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8" r:id="rId3"/>
    <p:sldId id="295" r:id="rId4"/>
    <p:sldId id="296" r:id="rId5"/>
    <p:sldId id="297" r:id="rId6"/>
    <p:sldId id="299" r:id="rId7"/>
    <p:sldId id="300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00" d="100"/>
          <a:sy n="100" d="100"/>
        </p:scale>
        <p:origin x="946" y="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8510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9082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0901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5984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NR PUSCH demodulation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0" y="188640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RAN#86bis	</a:t>
            </a:r>
            <a:endParaRPr lang="ja-JP" altLang="ja-JP" dirty="0"/>
          </a:p>
          <a:p>
            <a:r>
              <a:rPr lang="en-GB" altLang="zh-CN" b="1" dirty="0"/>
              <a:t>Montreal, Canada, July 2</a:t>
            </a:r>
            <a:r>
              <a:rPr lang="en-GB" altLang="zh-CN" b="1" baseline="30000" dirty="0"/>
              <a:t>nd</a:t>
            </a:r>
            <a:r>
              <a:rPr lang="en-GB" altLang="zh-CN" b="1" dirty="0"/>
              <a:t> – 6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</a:t>
            </a:r>
            <a:r>
              <a:rPr lang="en-US" altLang="zh-CN" b="1" dirty="0"/>
              <a:t>2018</a:t>
            </a:r>
            <a:endParaRPr lang="en-US" b="1" strike="sngStrike" dirty="0"/>
          </a:p>
          <a:p>
            <a:r>
              <a:rPr lang="en-US" altLang="ja-JP" b="1" dirty="0"/>
              <a:t>Agenda: </a:t>
            </a:r>
            <a:r>
              <a:rPr lang="en-GB" altLang="zh-CN" b="1" dirty="0"/>
              <a:t>5.4.2.2</a:t>
            </a:r>
            <a:endParaRPr lang="en-US" altLang="ja-JP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</a:t>
            </a:r>
            <a:r>
              <a:rPr lang="en-GB" altLang="zh-CN" b="1"/>
              <a:t>1809108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scope and performance metric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RAN4 should focus on the basic PUSCH performance in fading channels for BS demodulation requirements.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1626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PUSCH configurations for the performance tests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PUSCH requirements for CP-OFDM are defined firstly. The requirements for SC-FDM can be defined after the tests for CP-OFDM is finished.</a:t>
            </a:r>
            <a:endParaRPr lang="zh-CN" altLang="zh-CN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PUSCH performance requirements are only defined for codebook based transmission scheme with 1Tx and 2Tx.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For 2Tx, requirements are defined for both 1-layer and 2-layer transmission.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The performance requirements are only defined for DMRS type 1 without additional DMRS.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PTRS configuration shall be used for defining performance requirements for FR2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PUSCH performance requirements are defined for both types of time domain resource allocation. RAN4 needs to down-select the symbol lengths to be tested.</a:t>
            </a:r>
            <a:r>
              <a:rPr lang="en-US" altLang="zh-CN" dirty="0"/>
              <a:t> 14 OFDM symbols for RA type A and 11 OFDM symbols for RA type B can be used for the initial discussion.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580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FRC for PUSCH performance tests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SCS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FR1: 15kHz, 30kHz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FR2: 60kHz, 120kHz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PUSCH with full cell BW allocation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15kHz SCS: 5, 10, 15, 20MHz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30kHz SCS: 10, 20, 40, 80, 100MHz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60kHz SCS: 50, 100, 200, 400MHz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120kHz SCS: 50, 100, 200, 400MHz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Modulation orders and code rate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Pi/2-BPSK (for SC-FDM only): FFS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QPSK: [4]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16QAM: [16]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64QAM: [25]</a:t>
            </a:r>
          </a:p>
        </p:txBody>
      </p:sp>
    </p:spTree>
    <p:extLst>
      <p:ext uri="{BB962C8B-B14F-4D97-AF65-F5344CB8AC3E}">
        <p14:creationId xmlns:p14="http://schemas.microsoft.com/office/powerpoint/2010/main" val="894522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Other parameters for PUSCH performance tests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Code block group based PUSCH is disabled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Frequency hopping  is disabled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Limited buffer rate matching is disabled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Number of HARQ retransmissions is 4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19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6BD2E-47B3-4729-A10C-153617911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Simulation assumptions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29C706C-BF47-4F63-B15F-BECD3AFE327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1988840"/>
          <a:ext cx="8686801" cy="23482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6329">
                  <a:extLst>
                    <a:ext uri="{9D8B030D-6E8A-4147-A177-3AD203B41FA5}">
                      <a16:colId xmlns:a16="http://schemas.microsoft.com/office/drawing/2014/main" val="1832248893"/>
                    </a:ext>
                  </a:extLst>
                </a:gridCol>
                <a:gridCol w="2219943">
                  <a:extLst>
                    <a:ext uri="{9D8B030D-6E8A-4147-A177-3AD203B41FA5}">
                      <a16:colId xmlns:a16="http://schemas.microsoft.com/office/drawing/2014/main" val="1752025022"/>
                    </a:ext>
                  </a:extLst>
                </a:gridCol>
                <a:gridCol w="2219943">
                  <a:extLst>
                    <a:ext uri="{9D8B030D-6E8A-4147-A177-3AD203B41FA5}">
                      <a16:colId xmlns:a16="http://schemas.microsoft.com/office/drawing/2014/main" val="922109991"/>
                    </a:ext>
                  </a:extLst>
                </a:gridCol>
                <a:gridCol w="2170586">
                  <a:extLst>
                    <a:ext uri="{9D8B030D-6E8A-4147-A177-3AD203B41FA5}">
                      <a16:colId xmlns:a16="http://schemas.microsoft.com/office/drawing/2014/main" val="1698756189"/>
                    </a:ext>
                  </a:extLst>
                </a:gridCol>
              </a:tblGrid>
              <a:tr h="22387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Parameter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Value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Remarks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1908413094"/>
                  </a:ext>
                </a:extLst>
              </a:tr>
              <a:tr h="2238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FR1</a:t>
                      </a: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FR2</a:t>
                      </a:r>
                    </a:p>
                  </a:txBody>
                  <a:tcPr marL="21387" marR="21387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7920132"/>
                  </a:ext>
                </a:extLst>
              </a:tr>
              <a:tr h="4477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MCS index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QPSK: [2 or 4]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16QAM: [13 or 16]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64QAM: [25]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QPSK: [2 or 4]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16QAM: [13 or 16]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64QAM: [25]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2720735294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Carrier frequency (GHz)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30</a:t>
                      </a:r>
                      <a:endParaRPr lang="en-US" dirty="0"/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260519066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Propagation channel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AWGN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AWGN</a:t>
                      </a:r>
                      <a:endParaRPr lang="en-US" dirty="0"/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2291994044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Time  offset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Not modelled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Not modelled</a:t>
                      </a:r>
                      <a:endParaRPr lang="en-US"/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1273830281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Freq_offset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Not modelled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Not Modelled</a:t>
                      </a:r>
                      <a:endParaRPr lang="en-US" dirty="0"/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411837310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42A34FE-C809-412C-A662-B5C15B581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058234"/>
              </p:ext>
            </p:extLst>
          </p:nvPr>
        </p:nvGraphicFramePr>
        <p:xfrm>
          <a:off x="228600" y="1268760"/>
          <a:ext cx="8686800" cy="51676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6329">
                  <a:extLst>
                    <a:ext uri="{9D8B030D-6E8A-4147-A177-3AD203B41FA5}">
                      <a16:colId xmlns:a16="http://schemas.microsoft.com/office/drawing/2014/main" val="2080322165"/>
                    </a:ext>
                  </a:extLst>
                </a:gridCol>
                <a:gridCol w="2339079">
                  <a:extLst>
                    <a:ext uri="{9D8B030D-6E8A-4147-A177-3AD203B41FA5}">
                      <a16:colId xmlns:a16="http://schemas.microsoft.com/office/drawing/2014/main" val="179718392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292431209"/>
                    </a:ext>
                  </a:extLst>
                </a:gridCol>
                <a:gridCol w="1751112">
                  <a:extLst>
                    <a:ext uri="{9D8B030D-6E8A-4147-A177-3AD203B41FA5}">
                      <a16:colId xmlns:a16="http://schemas.microsoft.com/office/drawing/2014/main" val="1998541281"/>
                    </a:ext>
                  </a:extLst>
                </a:gridCol>
              </a:tblGrid>
              <a:tr h="21820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Parameter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Value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Remarks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1528520654"/>
                  </a:ext>
                </a:extLst>
              </a:tr>
              <a:tr h="2182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FR1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FR2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399852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Transform precoding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Disabled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Disabled 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3721205957"/>
                  </a:ext>
                </a:extLst>
              </a:tr>
              <a:tr h="4955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Transmission scheme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Codebook based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Codebook based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2496317962"/>
                  </a:ext>
                </a:extLst>
              </a:tr>
              <a:tr h="4477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Number of Tx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1,2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 transparent Tx diversity considered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2083225942"/>
                  </a:ext>
                </a:extLst>
              </a:tr>
              <a:tr h="4477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Number of Rx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2,4,8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number of diversity branches in baseband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510758012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Number of layers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1,2(2TX only)</a:t>
                      </a:r>
                      <a:endParaRPr lang="en-US" sz="16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346586247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DMRS type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Type-1;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Type-1;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3158386829"/>
                  </a:ext>
                </a:extLst>
              </a:tr>
              <a:tr h="49350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Number of DMRS symbols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front-loaded</a:t>
                      </a: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front-loaded</a:t>
                      </a: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1"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3936853789"/>
                  </a:ext>
                </a:extLst>
              </a:tr>
              <a:tr h="4477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Time domain resource allocation type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A</a:t>
                      </a:r>
                      <a:endParaRPr kumimoji="1"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A </a:t>
                      </a:r>
                      <a:r>
                        <a:rPr kumimoji="1"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and/or </a:t>
                      </a:r>
                      <a:endParaRPr kumimoji="1"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Type B</a:t>
                      </a: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1503309634"/>
                  </a:ext>
                </a:extLst>
              </a:tr>
              <a:tr h="4477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PUSCH symbol length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 OFDM symbols</a:t>
                      </a: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 Type A: [14 ] OFDM symbols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 Type B: [11] OFDM symbols</a:t>
                      </a: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1634577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6112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6BD2E-47B3-4729-A10C-153617911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Simulation assumptions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29C706C-BF47-4F63-B15F-BECD3AFE327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1988840"/>
          <a:ext cx="8686801" cy="23482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6329">
                  <a:extLst>
                    <a:ext uri="{9D8B030D-6E8A-4147-A177-3AD203B41FA5}">
                      <a16:colId xmlns:a16="http://schemas.microsoft.com/office/drawing/2014/main" val="1832248893"/>
                    </a:ext>
                  </a:extLst>
                </a:gridCol>
                <a:gridCol w="2219943">
                  <a:extLst>
                    <a:ext uri="{9D8B030D-6E8A-4147-A177-3AD203B41FA5}">
                      <a16:colId xmlns:a16="http://schemas.microsoft.com/office/drawing/2014/main" val="1752025022"/>
                    </a:ext>
                  </a:extLst>
                </a:gridCol>
                <a:gridCol w="2219943">
                  <a:extLst>
                    <a:ext uri="{9D8B030D-6E8A-4147-A177-3AD203B41FA5}">
                      <a16:colId xmlns:a16="http://schemas.microsoft.com/office/drawing/2014/main" val="922109991"/>
                    </a:ext>
                  </a:extLst>
                </a:gridCol>
                <a:gridCol w="2170586">
                  <a:extLst>
                    <a:ext uri="{9D8B030D-6E8A-4147-A177-3AD203B41FA5}">
                      <a16:colId xmlns:a16="http://schemas.microsoft.com/office/drawing/2014/main" val="1698756189"/>
                    </a:ext>
                  </a:extLst>
                </a:gridCol>
              </a:tblGrid>
              <a:tr h="22387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Parameter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Value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Remarks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1908413094"/>
                  </a:ext>
                </a:extLst>
              </a:tr>
              <a:tr h="2238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FR1</a:t>
                      </a: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FR2</a:t>
                      </a:r>
                    </a:p>
                  </a:txBody>
                  <a:tcPr marL="21387" marR="21387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7920132"/>
                  </a:ext>
                </a:extLst>
              </a:tr>
              <a:tr h="4477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MCS index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QPSK: [2 or 4]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16QAM: [13 or 16]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64QAM: [25]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QPSK: [2 or 4]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16QAM: [13 or 16]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64QAM: [25]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2720735294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Carrier frequency (GHz)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30</a:t>
                      </a:r>
                      <a:endParaRPr lang="en-US" dirty="0"/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260519066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Propagation channel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AWGN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AWGN</a:t>
                      </a:r>
                      <a:endParaRPr lang="en-US" dirty="0"/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2291994044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Time  offset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Not modelled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Not modelled</a:t>
                      </a:r>
                      <a:endParaRPr lang="en-US"/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1273830281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Freq_offset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Not modelled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Not Modelled</a:t>
                      </a:r>
                      <a:endParaRPr lang="en-US" dirty="0"/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4118373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0607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8457</TotalTime>
  <Words>543</Words>
  <Application>Microsoft Office PowerPoint</Application>
  <PresentationFormat>On-screen Show (4:3)</PresentationFormat>
  <Paragraphs>137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宋体</vt:lpstr>
      <vt:lpstr>Arial</vt:lpstr>
      <vt:lpstr>Calibri</vt:lpstr>
      <vt:lpstr>Times New Roman</vt:lpstr>
      <vt:lpstr>Office テーマ</vt:lpstr>
      <vt:lpstr>WF on NR PUSCH demodulation requirements</vt:lpstr>
      <vt:lpstr>Test scope and performance metric</vt:lpstr>
      <vt:lpstr>PUSCH configurations for the performance tests</vt:lpstr>
      <vt:lpstr>FRC for PUSCH performance tests</vt:lpstr>
      <vt:lpstr>Other parameters for PUSCH performance tests</vt:lpstr>
      <vt:lpstr>Simulation assumptions</vt:lpstr>
      <vt:lpstr>Simulation assumptions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Zhang, Jian (NSB - CN/Hangzhou)</cp:lastModifiedBy>
  <cp:revision>367</cp:revision>
  <dcterms:created xsi:type="dcterms:W3CDTF">2017-01-18T16:32:26Z</dcterms:created>
  <dcterms:modified xsi:type="dcterms:W3CDTF">2018-06-25T12:57:38Z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617d0a54-7d99-48fa-897a-71bffb0aca51</vt:lpwstr>
  </property>
  <property fmtid="{D5CDD505-2E9C-101B-9397-08002B2CF9AE}" pid="4" name="CTP_TimeStamp">
    <vt:lpwstr>2018-03-02 09:06:43Z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_2015_ms_pID_725343">
    <vt:lpwstr>(2)4rdrkujhYsVLlfLZPAxI3ONiZ1PAy+2O9elKArEtINSo9HaVw77UbMBDL66QjClW1MVr0S9Y
KyUKDvtXSHJ/O0xlSgjUWz2M9fODj9yGDyYTOzqDLTOb7+uKaIZKrmUcE3ZlOZS1dPLRn+f/
NX50EOs/PwtBo7Vvq4oKeI1ju+StkYGQXM3F6xEWhGh2QVHkbkrcnG62L8CFfYrPzr8g2CW0
GKhKl/tdICOLhzH1zi</vt:lpwstr>
  </property>
  <property fmtid="{D5CDD505-2E9C-101B-9397-08002B2CF9AE}" pid="9" name="_2015_ms_pID_7253431">
    <vt:lpwstr>bGjLgE5Jjc5NGlPGpwW22nUg99o+vSOl+hwc+2EfuqWi2NGPsluQOi
dNDEYb1bcn2uJHgjePyNcCEVilfjd2IU7j3knZZbg/XC/K1MZAqi3dRwt2tCi035dkMWZuwo
kBIJljpwSrN0cLBqTruu4t9MnzwC8SE9jw6tjPqk0XzEI94Dj5Pi1S+v5G9EYJiciMHu3Jd8
Mwhez2WZzYXt1Aqt</vt:lpwstr>
  </property>
  <property fmtid="{D5CDD505-2E9C-101B-9397-08002B2CF9AE}" pid="10" name="CTPClassification">
    <vt:lpwstr>CTP_NT</vt:lpwstr>
  </property>
</Properties>
</file>