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59" r:id="rId5"/>
    <p:sldId id="260" r:id="rId6"/>
    <p:sldId id="262" r:id="rId7"/>
    <p:sldId id="263" r:id="rId8"/>
  </p:sldIdLst>
  <p:sldSz cx="12192000" cy="6858000"/>
  <p:notesSz cx="6858000" cy="9144000"/>
  <p:custDataLst>
    <p:tags r:id="rId9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5164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807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355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3518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797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1596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0844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562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7966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559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1527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A59BD-D88F-4BCE-B877-17D610995F5D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57A14-0FA9-434E-869D-4DB7E72CB6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2575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r>
              <a:rPr lang="en-US" altLang="zh-CN" sz="4000" dirty="0"/>
              <a:t>WF on remaining open issues for UE Demodulation setup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rgbClr val="898989"/>
                </a:solidFill>
              </a:rPr>
              <a:t>Rohde &amp; </a:t>
            </a:r>
            <a:r>
              <a:rPr lang="en-US" altLang="zh-CN" dirty="0" smtClean="0">
                <a:solidFill>
                  <a:srgbClr val="898989"/>
                </a:solidFill>
              </a:rPr>
              <a:t>Schwarz, </a:t>
            </a:r>
            <a:r>
              <a:rPr lang="en-US" altLang="zh-CN" dirty="0" smtClean="0">
                <a:solidFill>
                  <a:srgbClr val="898989"/>
                </a:solidFill>
              </a:rPr>
              <a:t>Intel, Anritsu, </a:t>
            </a:r>
            <a:r>
              <a:rPr lang="en-US" altLang="zh-CN" dirty="0" err="1" smtClean="0">
                <a:solidFill>
                  <a:srgbClr val="898989"/>
                </a:solidFill>
              </a:rPr>
              <a:t>Keysight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04161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Ad-hoc 1807</a:t>
            </a:r>
            <a:br>
              <a:rPr lang="en-US" altLang="zh-CN" sz="1800" b="1" dirty="0"/>
            </a:br>
            <a:r>
              <a:rPr lang="en-GB" sz="1800" b="1" dirty="0"/>
              <a:t>Montreal, Canada, 2nd – 6th June, 2018 </a:t>
            </a:r>
          </a:p>
          <a:p>
            <a:pPr>
              <a:buNone/>
            </a:pPr>
            <a:r>
              <a:rPr lang="en-US" sz="1800" b="1" dirty="0"/>
              <a:t>Agenda item: 5.6.2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063539" y="298076"/>
            <a:ext cx="19256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Draft_R4-1809505</a:t>
            </a:r>
            <a:endParaRPr lang="zh-CN" altLang="en-US" sz="1800" b="1" dirty="0"/>
          </a:p>
        </p:txBody>
      </p:sp>
      <p:sp>
        <p:nvSpPr>
          <p:cNvPr id="12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1723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962"/>
          </a:xfrm>
        </p:spPr>
        <p:txBody>
          <a:bodyPr>
            <a:normAutofit fontScale="90000"/>
          </a:bodyPr>
          <a:lstStyle/>
          <a:p>
            <a:r>
              <a:rPr lang="de-DE" dirty="0"/>
              <a:t>SNR Reference </a:t>
            </a:r>
            <a:r>
              <a:rPr lang="de-DE" dirty="0" err="1"/>
              <a:t>point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106551"/>
            <a:ext cx="10515600" cy="5328458"/>
          </a:xfrm>
        </p:spPr>
        <p:txBody>
          <a:bodyPr>
            <a:normAutofit/>
          </a:bodyPr>
          <a:lstStyle/>
          <a:p>
            <a:r>
              <a:rPr lang="de-DE" sz="2400" dirty="0"/>
              <a:t>Agreement </a:t>
            </a:r>
            <a:r>
              <a:rPr lang="de-DE" sz="2400" dirty="0" err="1"/>
              <a:t>from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Ad-hoc:</a:t>
            </a:r>
          </a:p>
          <a:p>
            <a:pPr lvl="1" hangingPunct="0"/>
            <a:r>
              <a:rPr lang="en-US" sz="1800" dirty="0"/>
              <a:t>The reference point for DL SNR and signal/noise power levels is point X in space inside the test chamber</a:t>
            </a:r>
            <a:endParaRPr lang="de-DE" sz="1800" dirty="0"/>
          </a:p>
          <a:p>
            <a:pPr lvl="1" hangingPunct="0"/>
            <a:r>
              <a:rPr lang="en-US" sz="1800" dirty="0"/>
              <a:t>Point X definition is FFS for UE demodulation setup</a:t>
            </a:r>
            <a:endParaRPr lang="de-DE" sz="1800" dirty="0"/>
          </a:p>
          <a:p>
            <a:pPr lvl="1" hangingPunct="0"/>
            <a:r>
              <a:rPr lang="en-US" sz="1800" dirty="0"/>
              <a:t>Further discuss on how to handle the mismatch of SNR at the UE baseband and the reference point and methodology how to capture it in the UE performance requirements</a:t>
            </a:r>
            <a:endParaRPr lang="de-DE" sz="1800" dirty="0"/>
          </a:p>
          <a:p>
            <a:r>
              <a:rPr lang="de-DE" sz="2400" dirty="0" err="1"/>
              <a:t>Proposal</a:t>
            </a:r>
            <a:r>
              <a:rPr lang="de-DE" sz="2400" dirty="0"/>
              <a:t>:</a:t>
            </a:r>
          </a:p>
          <a:p>
            <a:pPr lvl="1"/>
            <a:r>
              <a:rPr lang="de-DE" sz="1900" dirty="0" smtClean="0">
                <a:solidFill>
                  <a:schemeClr val="accent6"/>
                </a:solidFill>
              </a:rPr>
              <a:t>SNR Reference </a:t>
            </a:r>
            <a:r>
              <a:rPr lang="de-DE" sz="1900" dirty="0" err="1" smtClean="0">
                <a:solidFill>
                  <a:schemeClr val="accent6"/>
                </a:solidFill>
              </a:rPr>
              <a:t>point</a:t>
            </a:r>
            <a:r>
              <a:rPr lang="de-DE" sz="1900" dirty="0" smtClean="0">
                <a:solidFill>
                  <a:schemeClr val="accent6"/>
                </a:solidFill>
              </a:rPr>
              <a:t>: </a:t>
            </a:r>
          </a:p>
          <a:p>
            <a:pPr lvl="2"/>
            <a:r>
              <a:rPr lang="de-DE" sz="1900" dirty="0" smtClean="0">
                <a:solidFill>
                  <a:schemeClr val="accent6"/>
                </a:solidFill>
              </a:rPr>
              <a:t>For </a:t>
            </a:r>
            <a:r>
              <a:rPr lang="de-DE" sz="1900" dirty="0">
                <a:solidFill>
                  <a:schemeClr val="accent6"/>
                </a:solidFill>
              </a:rPr>
              <a:t>Near-Field setup:</a:t>
            </a:r>
          </a:p>
          <a:p>
            <a:pPr lvl="3"/>
            <a:r>
              <a:rPr lang="de-DE" sz="1900" dirty="0">
                <a:solidFill>
                  <a:schemeClr val="accent6"/>
                </a:solidFill>
              </a:rPr>
              <a:t>The reference point for SNR is defined as </a:t>
            </a:r>
            <a:r>
              <a:rPr lang="de-DE" sz="1900" dirty="0" err="1">
                <a:solidFill>
                  <a:schemeClr val="accent6"/>
                </a:solidFill>
              </a:rPr>
              <a:t>the</a:t>
            </a:r>
            <a:r>
              <a:rPr lang="de-DE" sz="1900" dirty="0">
                <a:solidFill>
                  <a:schemeClr val="accent6"/>
                </a:solidFill>
              </a:rPr>
              <a:t> </a:t>
            </a:r>
            <a:r>
              <a:rPr lang="de-DE" sz="1900" dirty="0" err="1" smtClean="0">
                <a:solidFill>
                  <a:schemeClr val="accent6"/>
                </a:solidFill>
              </a:rPr>
              <a:t>intersection</a:t>
            </a:r>
            <a:r>
              <a:rPr lang="de-DE" sz="1900" dirty="0" smtClean="0">
                <a:solidFill>
                  <a:schemeClr val="accent6"/>
                </a:solidFill>
              </a:rPr>
              <a:t> </a:t>
            </a:r>
            <a:r>
              <a:rPr lang="de-DE" sz="1900" dirty="0">
                <a:solidFill>
                  <a:schemeClr val="accent6"/>
                </a:solidFill>
              </a:rPr>
              <a:t>of the axes of rotation of the positioning system(s).</a:t>
            </a:r>
          </a:p>
          <a:p>
            <a:pPr lvl="2"/>
            <a:r>
              <a:rPr lang="de-DE" sz="1900" dirty="0">
                <a:solidFill>
                  <a:schemeClr val="accent6"/>
                </a:solidFill>
              </a:rPr>
              <a:t>For Far-Field (Direct or Indirect) setup:</a:t>
            </a:r>
          </a:p>
          <a:p>
            <a:pPr lvl="3"/>
            <a:r>
              <a:rPr lang="de-DE" sz="1900" dirty="0">
                <a:solidFill>
                  <a:schemeClr val="accent6"/>
                </a:solidFill>
              </a:rPr>
              <a:t>The reference point for SNR is defined as the geometrical center of the QZ.</a:t>
            </a:r>
          </a:p>
          <a:p>
            <a:pPr lvl="1"/>
            <a:r>
              <a:rPr lang="de-DE" sz="2000" dirty="0"/>
              <a:t>How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 smtClean="0"/>
              <a:t>calculate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SNR at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reference</a:t>
            </a:r>
            <a:r>
              <a:rPr lang="de-DE" sz="2000" dirty="0" smtClean="0"/>
              <a:t> </a:t>
            </a:r>
            <a:r>
              <a:rPr lang="de-DE" sz="2000" dirty="0" err="1" smtClean="0"/>
              <a:t>point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a </a:t>
            </a:r>
            <a:r>
              <a:rPr lang="de-DE" sz="2000" dirty="0" err="1" smtClean="0"/>
              <a:t>wanted</a:t>
            </a:r>
            <a:r>
              <a:rPr lang="de-DE" sz="2000" dirty="0" smtClean="0"/>
              <a:t> SNR at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/>
              <a:t>BB of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smtClean="0"/>
              <a:t>UE:</a:t>
            </a:r>
            <a:endParaRPr lang="de-DE" sz="2000" dirty="0"/>
          </a:p>
          <a:p>
            <a:pPr lvl="2"/>
            <a:r>
              <a:rPr lang="de-DE" sz="1800" dirty="0" smtClean="0">
                <a:solidFill>
                  <a:schemeClr val="accent6"/>
                </a:solidFill>
              </a:rPr>
              <a:t>RAN4 </a:t>
            </a:r>
            <a:r>
              <a:rPr lang="de-DE" sz="1800" dirty="0" err="1" smtClean="0">
                <a:solidFill>
                  <a:schemeClr val="accent6"/>
                </a:solidFill>
              </a:rPr>
              <a:t>defines</a:t>
            </a:r>
            <a:r>
              <a:rPr lang="de-DE" sz="1800" dirty="0" smtClean="0">
                <a:solidFill>
                  <a:schemeClr val="accent6"/>
                </a:solidFill>
              </a:rPr>
              <a:t> a </a:t>
            </a:r>
            <a:r>
              <a:rPr lang="de-DE" sz="1800" dirty="0" err="1" smtClean="0">
                <a:solidFill>
                  <a:schemeClr val="accent6"/>
                </a:solidFill>
              </a:rPr>
              <a:t>methodology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how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to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calculate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the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>
                <a:solidFill>
                  <a:schemeClr val="accent6"/>
                </a:solidFill>
              </a:rPr>
              <a:t>SNR </a:t>
            </a:r>
            <a:r>
              <a:rPr lang="de-DE" sz="1800" dirty="0" err="1">
                <a:solidFill>
                  <a:schemeClr val="accent6"/>
                </a:solidFill>
              </a:rPr>
              <a:t>set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by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the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smtClean="0">
                <a:solidFill>
                  <a:schemeClr val="accent6"/>
                </a:solidFill>
              </a:rPr>
              <a:t>TE </a:t>
            </a:r>
            <a:r>
              <a:rPr lang="de-DE" sz="1800" dirty="0" smtClean="0">
                <a:solidFill>
                  <a:schemeClr val="accent6"/>
                </a:solidFill>
              </a:rPr>
              <a:t>at </a:t>
            </a:r>
            <a:r>
              <a:rPr lang="de-DE" sz="1800" dirty="0" err="1" smtClean="0">
                <a:solidFill>
                  <a:schemeClr val="accent6"/>
                </a:solidFill>
              </a:rPr>
              <a:t>the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reference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point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for</a:t>
            </a:r>
            <a:r>
              <a:rPr lang="de-DE" sz="1800" dirty="0" smtClean="0">
                <a:solidFill>
                  <a:schemeClr val="accent6"/>
                </a:solidFill>
              </a:rPr>
              <a:t> a </a:t>
            </a:r>
            <a:r>
              <a:rPr lang="de-DE" sz="1800" dirty="0" err="1" smtClean="0">
                <a:solidFill>
                  <a:schemeClr val="accent6"/>
                </a:solidFill>
              </a:rPr>
              <a:t>wanted</a:t>
            </a:r>
            <a:r>
              <a:rPr lang="de-DE" sz="1800" dirty="0" smtClean="0">
                <a:solidFill>
                  <a:schemeClr val="accent6"/>
                </a:solidFill>
              </a:rPr>
              <a:t> BB SNR</a:t>
            </a:r>
          </a:p>
          <a:p>
            <a:pPr lvl="2"/>
            <a:r>
              <a:rPr lang="de-DE" sz="1800" dirty="0" err="1" smtClean="0">
                <a:solidFill>
                  <a:schemeClr val="accent6"/>
                </a:solidFill>
              </a:rPr>
              <a:t>How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to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capture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the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methodology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and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corresponding</a:t>
            </a:r>
            <a:r>
              <a:rPr lang="de-DE" sz="1800" dirty="0" smtClean="0">
                <a:solidFill>
                  <a:schemeClr val="accent6"/>
                </a:solidFill>
              </a:rPr>
              <a:t> SNR </a:t>
            </a:r>
            <a:r>
              <a:rPr lang="de-DE" sz="1800" dirty="0" err="1" smtClean="0">
                <a:solidFill>
                  <a:schemeClr val="accent6"/>
                </a:solidFill>
              </a:rPr>
              <a:t>value</a:t>
            </a:r>
            <a:r>
              <a:rPr lang="de-DE" sz="1800" dirty="0" smtClean="0">
                <a:solidFill>
                  <a:schemeClr val="accent6"/>
                </a:solidFill>
              </a:rPr>
              <a:t> in </a:t>
            </a:r>
            <a:r>
              <a:rPr lang="de-DE" sz="1800" dirty="0" err="1" smtClean="0">
                <a:solidFill>
                  <a:schemeClr val="accent6"/>
                </a:solidFill>
              </a:rPr>
              <a:t>the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specification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is</a:t>
            </a:r>
            <a:r>
              <a:rPr lang="de-DE" sz="1800" dirty="0" smtClean="0">
                <a:solidFill>
                  <a:schemeClr val="accent6"/>
                </a:solidFill>
              </a:rPr>
              <a:t> FFS</a:t>
            </a:r>
            <a:endParaRPr lang="de-DE" sz="1800" strike="sngStrike" dirty="0">
              <a:solidFill>
                <a:schemeClr val="accent6"/>
              </a:solidFill>
            </a:endParaRPr>
          </a:p>
        </p:txBody>
      </p:sp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902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962"/>
          </a:xfrm>
        </p:spPr>
        <p:txBody>
          <a:bodyPr>
            <a:normAutofit fontScale="90000"/>
          </a:bodyPr>
          <a:lstStyle/>
          <a:p>
            <a:r>
              <a:rPr lang="de-DE" dirty="0"/>
              <a:t>SNR </a:t>
            </a:r>
            <a:r>
              <a:rPr lang="de-DE" dirty="0" err="1"/>
              <a:t>Accuracy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Range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088967"/>
            <a:ext cx="10515600" cy="5087996"/>
          </a:xfrm>
        </p:spPr>
        <p:txBody>
          <a:bodyPr>
            <a:normAutofit/>
          </a:bodyPr>
          <a:lstStyle/>
          <a:p>
            <a:r>
              <a:rPr lang="de-DE" sz="2400" dirty="0"/>
              <a:t>Agreement </a:t>
            </a:r>
            <a:r>
              <a:rPr lang="de-DE" sz="2400" dirty="0" err="1"/>
              <a:t>from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Ad-hoc </a:t>
            </a:r>
            <a:r>
              <a:rPr lang="de-DE" sz="2400" dirty="0" err="1"/>
              <a:t>for</a:t>
            </a:r>
            <a:r>
              <a:rPr lang="de-DE" sz="2400" dirty="0"/>
              <a:t> RRM:</a:t>
            </a:r>
          </a:p>
          <a:p>
            <a:pPr lvl="1" hangingPunct="0"/>
            <a:r>
              <a:rPr lang="en-US" sz="1800" dirty="0"/>
              <a:t>Further capture in the TR the SNR range which can be emulated by the test system with SNR error of [1] dB (note: this value is not expected to be used as MU value</a:t>
            </a:r>
            <a:r>
              <a:rPr lang="en-US" sz="1800" dirty="0" smtClean="0"/>
              <a:t>)</a:t>
            </a:r>
            <a:endParaRPr lang="de-DE" dirty="0" smtClean="0"/>
          </a:p>
          <a:p>
            <a:r>
              <a:rPr lang="de-DE" sz="2400" dirty="0" err="1" smtClean="0"/>
              <a:t>Proposals</a:t>
            </a:r>
            <a:r>
              <a:rPr lang="de-DE" sz="2400" dirty="0" smtClean="0"/>
              <a:t>:</a:t>
            </a:r>
            <a:endParaRPr lang="de-DE" sz="2400" dirty="0"/>
          </a:p>
          <a:p>
            <a:pPr lvl="1"/>
            <a:r>
              <a:rPr lang="de-DE" sz="1800" dirty="0" smtClean="0">
                <a:solidFill>
                  <a:schemeClr val="accent6"/>
                </a:solidFill>
              </a:rPr>
              <a:t>In RAN4#88: </a:t>
            </a:r>
            <a:r>
              <a:rPr lang="de-DE" sz="1800" dirty="0" err="1" smtClean="0">
                <a:solidFill>
                  <a:schemeClr val="accent6"/>
                </a:solidFill>
              </a:rPr>
              <a:t>Identify</a:t>
            </a:r>
            <a:r>
              <a:rPr lang="de-DE" sz="1800" dirty="0" smtClean="0">
                <a:solidFill>
                  <a:schemeClr val="accent6"/>
                </a:solidFill>
              </a:rPr>
              <a:t> approximate SNR upper bound to allow RAN4 demod experts to </a:t>
            </a:r>
            <a:r>
              <a:rPr lang="de-DE" sz="1800" dirty="0" err="1" smtClean="0">
                <a:solidFill>
                  <a:schemeClr val="accent6"/>
                </a:solidFill>
              </a:rPr>
              <a:t>make</a:t>
            </a:r>
            <a:r>
              <a:rPr lang="de-DE" sz="1800" dirty="0" smtClean="0">
                <a:solidFill>
                  <a:schemeClr val="accent6"/>
                </a:solidFill>
              </a:rPr>
              <a:t> a prioritization of test cases</a:t>
            </a:r>
          </a:p>
          <a:p>
            <a:pPr lvl="2"/>
            <a:r>
              <a:rPr lang="de-DE" sz="1800" dirty="0" smtClean="0">
                <a:solidFill>
                  <a:schemeClr val="accent6"/>
                </a:solidFill>
              </a:rPr>
              <a:t>TE </a:t>
            </a:r>
            <a:r>
              <a:rPr lang="de-DE" sz="1800" dirty="0" err="1" smtClean="0">
                <a:solidFill>
                  <a:schemeClr val="accent6"/>
                </a:solidFill>
              </a:rPr>
              <a:t>Vendors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to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smtClean="0">
                <a:solidFill>
                  <a:schemeClr val="accent6"/>
                </a:solidFill>
              </a:rPr>
              <a:t>bring proposals on the </a:t>
            </a:r>
            <a:r>
              <a:rPr lang="de-DE" sz="1800" dirty="0" err="1" smtClean="0">
                <a:solidFill>
                  <a:schemeClr val="accent6"/>
                </a:solidFill>
              </a:rPr>
              <a:t>max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feasible</a:t>
            </a:r>
            <a:r>
              <a:rPr lang="de-DE" sz="1800" dirty="0" smtClean="0">
                <a:solidFill>
                  <a:schemeClr val="accent6"/>
                </a:solidFill>
              </a:rPr>
              <a:t> SNR </a:t>
            </a:r>
            <a:r>
              <a:rPr lang="de-DE" sz="1800" dirty="0" smtClean="0">
                <a:solidFill>
                  <a:schemeClr val="accent6"/>
                </a:solidFill>
              </a:rPr>
              <a:t>value</a:t>
            </a:r>
          </a:p>
          <a:p>
            <a:pPr lvl="1"/>
            <a:r>
              <a:rPr lang="de-DE" sz="1800" dirty="0" smtClean="0">
                <a:solidFill>
                  <a:schemeClr val="accent6"/>
                </a:solidFill>
              </a:rPr>
              <a:t>RAN4 </a:t>
            </a:r>
            <a:r>
              <a:rPr lang="de-DE" sz="1800" dirty="0">
                <a:solidFill>
                  <a:schemeClr val="accent6"/>
                </a:solidFill>
              </a:rPr>
              <a:t>UE Demodulation </a:t>
            </a:r>
            <a:r>
              <a:rPr lang="de-DE" sz="1800" dirty="0" err="1">
                <a:solidFill>
                  <a:schemeClr val="accent6"/>
                </a:solidFill>
              </a:rPr>
              <a:t>and</a:t>
            </a:r>
            <a:r>
              <a:rPr lang="de-DE" sz="1800" dirty="0">
                <a:solidFill>
                  <a:schemeClr val="accent6"/>
                </a:solidFill>
              </a:rPr>
              <a:t> CSI </a:t>
            </a:r>
            <a:r>
              <a:rPr lang="de-DE" sz="1800" dirty="0" err="1">
                <a:solidFill>
                  <a:schemeClr val="accent6"/>
                </a:solidFill>
              </a:rPr>
              <a:t>requirements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can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be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defined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for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any</a:t>
            </a:r>
            <a:r>
              <a:rPr lang="de-DE" sz="1800" dirty="0">
                <a:solidFill>
                  <a:schemeClr val="accent6"/>
                </a:solidFill>
              </a:rPr>
              <a:t> SNR </a:t>
            </a:r>
            <a:r>
              <a:rPr lang="de-DE" sz="1800" dirty="0" err="1">
                <a:solidFill>
                  <a:schemeClr val="accent6"/>
                </a:solidFill>
              </a:rPr>
              <a:t>range</a:t>
            </a:r>
            <a:endParaRPr lang="de-DE" sz="1800" dirty="0">
              <a:solidFill>
                <a:schemeClr val="accent6"/>
              </a:solidFill>
            </a:endParaRPr>
          </a:p>
          <a:p>
            <a:pPr lvl="1"/>
            <a:r>
              <a:rPr lang="de-DE" sz="1800" dirty="0" smtClean="0">
                <a:solidFill>
                  <a:schemeClr val="accent6"/>
                </a:solidFill>
              </a:rPr>
              <a:t>In </a:t>
            </a:r>
            <a:r>
              <a:rPr lang="de-DE" sz="1800" dirty="0" err="1">
                <a:solidFill>
                  <a:schemeClr val="accent6"/>
                </a:solidFill>
              </a:rPr>
              <a:t>case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the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required</a:t>
            </a:r>
            <a:r>
              <a:rPr lang="de-DE" sz="1800" dirty="0" smtClean="0">
                <a:solidFill>
                  <a:schemeClr val="accent6"/>
                </a:solidFill>
              </a:rPr>
              <a:t> SNR </a:t>
            </a:r>
            <a:r>
              <a:rPr lang="de-DE" sz="1800" dirty="0" err="1" smtClean="0">
                <a:solidFill>
                  <a:schemeClr val="accent6"/>
                </a:solidFill>
              </a:rPr>
              <a:t>is</a:t>
            </a:r>
            <a:r>
              <a:rPr lang="de-DE" sz="1800" dirty="0" smtClean="0">
                <a:solidFill>
                  <a:schemeClr val="accent6"/>
                </a:solidFill>
              </a:rPr>
              <a:t> larger </a:t>
            </a:r>
            <a:r>
              <a:rPr lang="de-DE" sz="1800" dirty="0" err="1" smtClean="0">
                <a:solidFill>
                  <a:schemeClr val="accent6"/>
                </a:solidFill>
              </a:rPr>
              <a:t>than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the</a:t>
            </a:r>
            <a:r>
              <a:rPr lang="de-DE" sz="1800" dirty="0" smtClean="0">
                <a:solidFill>
                  <a:schemeClr val="accent6"/>
                </a:solidFill>
              </a:rPr>
              <a:t> SNR </a:t>
            </a:r>
            <a:r>
              <a:rPr lang="de-DE" sz="1800" dirty="0" err="1" smtClean="0">
                <a:solidFill>
                  <a:schemeClr val="accent6"/>
                </a:solidFill>
              </a:rPr>
              <a:t>upper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bound</a:t>
            </a:r>
            <a:r>
              <a:rPr lang="de-DE" sz="1800" dirty="0" smtClean="0">
                <a:solidFill>
                  <a:schemeClr val="accent6"/>
                </a:solidFill>
              </a:rPr>
              <a:t>, </a:t>
            </a:r>
            <a:r>
              <a:rPr lang="de-DE" sz="1800" dirty="0" err="1" smtClean="0">
                <a:solidFill>
                  <a:schemeClr val="accent6"/>
                </a:solidFill>
              </a:rPr>
              <a:t>the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corresponding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requirement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can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currently</a:t>
            </a:r>
            <a:r>
              <a:rPr lang="de-DE" sz="1800" dirty="0" smtClean="0">
                <a:solidFill>
                  <a:schemeClr val="accent6"/>
                </a:solidFill>
              </a:rPr>
              <a:t> not </a:t>
            </a:r>
            <a:r>
              <a:rPr lang="de-DE" sz="1800" dirty="0" err="1">
                <a:solidFill>
                  <a:schemeClr val="accent6"/>
                </a:solidFill>
              </a:rPr>
              <a:t>be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tested</a:t>
            </a:r>
            <a:endParaRPr lang="de-DE" sz="1800" dirty="0">
              <a:solidFill>
                <a:schemeClr val="accent6"/>
              </a:solidFill>
            </a:endParaRPr>
          </a:p>
          <a:p>
            <a:pPr marL="914400" lvl="2" indent="0">
              <a:buNone/>
            </a:pPr>
            <a:endParaRPr lang="de-DE" sz="1900" dirty="0">
              <a:solidFill>
                <a:schemeClr val="accent6"/>
              </a:solidFill>
            </a:endParaRPr>
          </a:p>
        </p:txBody>
      </p:sp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2400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962"/>
          </a:xfrm>
        </p:spPr>
        <p:txBody>
          <a:bodyPr>
            <a:normAutofit fontScale="90000"/>
          </a:bodyPr>
          <a:lstStyle/>
          <a:p>
            <a:r>
              <a:rPr lang="de-DE" dirty="0"/>
              <a:t>Initial MU </a:t>
            </a:r>
            <a:r>
              <a:rPr lang="de-DE" dirty="0" err="1"/>
              <a:t>assessment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088967"/>
            <a:ext cx="10515600" cy="5087996"/>
          </a:xfrm>
        </p:spPr>
        <p:txBody>
          <a:bodyPr>
            <a:normAutofit/>
          </a:bodyPr>
          <a:lstStyle/>
          <a:p>
            <a:r>
              <a:rPr lang="de-DE" sz="2400" dirty="0"/>
              <a:t>Background:</a:t>
            </a:r>
          </a:p>
          <a:p>
            <a:pPr lvl="1"/>
            <a:r>
              <a:rPr lang="en-US" sz="2000" dirty="0"/>
              <a:t>Identification of MU factors contributing to DL SNR accuracy and range (open issue according to R4-1808541)</a:t>
            </a:r>
            <a:endParaRPr lang="de-DE" sz="2000" dirty="0"/>
          </a:p>
          <a:p>
            <a:r>
              <a:rPr lang="de-DE" sz="2400" dirty="0" err="1"/>
              <a:t>Proposal</a:t>
            </a:r>
            <a:r>
              <a:rPr lang="de-DE" sz="2400" dirty="0"/>
              <a:t>:</a:t>
            </a:r>
          </a:p>
          <a:p>
            <a:pPr lvl="1"/>
            <a:r>
              <a:rPr lang="de-DE" sz="2000" dirty="0" err="1">
                <a:solidFill>
                  <a:schemeClr val="accent6"/>
                </a:solidFill>
              </a:rPr>
              <a:t>Following</a:t>
            </a:r>
            <a:r>
              <a:rPr lang="de-DE" sz="2000" dirty="0">
                <a:solidFill>
                  <a:schemeClr val="accent6"/>
                </a:solidFill>
              </a:rPr>
              <a:t> </a:t>
            </a:r>
            <a:r>
              <a:rPr lang="de-DE" sz="2000" dirty="0" err="1">
                <a:solidFill>
                  <a:schemeClr val="accent6"/>
                </a:solidFill>
              </a:rPr>
              <a:t>parameters</a:t>
            </a:r>
            <a:r>
              <a:rPr lang="de-DE" sz="2000" dirty="0">
                <a:solidFill>
                  <a:schemeClr val="accent6"/>
                </a:solidFill>
              </a:rPr>
              <a:t> </a:t>
            </a:r>
            <a:r>
              <a:rPr lang="de-DE" sz="2000" dirty="0" err="1">
                <a:solidFill>
                  <a:schemeClr val="accent6"/>
                </a:solidFill>
              </a:rPr>
              <a:t>have</a:t>
            </a:r>
            <a:r>
              <a:rPr lang="de-DE" sz="2000" dirty="0">
                <a:solidFill>
                  <a:schemeClr val="accent6"/>
                </a:solidFill>
              </a:rPr>
              <a:t> </a:t>
            </a:r>
            <a:r>
              <a:rPr lang="de-DE" sz="2000" dirty="0" err="1">
                <a:solidFill>
                  <a:schemeClr val="accent6"/>
                </a:solidFill>
              </a:rPr>
              <a:t>been</a:t>
            </a:r>
            <a:r>
              <a:rPr lang="de-DE" sz="2000" dirty="0">
                <a:solidFill>
                  <a:schemeClr val="accent6"/>
                </a:solidFill>
              </a:rPr>
              <a:t> </a:t>
            </a:r>
            <a:r>
              <a:rPr lang="de-DE" sz="2000" dirty="0" err="1">
                <a:solidFill>
                  <a:schemeClr val="accent6"/>
                </a:solidFill>
              </a:rPr>
              <a:t>identified</a:t>
            </a:r>
            <a:r>
              <a:rPr lang="de-DE" sz="2000" dirty="0">
                <a:solidFill>
                  <a:schemeClr val="accent6"/>
                </a:solidFill>
              </a:rPr>
              <a:t>:</a:t>
            </a:r>
          </a:p>
          <a:p>
            <a:pPr lvl="2" hangingPunct="0"/>
            <a:r>
              <a:rPr lang="en-US" sz="1800" dirty="0" err="1">
                <a:solidFill>
                  <a:schemeClr val="accent6"/>
                </a:solidFill>
              </a:rPr>
              <a:t>gNB</a:t>
            </a:r>
            <a:r>
              <a:rPr lang="en-US" sz="1800" dirty="0">
                <a:solidFill>
                  <a:schemeClr val="accent6"/>
                </a:solidFill>
              </a:rPr>
              <a:t> emulator SNR uncertainty</a:t>
            </a:r>
            <a:endParaRPr lang="de-DE" sz="1800" dirty="0">
              <a:solidFill>
                <a:schemeClr val="accent6"/>
              </a:solidFill>
            </a:endParaRPr>
          </a:p>
          <a:p>
            <a:pPr lvl="2" hangingPunct="0"/>
            <a:r>
              <a:rPr lang="en-US" sz="1800" dirty="0" err="1">
                <a:solidFill>
                  <a:schemeClr val="accent6"/>
                </a:solidFill>
              </a:rPr>
              <a:t>gNB</a:t>
            </a:r>
            <a:r>
              <a:rPr lang="en-US" sz="1800" dirty="0">
                <a:solidFill>
                  <a:schemeClr val="accent6"/>
                </a:solidFill>
              </a:rPr>
              <a:t> emulator DL EVM</a:t>
            </a:r>
            <a:endParaRPr lang="de-DE" sz="1800" dirty="0">
              <a:solidFill>
                <a:schemeClr val="accent6"/>
              </a:solidFill>
            </a:endParaRPr>
          </a:p>
          <a:p>
            <a:pPr lvl="2" hangingPunct="0"/>
            <a:r>
              <a:rPr lang="en-US" sz="1800" dirty="0" err="1">
                <a:solidFill>
                  <a:schemeClr val="accent6"/>
                </a:solidFill>
              </a:rPr>
              <a:t>gNB</a:t>
            </a:r>
            <a:r>
              <a:rPr lang="en-US" sz="1800" dirty="0">
                <a:solidFill>
                  <a:schemeClr val="accent6"/>
                </a:solidFill>
              </a:rPr>
              <a:t> emulator Fading model impairments</a:t>
            </a:r>
            <a:endParaRPr lang="de-DE" sz="1800" dirty="0">
              <a:solidFill>
                <a:schemeClr val="accent6"/>
              </a:solidFill>
            </a:endParaRPr>
          </a:p>
          <a:p>
            <a:pPr lvl="2" hangingPunct="0"/>
            <a:r>
              <a:rPr lang="en-US" sz="1800" dirty="0" smtClean="0">
                <a:solidFill>
                  <a:schemeClr val="accent6"/>
                </a:solidFill>
              </a:rPr>
              <a:t>RF </a:t>
            </a:r>
            <a:r>
              <a:rPr lang="en-US" sz="1800" dirty="0">
                <a:solidFill>
                  <a:schemeClr val="accent6"/>
                </a:solidFill>
              </a:rPr>
              <a:t>leakage from measurement antenna to receiver </a:t>
            </a:r>
            <a:endParaRPr lang="en-US" sz="1800" dirty="0" smtClean="0">
              <a:solidFill>
                <a:schemeClr val="accent6"/>
              </a:solidFill>
            </a:endParaRPr>
          </a:p>
          <a:p>
            <a:pPr lvl="1" hangingPunct="0"/>
            <a:r>
              <a:rPr lang="de-DE" sz="1800" dirty="0" smtClean="0">
                <a:solidFill>
                  <a:schemeClr val="accent6"/>
                </a:solidFill>
              </a:rPr>
              <a:t>The </a:t>
            </a:r>
            <a:r>
              <a:rPr lang="de-DE" sz="1800" dirty="0" err="1">
                <a:solidFill>
                  <a:schemeClr val="accent6"/>
                </a:solidFill>
              </a:rPr>
              <a:t>identified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parameters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shall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be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captured</a:t>
            </a:r>
            <a:r>
              <a:rPr lang="de-DE" sz="1800" dirty="0">
                <a:solidFill>
                  <a:schemeClr val="accent6"/>
                </a:solidFill>
              </a:rPr>
              <a:t> in TR 38.810. </a:t>
            </a:r>
            <a:r>
              <a:rPr lang="de-DE" sz="1800" dirty="0" err="1">
                <a:solidFill>
                  <a:schemeClr val="accent6"/>
                </a:solidFill>
              </a:rPr>
              <a:t>Exact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values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are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to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be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defined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by</a:t>
            </a:r>
            <a:r>
              <a:rPr lang="de-DE" sz="1800" dirty="0">
                <a:solidFill>
                  <a:schemeClr val="accent6"/>
                </a:solidFill>
              </a:rPr>
              <a:t> RAN5. </a:t>
            </a:r>
            <a:endParaRPr lang="de-DE" sz="1800" dirty="0" smtClean="0">
              <a:solidFill>
                <a:schemeClr val="accent6"/>
              </a:solidFill>
            </a:endParaRPr>
          </a:p>
          <a:p>
            <a:pPr lvl="1" hangingPunct="0"/>
            <a:r>
              <a:rPr lang="de-DE" sz="1800" dirty="0" err="1" smtClean="0">
                <a:solidFill>
                  <a:schemeClr val="accent6"/>
                </a:solidFill>
              </a:rPr>
              <a:t>Anritsu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smtClean="0">
                <a:solidFill>
                  <a:schemeClr val="accent6"/>
                </a:solidFill>
              </a:rPr>
              <a:t>TP R4-1809511 will </a:t>
            </a:r>
            <a:r>
              <a:rPr lang="de-DE" sz="1800" dirty="0" err="1" smtClean="0">
                <a:solidFill>
                  <a:schemeClr val="accent6"/>
                </a:solidFill>
              </a:rPr>
              <a:t>capture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the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proposal</a:t>
            </a:r>
            <a:r>
              <a:rPr lang="de-DE" sz="1800" dirty="0" smtClean="0">
                <a:solidFill>
                  <a:schemeClr val="accent6"/>
                </a:solidFill>
              </a:rPr>
              <a:t>.</a:t>
            </a:r>
            <a:endParaRPr lang="de-DE" sz="1800" dirty="0">
              <a:solidFill>
                <a:schemeClr val="accent6"/>
              </a:solidFill>
            </a:endParaRPr>
          </a:p>
        </p:txBody>
      </p:sp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2896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962"/>
          </a:xfrm>
        </p:spPr>
        <p:txBody>
          <a:bodyPr>
            <a:normAutofit fontScale="90000"/>
          </a:bodyPr>
          <a:lstStyle/>
          <a:p>
            <a:r>
              <a:rPr lang="de-DE" dirty="0"/>
              <a:t>Other </a:t>
            </a:r>
            <a:r>
              <a:rPr lang="de-DE" dirty="0" err="1"/>
              <a:t>identified</a:t>
            </a:r>
            <a:r>
              <a:rPr lang="de-DE" dirty="0"/>
              <a:t> open </a:t>
            </a:r>
            <a:r>
              <a:rPr lang="de-DE" dirty="0" err="1"/>
              <a:t>issues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088967"/>
            <a:ext cx="10515600" cy="4813069"/>
          </a:xfrm>
        </p:spPr>
        <p:txBody>
          <a:bodyPr/>
          <a:lstStyle/>
          <a:p>
            <a:r>
              <a:rPr lang="de-DE" sz="2400" dirty="0" err="1"/>
              <a:t>How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capture</a:t>
            </a:r>
            <a:r>
              <a:rPr lang="de-DE" sz="2400" dirty="0"/>
              <a:t> different </a:t>
            </a:r>
            <a:r>
              <a:rPr lang="de-DE" sz="2400" dirty="0" err="1"/>
              <a:t>test</a:t>
            </a:r>
            <a:r>
              <a:rPr lang="de-DE" sz="2400" dirty="0"/>
              <a:t> </a:t>
            </a:r>
            <a:r>
              <a:rPr lang="de-DE" sz="2400" dirty="0" err="1"/>
              <a:t>system</a:t>
            </a:r>
            <a:r>
              <a:rPr lang="de-DE" sz="2400" dirty="0"/>
              <a:t> </a:t>
            </a:r>
            <a:r>
              <a:rPr lang="de-DE" sz="2400" dirty="0" err="1"/>
              <a:t>applicability</a:t>
            </a:r>
            <a:r>
              <a:rPr lang="de-DE" sz="2400" dirty="0"/>
              <a:t> in </a:t>
            </a:r>
            <a:r>
              <a:rPr lang="de-DE" sz="2400" dirty="0" err="1"/>
              <a:t>the</a:t>
            </a:r>
            <a:r>
              <a:rPr lang="de-DE" sz="2400" dirty="0"/>
              <a:t> TR (NF, DFF, IFF)</a:t>
            </a:r>
          </a:p>
          <a:p>
            <a:pPr lvl="1"/>
            <a:r>
              <a:rPr lang="de-DE" sz="2000" dirty="0" err="1" smtClean="0"/>
              <a:t>Applicability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NF, DFF </a:t>
            </a:r>
            <a:r>
              <a:rPr lang="de-DE" sz="2000" dirty="0" err="1" smtClean="0"/>
              <a:t>and</a:t>
            </a:r>
            <a:r>
              <a:rPr lang="de-DE" sz="2000" dirty="0" smtClean="0"/>
              <a:t> IFF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dirty="0" err="1" smtClean="0"/>
              <a:t>captured</a:t>
            </a:r>
            <a:r>
              <a:rPr lang="de-DE" sz="2000" dirty="0" smtClean="0"/>
              <a:t> in </a:t>
            </a:r>
            <a:r>
              <a:rPr lang="de-DE" sz="2000" dirty="0" err="1" smtClean="0"/>
              <a:t>the</a:t>
            </a:r>
            <a:r>
              <a:rPr lang="de-DE" sz="2000" dirty="0" smtClean="0"/>
              <a:t> TR 38.810</a:t>
            </a:r>
            <a:endParaRPr lang="de-DE" sz="2000" dirty="0"/>
          </a:p>
          <a:p>
            <a:pPr lvl="1"/>
            <a:r>
              <a:rPr lang="de-DE" sz="2000" dirty="0" err="1"/>
              <a:t>Proposal</a:t>
            </a:r>
            <a:r>
              <a:rPr lang="de-DE" sz="2000" dirty="0"/>
              <a:t>:</a:t>
            </a:r>
          </a:p>
          <a:p>
            <a:pPr lvl="2"/>
            <a:r>
              <a:rPr lang="de-DE" sz="1800" dirty="0" err="1" smtClean="0">
                <a:solidFill>
                  <a:schemeClr val="accent6"/>
                </a:solidFill>
              </a:rPr>
              <a:t>Exact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wording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to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be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captured</a:t>
            </a:r>
            <a:r>
              <a:rPr lang="de-DE" sz="1800" dirty="0" smtClean="0">
                <a:solidFill>
                  <a:schemeClr val="accent6"/>
                </a:solidFill>
              </a:rPr>
              <a:t> in </a:t>
            </a:r>
            <a:r>
              <a:rPr lang="de-DE" sz="1800" dirty="0" err="1" smtClean="0">
                <a:solidFill>
                  <a:schemeClr val="accent6"/>
                </a:solidFill>
              </a:rPr>
              <a:t>the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revised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Keysight</a:t>
            </a:r>
            <a:r>
              <a:rPr lang="de-DE" sz="1800" dirty="0" smtClean="0">
                <a:solidFill>
                  <a:schemeClr val="accent6"/>
                </a:solidFill>
              </a:rPr>
              <a:t> TP R4-1809512</a:t>
            </a:r>
            <a:endParaRPr lang="de-DE" sz="1800" dirty="0">
              <a:solidFill>
                <a:schemeClr val="accent6"/>
              </a:solidFill>
            </a:endParaRPr>
          </a:p>
          <a:p>
            <a:pPr marL="457200" lvl="1" indent="0">
              <a:buNone/>
            </a:pPr>
            <a:endParaRPr lang="de-DE" sz="2000" dirty="0"/>
          </a:p>
          <a:p>
            <a:r>
              <a:rPr lang="de-DE" sz="2400" dirty="0"/>
              <a:t>FR1 link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UE in </a:t>
            </a:r>
            <a:r>
              <a:rPr lang="de-DE" sz="2400" dirty="0" err="1"/>
              <a:t>case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CA </a:t>
            </a:r>
            <a:r>
              <a:rPr lang="de-DE" sz="2400" dirty="0" err="1"/>
              <a:t>between</a:t>
            </a:r>
            <a:r>
              <a:rPr lang="de-DE" sz="2400" dirty="0"/>
              <a:t> FR1 </a:t>
            </a:r>
            <a:r>
              <a:rPr lang="de-DE" sz="2400" dirty="0" err="1"/>
              <a:t>and</a:t>
            </a:r>
            <a:r>
              <a:rPr lang="de-DE" sz="2400" dirty="0"/>
              <a:t> FR2</a:t>
            </a:r>
          </a:p>
          <a:p>
            <a:pPr lvl="1"/>
            <a:r>
              <a:rPr lang="de-DE" sz="1800" dirty="0" err="1"/>
              <a:t>Similar</a:t>
            </a:r>
            <a:r>
              <a:rPr lang="de-DE" sz="1800" dirty="0"/>
              <a:t> </a:t>
            </a:r>
            <a:r>
              <a:rPr lang="de-DE" sz="1800" dirty="0" err="1"/>
              <a:t>as</a:t>
            </a:r>
            <a:r>
              <a:rPr lang="de-DE" sz="1800" dirty="0"/>
              <a:t> </a:t>
            </a:r>
            <a:r>
              <a:rPr lang="de-DE" sz="1800" dirty="0" err="1"/>
              <a:t>for</a:t>
            </a:r>
            <a:r>
              <a:rPr lang="de-DE" sz="1800" dirty="0"/>
              <a:t> NSA,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system</a:t>
            </a:r>
            <a:r>
              <a:rPr lang="de-DE" sz="1800" dirty="0"/>
              <a:t> </a:t>
            </a:r>
            <a:r>
              <a:rPr lang="de-DE" sz="1800" dirty="0" err="1"/>
              <a:t>needs</a:t>
            </a:r>
            <a:r>
              <a:rPr lang="de-DE" sz="1800" dirty="0"/>
              <a:t> </a:t>
            </a:r>
            <a:r>
              <a:rPr lang="de-DE" sz="1800" dirty="0" err="1"/>
              <a:t>to</a:t>
            </a:r>
            <a:r>
              <a:rPr lang="de-DE" sz="1800" dirty="0"/>
              <a:t> </a:t>
            </a:r>
            <a:r>
              <a:rPr lang="de-DE" sz="1800" dirty="0" err="1"/>
              <a:t>be</a:t>
            </a:r>
            <a:r>
              <a:rPr lang="de-DE" sz="1800" dirty="0"/>
              <a:t> </a:t>
            </a:r>
            <a:r>
              <a:rPr lang="de-DE" sz="1800" dirty="0" err="1"/>
              <a:t>able</a:t>
            </a:r>
            <a:r>
              <a:rPr lang="de-DE" sz="1800" dirty="0"/>
              <a:t> </a:t>
            </a:r>
            <a:r>
              <a:rPr lang="de-DE" sz="1800" dirty="0" err="1"/>
              <a:t>to</a:t>
            </a:r>
            <a:r>
              <a:rPr lang="de-DE" sz="1800" dirty="0"/>
              <a:t> </a:t>
            </a:r>
            <a:r>
              <a:rPr lang="de-DE" sz="1800" dirty="0" err="1"/>
              <a:t>provide</a:t>
            </a:r>
            <a:r>
              <a:rPr lang="de-DE" sz="1800" dirty="0"/>
              <a:t> a FR1 Link </a:t>
            </a:r>
            <a:r>
              <a:rPr lang="de-DE" sz="1800" dirty="0" err="1"/>
              <a:t>to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UE in </a:t>
            </a:r>
            <a:r>
              <a:rPr lang="de-DE" sz="1800" dirty="0" err="1"/>
              <a:t>case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CA </a:t>
            </a:r>
            <a:r>
              <a:rPr lang="de-DE" sz="1800" dirty="0" err="1"/>
              <a:t>between</a:t>
            </a:r>
            <a:r>
              <a:rPr lang="de-DE" sz="1800" dirty="0"/>
              <a:t> FR1 </a:t>
            </a:r>
            <a:r>
              <a:rPr lang="de-DE" sz="1800" dirty="0" err="1"/>
              <a:t>and</a:t>
            </a:r>
            <a:r>
              <a:rPr lang="de-DE" sz="1800" dirty="0"/>
              <a:t> FR2</a:t>
            </a:r>
            <a:r>
              <a:rPr lang="de-DE" sz="1600" dirty="0"/>
              <a:t>.</a:t>
            </a:r>
          </a:p>
          <a:p>
            <a:pPr lvl="1"/>
            <a:r>
              <a:rPr lang="de-DE" sz="2000" dirty="0" err="1"/>
              <a:t>Proposal</a:t>
            </a:r>
            <a:r>
              <a:rPr lang="de-DE" sz="2000" dirty="0"/>
              <a:t>:</a:t>
            </a:r>
          </a:p>
          <a:p>
            <a:pPr lvl="2"/>
            <a:r>
              <a:rPr lang="en-US" sz="1800" dirty="0">
                <a:solidFill>
                  <a:schemeClr val="accent6"/>
                </a:solidFill>
              </a:rPr>
              <a:t>Measurement system shall be able to provide </a:t>
            </a:r>
            <a:r>
              <a:rPr lang="en-US" sz="1800" dirty="0" smtClean="0">
                <a:solidFill>
                  <a:schemeClr val="accent6"/>
                </a:solidFill>
              </a:rPr>
              <a:t>an </a:t>
            </a:r>
            <a:r>
              <a:rPr lang="en-US" sz="1800" dirty="0" err="1" smtClean="0">
                <a:solidFill>
                  <a:schemeClr val="accent6"/>
                </a:solidFill>
              </a:rPr>
              <a:t>uncalibrated</a:t>
            </a:r>
            <a:r>
              <a:rPr lang="en-US" sz="1800" dirty="0" smtClean="0">
                <a:solidFill>
                  <a:schemeClr val="accent6"/>
                </a:solidFill>
              </a:rPr>
              <a:t>, noise-free link for NR </a:t>
            </a:r>
            <a:r>
              <a:rPr lang="en-US" sz="1800" dirty="0">
                <a:solidFill>
                  <a:schemeClr val="accent6"/>
                </a:solidFill>
              </a:rPr>
              <a:t>FR1 signals to the </a:t>
            </a:r>
            <a:r>
              <a:rPr lang="en-US" sz="1800" dirty="0" smtClean="0">
                <a:solidFill>
                  <a:schemeClr val="accent6"/>
                </a:solidFill>
              </a:rPr>
              <a:t>DUT. </a:t>
            </a:r>
          </a:p>
          <a:p>
            <a:pPr lvl="2"/>
            <a:r>
              <a:rPr lang="en-US" sz="1800" dirty="0" smtClean="0">
                <a:solidFill>
                  <a:schemeClr val="accent6"/>
                </a:solidFill>
              </a:rPr>
              <a:t>No performance verification for joint CA between FR1 + FR2.</a:t>
            </a:r>
            <a:endParaRPr lang="en-US" sz="1800" dirty="0">
              <a:solidFill>
                <a:schemeClr val="accent6"/>
              </a:solidFill>
            </a:endParaRPr>
          </a:p>
          <a:p>
            <a:endParaRPr lang="de-DE" sz="2400" dirty="0"/>
          </a:p>
          <a:p>
            <a:endParaRPr lang="de-DE" sz="2400" dirty="0"/>
          </a:p>
        </p:txBody>
      </p:sp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1342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962"/>
          </a:xfrm>
        </p:spPr>
        <p:txBody>
          <a:bodyPr>
            <a:normAutofit fontScale="90000"/>
          </a:bodyPr>
          <a:lstStyle/>
          <a:p>
            <a:r>
              <a:rPr lang="de-DE" dirty="0"/>
              <a:t>Other </a:t>
            </a:r>
            <a:r>
              <a:rPr lang="de-DE" dirty="0" err="1"/>
              <a:t>identified</a:t>
            </a:r>
            <a:r>
              <a:rPr lang="de-DE" dirty="0"/>
              <a:t> open </a:t>
            </a:r>
            <a:r>
              <a:rPr lang="de-DE" dirty="0" err="1"/>
              <a:t>issues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088967"/>
            <a:ext cx="10515600" cy="5619404"/>
          </a:xfrm>
        </p:spPr>
        <p:txBody>
          <a:bodyPr/>
          <a:lstStyle/>
          <a:p>
            <a:r>
              <a:rPr lang="en-US" sz="2400" dirty="0"/>
              <a:t>Noise-free scenarios support</a:t>
            </a:r>
          </a:p>
          <a:p>
            <a:pPr lvl="1"/>
            <a:r>
              <a:rPr lang="en-US" sz="2000" dirty="0"/>
              <a:t>For some TCs like SDR the emulation of test condition without additional AWGN is necessary</a:t>
            </a:r>
            <a:endParaRPr lang="de-DE" sz="2000" dirty="0"/>
          </a:p>
          <a:p>
            <a:pPr lvl="1"/>
            <a:r>
              <a:rPr lang="de-DE" sz="2000" dirty="0" err="1"/>
              <a:t>Proposal</a:t>
            </a:r>
            <a:r>
              <a:rPr lang="de-DE" sz="2000" dirty="0"/>
              <a:t>:</a:t>
            </a:r>
          </a:p>
          <a:p>
            <a:pPr lvl="2"/>
            <a:r>
              <a:rPr lang="en-US" sz="1800" dirty="0">
                <a:solidFill>
                  <a:schemeClr val="accent6"/>
                </a:solidFill>
              </a:rPr>
              <a:t>UE demodulation test setup shall support emulation of noise-limited and noise-free test conditions.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sz="2400" dirty="0"/>
              <a:t>TE </a:t>
            </a:r>
            <a:r>
              <a:rPr lang="de-DE" sz="2400" dirty="0" err="1"/>
              <a:t>Tx</a:t>
            </a:r>
            <a:r>
              <a:rPr lang="de-DE" sz="2400" dirty="0"/>
              <a:t> EVM</a:t>
            </a:r>
          </a:p>
          <a:p>
            <a:pPr lvl="1"/>
            <a:r>
              <a:rPr lang="de-DE" sz="2000" dirty="0" err="1"/>
              <a:t>Proposal</a:t>
            </a:r>
            <a:r>
              <a:rPr lang="de-DE" sz="2000" dirty="0"/>
              <a:t>:</a:t>
            </a:r>
          </a:p>
          <a:p>
            <a:pPr lvl="2"/>
            <a:r>
              <a:rPr lang="de-DE" sz="1800" dirty="0">
                <a:solidFill>
                  <a:schemeClr val="accent6"/>
                </a:solidFill>
              </a:rPr>
              <a:t>Reuse </a:t>
            </a:r>
            <a:r>
              <a:rPr lang="de-DE" sz="1800" dirty="0" err="1">
                <a:solidFill>
                  <a:schemeClr val="accent6"/>
                </a:solidFill>
              </a:rPr>
              <a:t>the</a:t>
            </a:r>
            <a:r>
              <a:rPr lang="de-DE" sz="1800" dirty="0">
                <a:solidFill>
                  <a:schemeClr val="accent6"/>
                </a:solidFill>
              </a:rPr>
              <a:t> same </a:t>
            </a:r>
            <a:r>
              <a:rPr lang="de-DE" sz="1800" dirty="0" err="1">
                <a:solidFill>
                  <a:schemeClr val="accent6"/>
                </a:solidFill>
              </a:rPr>
              <a:t>approach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as</a:t>
            </a:r>
            <a:r>
              <a:rPr lang="de-DE" sz="1800" dirty="0">
                <a:solidFill>
                  <a:schemeClr val="accent6"/>
                </a:solidFill>
              </a:rPr>
              <a:t> </a:t>
            </a:r>
            <a:r>
              <a:rPr lang="de-DE" sz="1800" dirty="0" err="1">
                <a:solidFill>
                  <a:schemeClr val="accent6"/>
                </a:solidFill>
              </a:rPr>
              <a:t>for</a:t>
            </a:r>
            <a:r>
              <a:rPr lang="de-DE" sz="1800" dirty="0">
                <a:solidFill>
                  <a:schemeClr val="accent6"/>
                </a:solidFill>
              </a:rPr>
              <a:t> LTE. </a:t>
            </a:r>
            <a:r>
              <a:rPr lang="en-US" sz="1800" dirty="0">
                <a:solidFill>
                  <a:schemeClr val="accent6"/>
                </a:solidFill>
              </a:rPr>
              <a:t>Measurement system shall support TX EVM not worse than [6%] for QPSK/16QAM/64QAM performance requirements </a:t>
            </a:r>
            <a:endParaRPr lang="en-US" sz="1800" dirty="0" smtClean="0">
              <a:solidFill>
                <a:schemeClr val="accent6"/>
              </a:solidFill>
            </a:endParaRPr>
          </a:p>
          <a:p>
            <a:pPr lvl="2"/>
            <a:r>
              <a:rPr lang="de-DE" sz="1800" dirty="0" smtClean="0">
                <a:solidFill>
                  <a:schemeClr val="accent6"/>
                </a:solidFill>
              </a:rPr>
              <a:t>Tx EVM </a:t>
            </a:r>
            <a:r>
              <a:rPr lang="de-DE" sz="1800" dirty="0" err="1" smtClean="0">
                <a:solidFill>
                  <a:schemeClr val="accent6"/>
                </a:solidFill>
              </a:rPr>
              <a:t>is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defined</a:t>
            </a:r>
            <a:r>
              <a:rPr lang="de-DE" sz="1800" dirty="0" smtClean="0">
                <a:solidFill>
                  <a:schemeClr val="accent6"/>
                </a:solidFill>
              </a:rPr>
              <a:t> at </a:t>
            </a:r>
            <a:r>
              <a:rPr lang="de-DE" sz="1800" dirty="0" err="1" smtClean="0">
                <a:solidFill>
                  <a:schemeClr val="accent6"/>
                </a:solidFill>
              </a:rPr>
              <a:t>the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reference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point</a:t>
            </a:r>
            <a:r>
              <a:rPr lang="de-DE" sz="1800" dirty="0" smtClean="0">
                <a:solidFill>
                  <a:schemeClr val="accent6"/>
                </a:solidFill>
              </a:rPr>
              <a:t> (</a:t>
            </a:r>
            <a:r>
              <a:rPr lang="de-DE" sz="1800" dirty="0" err="1" smtClean="0">
                <a:solidFill>
                  <a:schemeClr val="accent6"/>
                </a:solidFill>
              </a:rPr>
              <a:t>see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slide</a:t>
            </a:r>
            <a:r>
              <a:rPr lang="de-DE" sz="1800" dirty="0" smtClean="0">
                <a:solidFill>
                  <a:schemeClr val="accent6"/>
                </a:solidFill>
              </a:rPr>
              <a:t> 2)</a:t>
            </a:r>
          </a:p>
          <a:p>
            <a:pPr lvl="2"/>
            <a:r>
              <a:rPr lang="de-DE" sz="1800" dirty="0" smtClean="0">
                <a:solidFill>
                  <a:schemeClr val="accent6"/>
                </a:solidFill>
              </a:rPr>
              <a:t>Next </a:t>
            </a:r>
            <a:r>
              <a:rPr lang="de-DE" sz="1800" dirty="0" err="1" smtClean="0">
                <a:solidFill>
                  <a:schemeClr val="accent6"/>
                </a:solidFill>
              </a:rPr>
              <a:t>step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is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to</a:t>
            </a:r>
            <a:r>
              <a:rPr lang="de-DE" sz="1800" dirty="0" smtClean="0">
                <a:solidFill>
                  <a:schemeClr val="accent6"/>
                </a:solidFill>
              </a:rPr>
              <a:t> </a:t>
            </a:r>
            <a:r>
              <a:rPr lang="de-DE" sz="1800" dirty="0" err="1" smtClean="0">
                <a:solidFill>
                  <a:schemeClr val="accent6"/>
                </a:solidFill>
              </a:rPr>
              <a:t>identify</a:t>
            </a:r>
            <a:r>
              <a:rPr lang="de-DE" sz="1800" dirty="0" smtClean="0">
                <a:solidFill>
                  <a:schemeClr val="accent6"/>
                </a:solidFill>
              </a:rPr>
              <a:t> feasible power levels for the TE</a:t>
            </a:r>
            <a:endParaRPr lang="de-DE" sz="1800" dirty="0">
              <a:solidFill>
                <a:schemeClr val="accent6"/>
              </a:solidFill>
            </a:endParaRPr>
          </a:p>
          <a:p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4751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962"/>
          </a:xfrm>
        </p:spPr>
        <p:txBody>
          <a:bodyPr>
            <a:normAutofit fontScale="90000"/>
          </a:bodyPr>
          <a:lstStyle/>
          <a:p>
            <a:r>
              <a:rPr lang="de-DE" dirty="0"/>
              <a:t>Other </a:t>
            </a:r>
            <a:r>
              <a:rPr lang="de-DE" dirty="0" err="1"/>
              <a:t>identified</a:t>
            </a:r>
            <a:r>
              <a:rPr lang="de-DE" dirty="0"/>
              <a:t> open </a:t>
            </a:r>
            <a:r>
              <a:rPr lang="de-DE" dirty="0" err="1"/>
              <a:t>issues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088967"/>
            <a:ext cx="10515600" cy="5619404"/>
          </a:xfrm>
        </p:spPr>
        <p:txBody>
          <a:bodyPr/>
          <a:lstStyle/>
          <a:p>
            <a:r>
              <a:rPr lang="en-US" sz="2400" dirty="0"/>
              <a:t>SS-RSRPB measurements</a:t>
            </a:r>
          </a:p>
          <a:p>
            <a:pPr lvl="1"/>
            <a:r>
              <a:rPr lang="en-US" sz="2000" dirty="0"/>
              <a:t>Background: Side conditions (e.g. SNR) for SS-RSRPB measurements at the UE are undefined and need to be clarified for accuracy analysis</a:t>
            </a:r>
            <a:endParaRPr lang="de-DE" sz="2000" dirty="0"/>
          </a:p>
          <a:p>
            <a:pPr lvl="1"/>
            <a:r>
              <a:rPr lang="de-DE" sz="2000" dirty="0" err="1"/>
              <a:t>Proposal</a:t>
            </a:r>
            <a:r>
              <a:rPr lang="de-DE" sz="2000" dirty="0"/>
              <a:t>:</a:t>
            </a:r>
          </a:p>
          <a:p>
            <a:pPr lvl="2"/>
            <a:r>
              <a:rPr lang="en-GB" sz="1800" dirty="0">
                <a:solidFill>
                  <a:schemeClr val="accent6"/>
                </a:solidFill>
              </a:rPr>
              <a:t>SS-RSRPB measurements and reporting are done under noise-free conditions and </a:t>
            </a:r>
            <a:r>
              <a:rPr lang="en-GB" sz="1800" dirty="0" smtClean="0">
                <a:solidFill>
                  <a:schemeClr val="accent6"/>
                </a:solidFill>
              </a:rPr>
              <a:t>use static channel conditions.</a:t>
            </a:r>
            <a:endParaRPr lang="en-US" sz="1800" dirty="0" smtClean="0">
              <a:solidFill>
                <a:schemeClr val="accent6"/>
              </a:solidFill>
            </a:endParaRPr>
          </a:p>
          <a:p>
            <a:pPr lvl="2"/>
            <a:r>
              <a:rPr lang="en-US" sz="1800" dirty="0" smtClean="0">
                <a:solidFill>
                  <a:schemeClr val="accent6"/>
                </a:solidFill>
              </a:rPr>
              <a:t>The power level at which SS-RSRPB measurement is conducted is FFS.</a:t>
            </a:r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7062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667</Words>
  <Application>Microsoft Office PowerPoint</Application>
  <PresentationFormat>Breitbild</PresentationFormat>
  <Paragraphs>66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等线</vt:lpstr>
      <vt:lpstr>等线 Light</vt:lpstr>
      <vt:lpstr>Office</vt:lpstr>
      <vt:lpstr>WF on remaining open issues for UE Demodulation setup</vt:lpstr>
      <vt:lpstr>SNR Reference point</vt:lpstr>
      <vt:lpstr>SNR Accuracy and Range</vt:lpstr>
      <vt:lpstr>Initial MU assessment</vt:lpstr>
      <vt:lpstr>Other identified open issues</vt:lpstr>
      <vt:lpstr>Other identified open issues</vt:lpstr>
      <vt:lpstr>Other identified open issues</vt:lpstr>
    </vt:vector>
  </TitlesOfParts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demodulation testability</dc:title>
  <dc:creator>Rohde &amp; Schwarz</dc:creator>
  <cp:keywords>CTPClassification=CTP_NT</cp:keywords>
  <cp:lastModifiedBy>Rohde &amp; Schwarz</cp:lastModifiedBy>
  <cp:revision>54</cp:revision>
  <dcterms:created xsi:type="dcterms:W3CDTF">2018-07-02T20:14:53Z</dcterms:created>
  <dcterms:modified xsi:type="dcterms:W3CDTF">2018-07-06T14:02:31Z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  <property fmtid="{D5CDD505-2E9C-101B-9397-08002B2CF9AE}" pid="4" name="TitusGUID">
    <vt:lpwstr>ee9e65cf-8d0e-4d8f-97d2-67c9e1614484</vt:lpwstr>
  </property>
  <property fmtid="{D5CDD505-2E9C-101B-9397-08002B2CF9AE}" pid="5" name="CTP_TimeStamp">
    <vt:lpwstr>2018-07-04 22:54:27Z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</Properties>
</file>