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8"/>
  </p:notesMasterIdLst>
  <p:sldIdLst>
    <p:sldId id="256" r:id="rId5"/>
    <p:sldId id="385" r:id="rId6"/>
    <p:sldId id="386" r:id="rId7"/>
    <p:sldId id="387" r:id="rId8"/>
    <p:sldId id="388" r:id="rId9"/>
    <p:sldId id="401" r:id="rId10"/>
    <p:sldId id="389" r:id="rId11"/>
    <p:sldId id="390" r:id="rId12"/>
    <p:sldId id="397" r:id="rId13"/>
    <p:sldId id="396" r:id="rId14"/>
    <p:sldId id="395" r:id="rId15"/>
    <p:sldId id="392" r:id="rId16"/>
    <p:sldId id="393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000" autoAdjust="0"/>
    <p:restoredTop sz="87234" autoAdjust="0"/>
  </p:normalViewPr>
  <p:slideViewPr>
    <p:cSldViewPr>
      <p:cViewPr varScale="1">
        <p:scale>
          <a:sx n="103" d="100"/>
          <a:sy n="103" d="100"/>
        </p:scale>
        <p:origin x="114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NR UE PDSCH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NTT DOCOMO, 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4675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AH 1807</a:t>
            </a:r>
          </a:p>
          <a:p>
            <a:pPr>
              <a:buNone/>
            </a:pPr>
            <a:r>
              <a:rPr lang="en-GB" sz="1800" b="1" dirty="0"/>
              <a:t>Montreal, Canada, 2 – 6 July 2018</a:t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sz="1800" b="1" dirty="0"/>
              <a:t>5.4.1.3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R4-1809392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Signal (DMRS, PTRS, TRS)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Proposals for requirements definition</a:t>
            </a:r>
          </a:p>
          <a:p>
            <a:pPr lvl="1"/>
            <a:r>
              <a:rPr lang="en-GB" sz="1600" dirty="0"/>
              <a:t>DMRS</a:t>
            </a:r>
          </a:p>
          <a:p>
            <a:pPr lvl="2"/>
            <a:r>
              <a:rPr lang="en-US" sz="1600" dirty="0"/>
              <a:t>Type: Type 1 DMRS</a:t>
            </a:r>
            <a:endParaRPr lang="en-GB" sz="1600" dirty="0"/>
          </a:p>
          <a:p>
            <a:pPr lvl="2"/>
            <a:r>
              <a:rPr lang="en-US" sz="1600" dirty="0"/>
              <a:t>Length: </a:t>
            </a:r>
          </a:p>
          <a:p>
            <a:pPr lvl="3"/>
            <a:r>
              <a:rPr lang="en-US" sz="1400" dirty="0"/>
              <a:t>Option 1: 1 additional DMRS symbol</a:t>
            </a:r>
          </a:p>
          <a:p>
            <a:pPr lvl="3"/>
            <a:r>
              <a:rPr lang="en-US" sz="1400" dirty="0"/>
              <a:t>Option 2: 2 additional DMRS symbols</a:t>
            </a:r>
          </a:p>
          <a:p>
            <a:pPr lvl="3"/>
            <a:r>
              <a:rPr lang="en-US" sz="1400" dirty="0"/>
              <a:t>No additional DMRS symbol is not precluded</a:t>
            </a:r>
          </a:p>
          <a:p>
            <a:pPr lvl="3"/>
            <a:r>
              <a:rPr lang="en-US" sz="1400" dirty="0"/>
              <a:t>3 additional DMRS symbols is not precluded for high speed scenarios</a:t>
            </a:r>
          </a:p>
          <a:p>
            <a:pPr lvl="2"/>
            <a:r>
              <a:rPr lang="en-GB" sz="1600" dirty="0"/>
              <a:t>FDM between DMRS and data</a:t>
            </a:r>
          </a:p>
          <a:p>
            <a:pPr lvl="3"/>
            <a:r>
              <a:rPr lang="en-US" sz="1400" dirty="0"/>
              <a:t>Option 1: </a:t>
            </a:r>
            <a:r>
              <a:rPr lang="en-GB" sz="1400" dirty="0"/>
              <a:t>For layer 1 and layer 2 (baseline)</a:t>
            </a:r>
          </a:p>
          <a:p>
            <a:pPr lvl="3"/>
            <a:r>
              <a:rPr lang="en-US" sz="1400" dirty="0"/>
              <a:t>Option 2: </a:t>
            </a:r>
            <a:r>
              <a:rPr lang="en-GB" sz="1400" dirty="0"/>
              <a:t>For layer 1 only</a:t>
            </a:r>
          </a:p>
          <a:p>
            <a:pPr lvl="3"/>
            <a:r>
              <a:rPr lang="en-US" sz="1400" dirty="0"/>
              <a:t>Option 3: </a:t>
            </a:r>
            <a:r>
              <a:rPr lang="en-GB" sz="1400" dirty="0"/>
              <a:t>For layer 2 only</a:t>
            </a:r>
          </a:p>
          <a:p>
            <a:pPr lvl="2"/>
            <a:r>
              <a:rPr lang="en-GB" sz="1600" dirty="0"/>
              <a:t>DMRS configuration can be different in each test case</a:t>
            </a:r>
            <a:endParaRPr lang="en-US" sz="1600" dirty="0"/>
          </a:p>
          <a:p>
            <a:pPr lvl="1"/>
            <a:r>
              <a:rPr lang="en-GB" sz="1600" dirty="0"/>
              <a:t>TRS</a:t>
            </a:r>
            <a:endParaRPr lang="en-GB" sz="1400" dirty="0"/>
          </a:p>
          <a:p>
            <a:pPr lvl="2"/>
            <a:r>
              <a:rPr lang="en-GB" sz="1400" dirty="0"/>
              <a:t>2 slots pattern</a:t>
            </a:r>
          </a:p>
          <a:p>
            <a:pPr lvl="2"/>
            <a:r>
              <a:rPr lang="en-GB" sz="1400" dirty="0"/>
              <a:t>periodicity 10ms or 20ms </a:t>
            </a:r>
            <a:endParaRPr lang="en-GB" sz="1400" dirty="0">
              <a:solidFill>
                <a:srgbClr val="FF0000"/>
              </a:solidFill>
            </a:endParaRPr>
          </a:p>
          <a:p>
            <a:pPr lvl="3"/>
            <a:r>
              <a:rPr lang="en-US" sz="1200" dirty="0"/>
              <a:t>Use 20ms for initial simulations for both FR1 and FR2</a:t>
            </a:r>
            <a:endParaRPr lang="en-GB" sz="1200" dirty="0"/>
          </a:p>
          <a:p>
            <a:pPr lvl="2"/>
            <a:r>
              <a:rPr lang="en-GB" sz="1400" dirty="0"/>
              <a:t>Offset 1 slot</a:t>
            </a:r>
          </a:p>
          <a:p>
            <a:pPr lvl="2"/>
            <a:r>
              <a:rPr lang="en-US" sz="1400" dirty="0"/>
              <a:t>Bandwidth: full BWP</a:t>
            </a:r>
          </a:p>
          <a:p>
            <a:pPr lvl="2"/>
            <a:r>
              <a:rPr lang="en-GB" sz="1400" dirty="0"/>
              <a:t>0 dB boosting.</a:t>
            </a:r>
          </a:p>
          <a:p>
            <a:pPr lvl="3" algn="just"/>
            <a:endParaRPr lang="en-US" sz="800" dirty="0"/>
          </a:p>
          <a:p>
            <a:pPr marL="457200" lvl="1" indent="0" algn="just">
              <a:buNone/>
            </a:pP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>
                <a:solidFill>
                  <a:schemeClr val="tx1"/>
                </a:solidFill>
              </a:rPr>
              <a:pPr>
                <a:defRPr/>
              </a:pPr>
              <a:t>10</a:t>
            </a:fld>
            <a:endParaRPr lang="en-US" altLang="zh-C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5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Signal (DMRS, PTRS, TRS)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4906963"/>
          </a:xfrm>
        </p:spPr>
        <p:txBody>
          <a:bodyPr/>
          <a:lstStyle/>
          <a:p>
            <a:r>
              <a:rPr lang="en-US" sz="1600" dirty="0"/>
              <a:t>Proposals for requirements definition</a:t>
            </a:r>
          </a:p>
          <a:p>
            <a:pPr lvl="1"/>
            <a:r>
              <a:rPr lang="en-US" sz="1600" dirty="0"/>
              <a:t>PTRS</a:t>
            </a:r>
            <a:endParaRPr lang="en-GB" sz="1600" dirty="0"/>
          </a:p>
          <a:p>
            <a:pPr lvl="2"/>
            <a:r>
              <a:rPr lang="en-GB" sz="1400" dirty="0"/>
              <a:t>FR1: PTRS is not configured when introducing performance requirements </a:t>
            </a:r>
          </a:p>
          <a:p>
            <a:pPr lvl="2"/>
            <a:r>
              <a:rPr lang="en-GB" sz="1400" dirty="0"/>
              <a:t>FR2: PTRS configuration (port 1, per 2PRB in frequency domain, per symbol in time domain)</a:t>
            </a:r>
            <a:endParaRPr lang="en-GB" sz="1050" dirty="0"/>
          </a:p>
          <a:p>
            <a:pPr lvl="2"/>
            <a:r>
              <a:rPr lang="en-GB" sz="1400" dirty="0"/>
              <a:t>Phase noise model for FR2:</a:t>
            </a:r>
          </a:p>
          <a:p>
            <a:pPr lvl="3"/>
            <a:r>
              <a:rPr lang="en-GB" sz="1200" dirty="0"/>
              <a:t>Using Phase noise model in TR 38.803 models (model #1 and #2) for initial simulation purpose</a:t>
            </a:r>
          </a:p>
          <a:p>
            <a:pPr lvl="3"/>
            <a:r>
              <a:rPr lang="en-GB" sz="1200" dirty="0"/>
              <a:t>For initial alignment: </a:t>
            </a:r>
          </a:p>
          <a:p>
            <a:pPr lvl="4"/>
            <a:r>
              <a:rPr lang="en-GB" sz="1200" dirty="0"/>
              <a:t>Phase noise model: model #2 is baseline for alignment</a:t>
            </a:r>
          </a:p>
          <a:p>
            <a:pPr lvl="5"/>
            <a:r>
              <a:rPr lang="en-GB" sz="1200" dirty="0"/>
              <a:t>Companies are encouraged to provide comparison analysis between model #1 and model #2</a:t>
            </a:r>
          </a:p>
          <a:p>
            <a:pPr lvl="4"/>
            <a:r>
              <a:rPr lang="en-GB" altLang="ja-JP" sz="1200" dirty="0"/>
              <a:t>Carrier frequency: </a:t>
            </a:r>
            <a:r>
              <a:rPr lang="en-GB" sz="1200" dirty="0"/>
              <a:t>29.55GHz</a:t>
            </a:r>
          </a:p>
          <a:p>
            <a:pPr lvl="4"/>
            <a:r>
              <a:rPr lang="en-GB" sz="1200" dirty="0"/>
              <a:t>Other assumption is not preluded for final requirements </a:t>
            </a:r>
          </a:p>
          <a:p>
            <a:pPr lvl="3"/>
            <a:r>
              <a:rPr lang="en-US" sz="1200" dirty="0"/>
              <a:t>FFS how to model phase noise for requirements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8701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Receivers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Previous agreements</a:t>
            </a:r>
          </a:p>
          <a:p>
            <a:pPr lvl="1"/>
            <a:r>
              <a:rPr lang="en-US" sz="1600" i="1" dirty="0"/>
              <a:t>Reference Receiver (</a:t>
            </a:r>
            <a:r>
              <a:rPr lang="en-GB" sz="1600" i="1" dirty="0"/>
              <a:t>For initial alignment purpose):</a:t>
            </a:r>
          </a:p>
          <a:p>
            <a:pPr lvl="2"/>
            <a:r>
              <a:rPr lang="en-GB" sz="1400" i="1" dirty="0"/>
              <a:t>Rank1: MMSE-IRC/MMSE</a:t>
            </a:r>
          </a:p>
          <a:p>
            <a:pPr lvl="2"/>
            <a:r>
              <a:rPr lang="en-GB" sz="1400" i="1" dirty="0"/>
              <a:t>Layer 2,3,4: MMSE-IRC/MMSE and R-ML</a:t>
            </a:r>
          </a:p>
          <a:p>
            <a:pPr lvl="1"/>
            <a:r>
              <a:rPr lang="en-GB" sz="1600" i="1" dirty="0"/>
              <a:t>FFS for the receiver assumptions for performance requirements</a:t>
            </a:r>
          </a:p>
          <a:p>
            <a:pPr algn="just"/>
            <a:r>
              <a:rPr lang="en-US" sz="2000" dirty="0"/>
              <a:t>Proposals for performance requirements</a:t>
            </a:r>
          </a:p>
          <a:p>
            <a:pPr lvl="1"/>
            <a:r>
              <a:rPr lang="en-US" sz="1800" dirty="0"/>
              <a:t>Reference Receiver</a:t>
            </a:r>
            <a:r>
              <a:rPr lang="en-GB" sz="1800" dirty="0"/>
              <a:t>:</a:t>
            </a:r>
          </a:p>
          <a:p>
            <a:pPr lvl="2"/>
            <a:r>
              <a:rPr lang="en-GB" sz="1600" dirty="0"/>
              <a:t>Rank1: MMSE-IRC/MMSE</a:t>
            </a:r>
          </a:p>
          <a:p>
            <a:pPr lvl="2"/>
            <a:r>
              <a:rPr lang="en-GB" sz="1600" dirty="0">
                <a:solidFill>
                  <a:srgbClr val="FF0000"/>
                </a:solidFill>
              </a:rPr>
              <a:t>Layer 2,3,4:</a:t>
            </a:r>
            <a:endParaRPr lang="en-GB" sz="1400" strike="sngStrike" dirty="0">
              <a:solidFill>
                <a:srgbClr val="FF0000"/>
              </a:solidFill>
            </a:endParaRPr>
          </a:p>
          <a:p>
            <a:pPr lvl="3">
              <a:tabLst>
                <a:tab pos="2606675" algn="l"/>
              </a:tabLst>
            </a:pPr>
            <a:r>
              <a:rPr lang="en-GB" dirty="0">
                <a:solidFill>
                  <a:srgbClr val="FF0000"/>
                </a:solidFill>
              </a:rPr>
              <a:t>MMSE-IRC/MMSE as baseline</a:t>
            </a:r>
          </a:p>
          <a:p>
            <a:pPr lvl="3">
              <a:tabLst>
                <a:tab pos="2514600" algn="l"/>
                <a:tab pos="2686050" algn="l"/>
              </a:tabLst>
            </a:pPr>
            <a:r>
              <a:rPr lang="en-GB" dirty="0">
                <a:solidFill>
                  <a:srgbClr val="FF0000"/>
                </a:solidFill>
              </a:rPr>
              <a:t>Introduce a limited number of test cases with R-ML receiver.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2357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SDR Test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SDR test methodology is FFS</a:t>
            </a: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9164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Performance metrics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Previous agreements</a:t>
            </a:r>
          </a:p>
          <a:p>
            <a:pPr lvl="1"/>
            <a:r>
              <a:rPr lang="en-GB" sz="1800" i="1" dirty="0"/>
              <a:t>Test metric</a:t>
            </a:r>
          </a:p>
          <a:p>
            <a:pPr lvl="2"/>
            <a:r>
              <a:rPr lang="en-GB" sz="1600" i="1" dirty="0"/>
              <a:t>At least for FR1: Reuse LTE metric as throughput vs. SNR </a:t>
            </a:r>
          </a:p>
          <a:p>
            <a:pPr lvl="3"/>
            <a:r>
              <a:rPr lang="en-GB" sz="1400" i="1" dirty="0"/>
              <a:t>Test point: 70% (normal demodulation test cases)</a:t>
            </a:r>
          </a:p>
          <a:p>
            <a:pPr lvl="3"/>
            <a:r>
              <a:rPr lang="en-GB" sz="1400" i="1" dirty="0"/>
              <a:t>FFS for other test point(s) of some specific test cases</a:t>
            </a:r>
          </a:p>
          <a:p>
            <a:pPr lvl="2"/>
            <a:r>
              <a:rPr lang="en-GB" sz="1600" i="1" dirty="0"/>
              <a:t>FFS for test metric for URLLC specific test cases if any</a:t>
            </a:r>
          </a:p>
          <a:p>
            <a:pPr algn="just"/>
            <a:r>
              <a:rPr lang="en-GB" sz="2000" dirty="0"/>
              <a:t>AH agreements</a:t>
            </a:r>
          </a:p>
          <a:p>
            <a:pPr lvl="1" algn="just"/>
            <a:r>
              <a:rPr lang="en-US" sz="1800" dirty="0"/>
              <a:t>No agreements</a:t>
            </a:r>
          </a:p>
          <a:p>
            <a:pPr algn="just"/>
            <a:r>
              <a:rPr lang="en-US" sz="2200" dirty="0"/>
              <a:t>Proposal</a:t>
            </a:r>
          </a:p>
          <a:p>
            <a:pPr lvl="1" algn="just"/>
            <a:r>
              <a:rPr lang="en-GB" sz="1600"/>
              <a:t>70</a:t>
            </a:r>
            <a:r>
              <a:rPr lang="en-GB" sz="1600" dirty="0"/>
              <a:t>% is default test point</a:t>
            </a:r>
          </a:p>
          <a:p>
            <a:pPr lvl="2" algn="just"/>
            <a:r>
              <a:rPr lang="en-GB" sz="1400" dirty="0"/>
              <a:t>FFS: 30% for additional test cases where maximum HARQ process is configured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>
                <a:solidFill>
                  <a:schemeClr val="tx1"/>
                </a:solidFill>
              </a:rPr>
              <a:pPr>
                <a:defRPr/>
              </a:pPr>
              <a:t>2</a:t>
            </a:fld>
            <a:endParaRPr lang="en-US" altLang="zh-C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845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FRCs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/>
              <a:t>AH agreements</a:t>
            </a:r>
          </a:p>
          <a:p>
            <a:pPr lvl="1"/>
            <a:r>
              <a:rPr lang="en-GB" sz="1600" dirty="0"/>
              <a:t>Working assumption: For 64QAM and 256QAM keep both options to further evaluation and pending on the achievable SNR points to decide final options</a:t>
            </a:r>
          </a:p>
          <a:p>
            <a:pPr lvl="1"/>
            <a:r>
              <a:rPr lang="en-GB" sz="1600" dirty="0"/>
              <a:t>Option 1: (baseline)</a:t>
            </a:r>
          </a:p>
          <a:p>
            <a:pPr lvl="2"/>
            <a:r>
              <a:rPr lang="en-GB" sz="1400" dirty="0"/>
              <a:t>QPSK MCS4, 16QAM MCS13, 64QAM MCS 24 (64QAM table)</a:t>
            </a:r>
          </a:p>
          <a:p>
            <a:pPr lvl="2"/>
            <a:r>
              <a:rPr lang="en-GB" sz="1400" dirty="0"/>
              <a:t>256QAM MCS 24 (FR1 only)  (256QAM table)</a:t>
            </a:r>
          </a:p>
          <a:p>
            <a:pPr lvl="2"/>
            <a:r>
              <a:rPr lang="en-GB" sz="1400" dirty="0"/>
              <a:t>DMRS configuration for 64QAM and 256QAM will be considered together to achieve feasible SNR points</a:t>
            </a:r>
          </a:p>
          <a:p>
            <a:pPr lvl="1"/>
            <a:r>
              <a:rPr lang="en-GB" sz="1600" dirty="0"/>
              <a:t>Option 2: </a:t>
            </a:r>
          </a:p>
          <a:p>
            <a:pPr lvl="2"/>
            <a:r>
              <a:rPr lang="en-GB" sz="1400" dirty="0"/>
              <a:t>QPSK MCS4, 16QAM MCS13, 64QAM MCS 19 (64QAM table)</a:t>
            </a:r>
          </a:p>
          <a:p>
            <a:pPr lvl="2"/>
            <a:r>
              <a:rPr lang="en-GB" sz="1400" dirty="0"/>
              <a:t>256QAM MCS 20 (FR1 only) (256QM table)</a:t>
            </a:r>
          </a:p>
          <a:p>
            <a:pPr lvl="1"/>
            <a:r>
              <a:rPr lang="en-GB" sz="1600" dirty="0"/>
              <a:t>Working assumption for option 1 need to be confirmed by the analysis for achievable SNR points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2367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FRCs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Proposal</a:t>
            </a:r>
            <a:endParaRPr lang="en-GB" sz="2000" dirty="0"/>
          </a:p>
          <a:p>
            <a:pPr lvl="1"/>
            <a:r>
              <a:rPr lang="en-GB" sz="1800" dirty="0"/>
              <a:t>Use QPSK MCS4, 16QAM MCS13 (64QAM table)</a:t>
            </a:r>
          </a:p>
          <a:p>
            <a:pPr lvl="1"/>
            <a:r>
              <a:rPr lang="en-US" sz="1800" dirty="0"/>
              <a:t>64QAM and 256QAM FRCs</a:t>
            </a:r>
            <a:endParaRPr lang="en-GB" sz="1800" dirty="0"/>
          </a:p>
          <a:p>
            <a:pPr lvl="2"/>
            <a:r>
              <a:rPr lang="en-GB" sz="1600" dirty="0"/>
              <a:t>Option 1: (baseline)</a:t>
            </a:r>
          </a:p>
          <a:p>
            <a:pPr lvl="3"/>
            <a:r>
              <a:rPr lang="en-GB" sz="1400" dirty="0"/>
              <a:t>64QAM MCS 24 (64QAM table)</a:t>
            </a:r>
          </a:p>
          <a:p>
            <a:pPr lvl="3"/>
            <a:r>
              <a:rPr lang="en-GB" sz="1400" dirty="0"/>
              <a:t>256QAM MCS 24 (FR1 only)  (256QAM table)</a:t>
            </a:r>
          </a:p>
          <a:p>
            <a:pPr lvl="2"/>
            <a:r>
              <a:rPr lang="en-GB" sz="1600" dirty="0"/>
              <a:t>Option 2: </a:t>
            </a:r>
          </a:p>
          <a:p>
            <a:pPr lvl="3"/>
            <a:r>
              <a:rPr lang="en-GB" sz="1400" dirty="0"/>
              <a:t>64QAM MCS 19 (64QAM table)</a:t>
            </a:r>
          </a:p>
          <a:p>
            <a:pPr lvl="3"/>
            <a:r>
              <a:rPr lang="en-GB" sz="1400" dirty="0"/>
              <a:t>256QAM MCS 20 (FR1 only) (256QM table)</a:t>
            </a:r>
          </a:p>
          <a:p>
            <a:pPr lvl="2"/>
            <a:r>
              <a:rPr lang="en-GB" sz="1600" dirty="0"/>
              <a:t>Working assumption: Use option 1 subject to check that operating SNR is testable</a:t>
            </a:r>
          </a:p>
          <a:p>
            <a:pPr lvl="3"/>
            <a:r>
              <a:rPr lang="en-GB" altLang="ja-JP" sz="1400" dirty="0"/>
              <a:t>Use option 2 i</a:t>
            </a:r>
            <a:r>
              <a:rPr lang="en-GB" sz="1400" dirty="0"/>
              <a:t>f option 1 is not testable</a:t>
            </a:r>
          </a:p>
          <a:p>
            <a:pPr lvl="3"/>
            <a:r>
              <a:rPr lang="en-GB" sz="1400" dirty="0"/>
              <a:t>Assumption in RAN4: Testable SNR for FR1 is up to 24 dB for 64QAM and 30 dB for 256QAM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2411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Max number of HARQ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/>
          <a:lstStyle/>
          <a:p>
            <a:pPr algn="just"/>
            <a:r>
              <a:rPr lang="en-US" sz="2000" dirty="0"/>
              <a:t>AH agreements (R4-1809324)</a:t>
            </a:r>
          </a:p>
          <a:p>
            <a:pPr lvl="1" algn="just"/>
            <a:r>
              <a:rPr lang="en-US" sz="1600" dirty="0"/>
              <a:t>For FR1 30 kHz </a:t>
            </a:r>
          </a:p>
          <a:p>
            <a:pPr lvl="2" algn="just"/>
            <a:r>
              <a:rPr lang="en-US" sz="1400" dirty="0"/>
              <a:t>Apply 8 HARQ processes for REFESNS requirements </a:t>
            </a:r>
          </a:p>
          <a:p>
            <a:pPr lvl="2" algn="just"/>
            <a:r>
              <a:rPr lang="en-US" sz="1400" dirty="0"/>
              <a:t>At least some test cases with 16 HARQ processes shall be defined for Rel-15 UE demodulation requirements</a:t>
            </a:r>
          </a:p>
          <a:p>
            <a:pPr lvl="1" algn="just"/>
            <a:r>
              <a:rPr lang="en-US" sz="1600" dirty="0"/>
              <a:t>For FR2 120 kHz </a:t>
            </a:r>
          </a:p>
          <a:p>
            <a:pPr lvl="2" algn="just"/>
            <a:r>
              <a:rPr lang="en-US" sz="1400" dirty="0"/>
              <a:t>Apply 8 HARQ processes for REFESNS requirements </a:t>
            </a:r>
          </a:p>
          <a:p>
            <a:pPr lvl="2" algn="just"/>
            <a:r>
              <a:rPr lang="en-US" sz="1400" dirty="0"/>
              <a:t>At least some test cases with 16 HARQ processes shall be defined for Rel-15 UE demodulation requirements</a:t>
            </a:r>
            <a:endParaRPr lang="en-US" sz="1600" dirty="0"/>
          </a:p>
          <a:p>
            <a:pPr algn="just"/>
            <a:r>
              <a:rPr lang="en-US" sz="2000" dirty="0"/>
              <a:t>Proposal</a:t>
            </a:r>
          </a:p>
          <a:p>
            <a:pPr lvl="1" algn="just"/>
            <a:r>
              <a:rPr lang="en-US" sz="1400" dirty="0"/>
              <a:t>FDD</a:t>
            </a:r>
          </a:p>
          <a:p>
            <a:pPr lvl="2" algn="just"/>
            <a:r>
              <a:rPr lang="en-US" sz="1400" dirty="0"/>
              <a:t>Option 1: 4</a:t>
            </a:r>
          </a:p>
          <a:p>
            <a:pPr lvl="2" algn="just"/>
            <a:r>
              <a:rPr lang="en-US" sz="1400" dirty="0"/>
              <a:t>Option 2: 8</a:t>
            </a:r>
          </a:p>
          <a:p>
            <a:pPr lvl="1" algn="just"/>
            <a:r>
              <a:rPr lang="en-US" sz="1400" dirty="0"/>
              <a:t>TDD</a:t>
            </a:r>
          </a:p>
          <a:p>
            <a:pPr lvl="2" algn="just"/>
            <a:r>
              <a:rPr lang="en-US" sz="1400" dirty="0"/>
              <a:t>Option 1: less than or equal 16 for all test cases with 70% test point, 16 for all test cases with 30% test point</a:t>
            </a:r>
          </a:p>
          <a:p>
            <a:pPr lvl="2" algn="just"/>
            <a:r>
              <a:rPr lang="en-US" sz="1400" dirty="0"/>
              <a:t>Option 2:Different HARQ process for each TDD configuration derived under the following assumption on BS processing delay</a:t>
            </a:r>
          </a:p>
          <a:p>
            <a:pPr lvl="3" algn="just"/>
            <a:r>
              <a:rPr lang="en-GB" altLang="ja-JP" sz="1200" dirty="0"/>
              <a:t>Option 2-1: 4 slots for 15kHz, 7 slots for 30kHz, 8 slots for 60kHz, 12 or 13 slots for 120kHz</a:t>
            </a:r>
          </a:p>
          <a:p>
            <a:pPr lvl="3" algn="just"/>
            <a:r>
              <a:rPr lang="en-GB" altLang="ja-JP" sz="1200" dirty="0"/>
              <a:t>Option 2-2: Same processing delay as UE side (N1)</a:t>
            </a:r>
          </a:p>
          <a:p>
            <a:pPr lvl="2" algn="just"/>
            <a:r>
              <a:rPr lang="en-GB" altLang="ja-JP" sz="1400" dirty="0">
                <a:solidFill>
                  <a:srgbClr val="FF0000"/>
                </a:solidFill>
              </a:rPr>
              <a:t>Other option is not precluded</a:t>
            </a:r>
          </a:p>
          <a:p>
            <a:pPr lvl="3" algn="just"/>
            <a:endParaRPr lang="en-US" sz="1200" dirty="0"/>
          </a:p>
          <a:p>
            <a:pPr marL="914400" lvl="2" indent="0" algn="just">
              <a:buNone/>
            </a:pPr>
            <a:endParaRPr lang="en-GB" sz="1400" dirty="0"/>
          </a:p>
          <a:p>
            <a:pPr lvl="2"/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>
                <a:solidFill>
                  <a:schemeClr val="tx1"/>
                </a:solidFill>
              </a:rPr>
              <a:pPr>
                <a:defRPr/>
              </a:pPr>
              <a:t>5</a:t>
            </a:fld>
            <a:endParaRPr lang="en-US" altLang="zh-C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367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RV sequence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ja-JP" sz="2000" dirty="0"/>
              <a:t>AH agreements</a:t>
            </a:r>
          </a:p>
          <a:p>
            <a:pPr lvl="1" algn="just"/>
            <a:r>
              <a:rPr lang="en-US" altLang="ja-JP" sz="1600" dirty="0"/>
              <a:t>HARQ RV sequence for performance requirements: </a:t>
            </a:r>
          </a:p>
          <a:p>
            <a:pPr lvl="2" algn="just"/>
            <a:r>
              <a:rPr lang="en-GB" altLang="ja-JP" sz="1400" dirty="0"/>
              <a:t>{0, 2, 3,1} for all the modulation orders</a:t>
            </a:r>
          </a:p>
          <a:p>
            <a:pPr lvl="2" algn="just"/>
            <a:endParaRPr lang="en-GB" altLang="ja-JP" sz="1400" dirty="0"/>
          </a:p>
          <a:p>
            <a:pPr lvl="2"/>
            <a:endParaRPr lang="en-GB" altLang="ja-JP" sz="1400" dirty="0"/>
          </a:p>
          <a:p>
            <a:pPr algn="just"/>
            <a:endParaRPr lang="en-GB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>
                <a:solidFill>
                  <a:schemeClr val="tx1"/>
                </a:solidFill>
              </a:rPr>
              <a:pPr>
                <a:defRPr/>
              </a:pPr>
              <a:t>6</a:t>
            </a:fld>
            <a:endParaRPr lang="en-US" altLang="zh-C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444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PDSCH scheduling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Previous agreements </a:t>
            </a:r>
          </a:p>
          <a:p>
            <a:pPr lvl="1"/>
            <a:r>
              <a:rPr lang="en-US" sz="1600" dirty="0"/>
              <a:t>Common test parameters </a:t>
            </a:r>
            <a:endParaRPr lang="en-GB" sz="1600" dirty="0"/>
          </a:p>
          <a:p>
            <a:pPr lvl="2"/>
            <a:r>
              <a:rPr lang="en-US" sz="1400" dirty="0"/>
              <a:t>For initial simulation alignment purpose: control symbols assumption: 2 symbols with full BW allocation for FR1, 1 symbol with full BW allocation for FR2</a:t>
            </a:r>
            <a:endParaRPr lang="en-GB" sz="1400" dirty="0"/>
          </a:p>
          <a:p>
            <a:pPr lvl="2"/>
            <a:r>
              <a:rPr lang="en-US" sz="1400" dirty="0"/>
              <a:t>Note: FFS for introducing performance requirements with partial BW PDCCH allocation</a:t>
            </a:r>
            <a:endParaRPr lang="en-GB" sz="1400" dirty="0"/>
          </a:p>
          <a:p>
            <a:pPr lvl="1"/>
            <a:r>
              <a:rPr lang="en-US" sz="1600" dirty="0"/>
              <a:t>PDSCH scheduling (</a:t>
            </a:r>
            <a:r>
              <a:rPr lang="en-GB" sz="1600" dirty="0"/>
              <a:t>For initial alignment simulation purpose):</a:t>
            </a:r>
          </a:p>
          <a:p>
            <a:pPr lvl="2"/>
            <a:r>
              <a:rPr lang="en-GB" sz="1400" dirty="0"/>
              <a:t>Full PRB allocation with channel bandwidth</a:t>
            </a:r>
          </a:p>
          <a:p>
            <a:pPr lvl="2"/>
            <a:r>
              <a:rPr lang="en-GB" sz="1400" dirty="0"/>
              <a:t>PDSCH mapping type: both type A and type B</a:t>
            </a:r>
          </a:p>
          <a:p>
            <a:pPr lvl="2"/>
            <a:r>
              <a:rPr lang="en-GB" sz="1400" dirty="0"/>
              <a:t>Further discussion for candidate options this week for PRB bundling size </a:t>
            </a:r>
          </a:p>
          <a:p>
            <a:pPr lvl="3"/>
            <a:r>
              <a:rPr lang="en-GB" sz="1200" dirty="0"/>
              <a:t>2 </a:t>
            </a:r>
          </a:p>
          <a:p>
            <a:pPr lvl="3"/>
            <a:r>
              <a:rPr lang="en-GB" sz="1200" dirty="0"/>
              <a:t>FFS for the values of introducing performance requirements</a:t>
            </a:r>
          </a:p>
          <a:p>
            <a:pPr lvl="2"/>
            <a:r>
              <a:rPr lang="en-GB" sz="1400" dirty="0"/>
              <a:t>Random Precoding, per slot, per 2RBs (codebook configuration Single panel Type 1)</a:t>
            </a:r>
          </a:p>
          <a:p>
            <a:pPr lvl="1"/>
            <a:r>
              <a:rPr lang="en-GB" sz="1600" dirty="0"/>
              <a:t>Note: FFS for test set-up for introducing PDSCH performance requirements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lvl="1" algn="just"/>
            <a:endParaRPr lang="en-GB" sz="1600" dirty="0"/>
          </a:p>
          <a:p>
            <a:pPr lvl="2"/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5521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PDSCH scheduling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Proposals for performance requirements</a:t>
            </a:r>
          </a:p>
          <a:p>
            <a:pPr lvl="1"/>
            <a:r>
              <a:rPr lang="en-GB" sz="1600" dirty="0"/>
              <a:t>PDSCH mapping type</a:t>
            </a:r>
            <a:r>
              <a:rPr lang="en-US" sz="1600" dirty="0"/>
              <a:t> </a:t>
            </a:r>
            <a:endParaRPr lang="en-GB" sz="1600" dirty="0"/>
          </a:p>
          <a:p>
            <a:pPr lvl="2"/>
            <a:r>
              <a:rPr lang="en-US" sz="1400" dirty="0"/>
              <a:t>Define requirements for PDSCH Mapping Type A</a:t>
            </a:r>
          </a:p>
          <a:p>
            <a:pPr lvl="2"/>
            <a:r>
              <a:rPr lang="en-US" sz="1400" dirty="0"/>
              <a:t>FFS whether to define requirements for PDSCH mapping Type B</a:t>
            </a:r>
            <a:endParaRPr lang="en-GB" sz="1400" dirty="0"/>
          </a:p>
          <a:p>
            <a:pPr lvl="1"/>
            <a:r>
              <a:rPr lang="en-US" sz="1600" dirty="0"/>
              <a:t>PRB bundling</a:t>
            </a:r>
            <a:endParaRPr lang="en-GB" sz="1600" dirty="0"/>
          </a:p>
          <a:p>
            <a:pPr lvl="2"/>
            <a:r>
              <a:rPr lang="en-GB" sz="1400" dirty="0"/>
              <a:t>Baseline: 2 PRB</a:t>
            </a:r>
          </a:p>
          <a:p>
            <a:pPr lvl="2"/>
            <a:r>
              <a:rPr lang="en-GB" sz="1400" dirty="0"/>
              <a:t>Define additional requirements for 4 PRB bundling and WB bundling</a:t>
            </a:r>
          </a:p>
          <a:p>
            <a:pPr lvl="1"/>
            <a:r>
              <a:rPr lang="en-US" sz="1600" dirty="0"/>
              <a:t>Resource allocation</a:t>
            </a:r>
            <a:endParaRPr lang="en-GB" sz="1600" dirty="0"/>
          </a:p>
          <a:p>
            <a:pPr lvl="2"/>
            <a:r>
              <a:rPr lang="en-GB" sz="1400" dirty="0"/>
              <a:t>Full PRB allocation</a:t>
            </a:r>
          </a:p>
          <a:p>
            <a:pPr lvl="1"/>
            <a:r>
              <a:rPr lang="en-GB" sz="1600" dirty="0"/>
              <a:t>Control symbols assumptions : </a:t>
            </a:r>
            <a:endParaRPr lang="en-GB" sz="1400" dirty="0"/>
          </a:p>
          <a:p>
            <a:pPr lvl="2"/>
            <a:r>
              <a:rPr lang="en-GB" sz="1400" dirty="0"/>
              <a:t>2 symbols with full BW allocation for FR1 </a:t>
            </a:r>
            <a:r>
              <a:rPr lang="en-GB" altLang="ja-JP" sz="1400" dirty="0"/>
              <a:t>(baseline)</a:t>
            </a:r>
            <a:endParaRPr lang="en-GB" sz="1400" dirty="0"/>
          </a:p>
          <a:p>
            <a:pPr lvl="2"/>
            <a:r>
              <a:rPr lang="en-GB" sz="1400" dirty="0"/>
              <a:t>1 symbol with full BW allocation for FR2 </a:t>
            </a:r>
            <a:r>
              <a:rPr lang="en-GB" altLang="ja-JP" sz="1400" dirty="0"/>
              <a:t>(baseline)</a:t>
            </a:r>
          </a:p>
          <a:p>
            <a:pPr lvl="2"/>
            <a:r>
              <a:rPr lang="en-GB" sz="1400" dirty="0"/>
              <a:t>Occupy channel BW as much as possible and start from symbol #0 (baseline)</a:t>
            </a:r>
          </a:p>
          <a:p>
            <a:pPr lvl="2"/>
            <a:r>
              <a:rPr lang="en-GB" sz="1400" dirty="0"/>
              <a:t>Introduce </a:t>
            </a:r>
            <a:r>
              <a:rPr lang="en-GB" sz="1400" dirty="0">
                <a:solidFill>
                  <a:srgbClr val="FF0000"/>
                </a:solidFill>
              </a:rPr>
              <a:t>one more </a:t>
            </a:r>
            <a:r>
              <a:rPr lang="en-GB" sz="1400" dirty="0"/>
              <a:t>requirement with 1 symbol for FR1 FDD with 10MHz and 15kHz SCS (for LTE-NR coexistence scenario)</a:t>
            </a:r>
          </a:p>
          <a:p>
            <a:pPr lvl="1" algn="just"/>
            <a:r>
              <a:rPr lang="en-GB" sz="1600" dirty="0"/>
              <a:t>Precoding model</a:t>
            </a:r>
          </a:p>
          <a:p>
            <a:pPr lvl="2" algn="just"/>
            <a:r>
              <a:rPr lang="en-GB" sz="1400" dirty="0"/>
              <a:t>FR1: Random Precoding, per slot</a:t>
            </a:r>
            <a:r>
              <a:rPr lang="ja-JP" altLang="en-US" sz="1400" dirty="0"/>
              <a:t> </a:t>
            </a:r>
            <a:r>
              <a:rPr lang="en-GB" sz="1400" dirty="0"/>
              <a:t>, PRB bundling granularity(codebook configuration Single panel Type 1)</a:t>
            </a:r>
          </a:p>
          <a:p>
            <a:pPr lvl="2" algn="just"/>
            <a:r>
              <a:rPr lang="en-US" sz="1400" dirty="0"/>
              <a:t>FR2: FFS</a:t>
            </a:r>
          </a:p>
          <a:p>
            <a:pPr lvl="2" algn="just"/>
            <a:r>
              <a:rPr lang="en-GB" altLang="ja-JP" sz="1400" dirty="0"/>
              <a:t>FFS whether to introduce some test cases following PMI report</a:t>
            </a:r>
            <a:endParaRPr lang="en-US" sz="1400" dirty="0"/>
          </a:p>
          <a:p>
            <a:pPr marL="457200" lvl="1" indent="0" algn="just">
              <a:buNone/>
            </a:pPr>
            <a:endParaRPr lang="en-US" sz="1600" dirty="0"/>
          </a:p>
          <a:p>
            <a:pPr marL="457200" lvl="1" indent="0" algn="just">
              <a:buNone/>
            </a:pP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>
                <a:solidFill>
                  <a:schemeClr val="tx1"/>
                </a:solidFill>
              </a:rPr>
              <a:pPr>
                <a:defRPr/>
              </a:pPr>
              <a:t>8</a:t>
            </a:fld>
            <a:endParaRPr lang="en-US" altLang="zh-C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250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Signal (DMRS, PTRS, TRS)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Previous agreements</a:t>
            </a:r>
          </a:p>
          <a:p>
            <a:pPr lvl="1"/>
            <a:r>
              <a:rPr lang="en-US" sz="1400" dirty="0"/>
              <a:t>DMRS configuration</a:t>
            </a:r>
            <a:endParaRPr lang="en-GB" sz="1400" dirty="0"/>
          </a:p>
          <a:p>
            <a:pPr lvl="2"/>
            <a:r>
              <a:rPr lang="en-US" sz="1200" dirty="0"/>
              <a:t>Candidate options for defining performance requirements:</a:t>
            </a:r>
            <a:endParaRPr lang="en-GB" sz="1200" dirty="0"/>
          </a:p>
          <a:p>
            <a:pPr lvl="3"/>
            <a:r>
              <a:rPr lang="en-US" sz="1100" dirty="0"/>
              <a:t>Type 1 or 2, 1 symbol FL DMRS without additional symbol</a:t>
            </a:r>
            <a:endParaRPr lang="en-GB" sz="1100" dirty="0"/>
          </a:p>
          <a:p>
            <a:pPr lvl="3"/>
            <a:r>
              <a:rPr lang="en-US" sz="1100" dirty="0"/>
              <a:t>Type 1 or 2, 1 symbol FL DMRS 1 additional symbol</a:t>
            </a:r>
            <a:endParaRPr lang="en-GB" sz="1100" dirty="0"/>
          </a:p>
          <a:p>
            <a:pPr lvl="3"/>
            <a:r>
              <a:rPr lang="en-US" sz="1100" dirty="0"/>
              <a:t>Type 1 or 2, 1 symbol FL DMRS 2 additional symbol</a:t>
            </a:r>
            <a:endParaRPr lang="en-GB" sz="1100" dirty="0"/>
          </a:p>
          <a:p>
            <a:pPr lvl="2"/>
            <a:r>
              <a:rPr lang="en-US" sz="1200" dirty="0"/>
              <a:t>For initial alignment simulation purpose:</a:t>
            </a:r>
            <a:endParaRPr lang="en-GB" sz="1200" dirty="0"/>
          </a:p>
          <a:p>
            <a:pPr lvl="3"/>
            <a:r>
              <a:rPr lang="en-US" sz="1100" dirty="0"/>
              <a:t>Type 1, 1 symbol FL DMRS 1 additional symbol for FR1</a:t>
            </a:r>
            <a:endParaRPr lang="en-GB" sz="1100" dirty="0"/>
          </a:p>
          <a:p>
            <a:pPr lvl="3"/>
            <a:r>
              <a:rPr lang="en-US" sz="1100" dirty="0"/>
              <a:t>Type 2, 1 symbol FL DMRS 2 additional symbol for FR2</a:t>
            </a:r>
            <a:endParaRPr lang="en-GB" sz="1100" dirty="0"/>
          </a:p>
          <a:p>
            <a:pPr lvl="3"/>
            <a:r>
              <a:rPr lang="en-US" sz="1100" dirty="0"/>
              <a:t>Type 1, 1 symbol FL DMRS 1 additional symbol for FR2</a:t>
            </a:r>
            <a:endParaRPr lang="en-GB" sz="1100" dirty="0"/>
          </a:p>
          <a:p>
            <a:pPr lvl="2"/>
            <a:r>
              <a:rPr lang="en-US" sz="1200" dirty="0"/>
              <a:t>Note: Detailed test configurations for non-slot test cases if any in FR2 FFS</a:t>
            </a:r>
            <a:endParaRPr lang="en-GB" sz="1200" dirty="0"/>
          </a:p>
          <a:p>
            <a:pPr lvl="1"/>
            <a:r>
              <a:rPr lang="en-US" sz="1400" dirty="0"/>
              <a:t>PTRS</a:t>
            </a:r>
            <a:endParaRPr lang="en-GB" sz="1400" dirty="0"/>
          </a:p>
          <a:p>
            <a:pPr lvl="2"/>
            <a:r>
              <a:rPr lang="en-GB" sz="1200" dirty="0"/>
              <a:t>PTRS is configured when introducing performance requirements in FR2</a:t>
            </a:r>
          </a:p>
          <a:p>
            <a:pPr lvl="2"/>
            <a:r>
              <a:rPr lang="en-GB" sz="1200" dirty="0"/>
              <a:t>For initial simulation purpose:</a:t>
            </a:r>
          </a:p>
          <a:p>
            <a:pPr lvl="3"/>
            <a:r>
              <a:rPr lang="en-GB" sz="1100" dirty="0"/>
              <a:t>Using Phase noise model in TR 38.803 models for initial simulation purpose</a:t>
            </a:r>
          </a:p>
          <a:p>
            <a:pPr lvl="3"/>
            <a:r>
              <a:rPr lang="en-GB" sz="1100" dirty="0"/>
              <a:t>PTRS configuration (port 1, per 2PRB in frequency domain, per symbol in time domain)</a:t>
            </a:r>
          </a:p>
          <a:p>
            <a:pPr lvl="1"/>
            <a:r>
              <a:rPr lang="en-GB" sz="1400" dirty="0"/>
              <a:t>TRS</a:t>
            </a:r>
          </a:p>
          <a:p>
            <a:pPr lvl="2"/>
            <a:r>
              <a:rPr lang="en-GB" sz="1200" dirty="0"/>
              <a:t>TRS configured when introducing performance requirements for both FR1 and FR2</a:t>
            </a:r>
          </a:p>
          <a:p>
            <a:pPr lvl="2"/>
            <a:r>
              <a:rPr lang="en-GB" sz="1200" dirty="0"/>
              <a:t>FFS for detailed configuration of TRS configuration </a:t>
            </a:r>
          </a:p>
          <a:p>
            <a:pPr lvl="3"/>
            <a:r>
              <a:rPr lang="en-GB" sz="1100" dirty="0"/>
              <a:t>Option 1 for information:</a:t>
            </a:r>
          </a:p>
          <a:p>
            <a:pPr lvl="4"/>
            <a:r>
              <a:rPr lang="en-GB" sz="1100" dirty="0"/>
              <a:t>FR1:  periodicity 20 </a:t>
            </a:r>
            <a:r>
              <a:rPr lang="en-GB" sz="1100" dirty="0" err="1"/>
              <a:t>ms</a:t>
            </a:r>
            <a:r>
              <a:rPr lang="en-GB" sz="1100" dirty="0"/>
              <a:t> , power boosting [6dB], 2 slots</a:t>
            </a:r>
          </a:p>
          <a:p>
            <a:pPr lvl="4"/>
            <a:r>
              <a:rPr lang="en-GB" sz="1100" dirty="0"/>
              <a:t>FR2: periodicity 10 </a:t>
            </a:r>
            <a:r>
              <a:rPr lang="en-GB" sz="1100" dirty="0" err="1"/>
              <a:t>ms</a:t>
            </a:r>
            <a:r>
              <a:rPr lang="en-GB" sz="1100" dirty="0"/>
              <a:t> , power boosting [6dB], 2 slots</a:t>
            </a:r>
          </a:p>
          <a:p>
            <a:pPr lvl="3"/>
            <a:r>
              <a:rPr lang="en-GB" sz="1100" dirty="0"/>
              <a:t>Other options are not excluded</a:t>
            </a:r>
          </a:p>
          <a:p>
            <a:pPr lvl="3" algn="just"/>
            <a:endParaRPr lang="en-US" sz="800" dirty="0"/>
          </a:p>
          <a:p>
            <a:pPr marL="457200" lvl="1" indent="0" algn="just">
              <a:buNone/>
            </a:pP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5073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17c5c574-4f42-45b3-8a7f-77d8e859d07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14522</TotalTime>
  <Words>1323</Words>
  <Application>Microsoft Office PowerPoint</Application>
  <PresentationFormat>画面に合わせる (4:3)</PresentationFormat>
  <Paragraphs>182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8" baseType="lpstr">
      <vt:lpstr>ＭＳ Ｐゴシック</vt:lpstr>
      <vt:lpstr>宋体</vt:lpstr>
      <vt:lpstr>Arial</vt:lpstr>
      <vt:lpstr>Calibri</vt:lpstr>
      <vt:lpstr>Office Theme</vt:lpstr>
      <vt:lpstr>Way forward on NR UE PDSCH demodulation requirements</vt:lpstr>
      <vt:lpstr>Performance metrics </vt:lpstr>
      <vt:lpstr>FRCs (1)</vt:lpstr>
      <vt:lpstr>FRCs (2)</vt:lpstr>
      <vt:lpstr>Max number of HARQ process</vt:lpstr>
      <vt:lpstr>RV sequence</vt:lpstr>
      <vt:lpstr>PDSCH scheduling</vt:lpstr>
      <vt:lpstr>PDSCH scheduling</vt:lpstr>
      <vt:lpstr>Reference Signal (DMRS, PTRS, TRS)</vt:lpstr>
      <vt:lpstr>Reference Signal (DMRS, PTRS, TRS)</vt:lpstr>
      <vt:lpstr>Reference Signal (DMRS, PTRS, TRS)</vt:lpstr>
      <vt:lpstr>Reference Receivers</vt:lpstr>
      <vt:lpstr>SDR Test Methodology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佐野 洋介</cp:lastModifiedBy>
  <cp:revision>966</cp:revision>
  <dcterms:created xsi:type="dcterms:W3CDTF">2013-05-13T16:02:00Z</dcterms:created>
  <dcterms:modified xsi:type="dcterms:W3CDTF">2018-07-05T21:08:03Z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73ab44bd-dbc0-4d5c-aaad-ca8fccfe104c</vt:lpwstr>
  </property>
  <property fmtid="{D5CDD505-2E9C-101B-9397-08002B2CF9AE}" pid="7" name="CTP_TimeStamp">
    <vt:lpwstr>2018-07-04 17:03:30Z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1530811130</vt:lpwstr>
  </property>
</Properties>
</file>