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1003" r:id="rId4"/>
    <p:sldId id="1002" r:id="rId5"/>
    <p:sldId id="1004" r:id="rId6"/>
    <p:sldId id="1001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6357" autoAdjust="0"/>
  </p:normalViewPr>
  <p:slideViewPr>
    <p:cSldViewPr snapToGrid="0">
      <p:cViewPr varScale="1">
        <p:scale>
          <a:sx n="78" d="100"/>
          <a:sy n="78" d="100"/>
        </p:scale>
        <p:origin x="12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83A2B60E-F4AD-4379-85CB-B55C670EFDB6}"/>
    <pc:docChg chg="modSld">
      <pc:chgData name="Sumant Iyer" userId="913335bb-3b58-4b6e-abaa-4eed84b2043c" providerId="ADAL" clId="{83A2B60E-F4AD-4379-85CB-B55C670EFDB6}" dt="2021-05-26T01:53:17.976" v="4" actId="20577"/>
      <pc:docMkLst>
        <pc:docMk/>
      </pc:docMkLst>
      <pc:sldChg chg="modSp mod">
        <pc:chgData name="Sumant Iyer" userId="913335bb-3b58-4b6e-abaa-4eed84b2043c" providerId="ADAL" clId="{83A2B60E-F4AD-4379-85CB-B55C670EFDB6}" dt="2021-05-26T01:52:56.588" v="3" actId="20577"/>
        <pc:sldMkLst>
          <pc:docMk/>
          <pc:sldMk cId="3622899217" sldId="256"/>
        </pc:sldMkLst>
        <pc:spChg chg="mod">
          <ac:chgData name="Sumant Iyer" userId="913335bb-3b58-4b6e-abaa-4eed84b2043c" providerId="ADAL" clId="{83A2B60E-F4AD-4379-85CB-B55C670EFDB6}" dt="2021-05-26T01:52:56.588" v="3" actId="20577"/>
          <ac:spMkLst>
            <pc:docMk/>
            <pc:sldMk cId="3622899217" sldId="256"/>
            <ac:spMk id="4" creationId="{57A1449F-84DA-4840-8296-02278AAF9111}"/>
          </ac:spMkLst>
        </pc:spChg>
      </pc:sldChg>
      <pc:sldChg chg="modSp mod">
        <pc:chgData name="Sumant Iyer" userId="913335bb-3b58-4b6e-abaa-4eed84b2043c" providerId="ADAL" clId="{83A2B60E-F4AD-4379-85CB-B55C670EFDB6}" dt="2021-05-26T01:53:17.976" v="4" actId="20577"/>
        <pc:sldMkLst>
          <pc:docMk/>
          <pc:sldMk cId="4214418361" sldId="288"/>
        </pc:sldMkLst>
        <pc:spChg chg="mod">
          <ac:chgData name="Sumant Iyer" userId="913335bb-3b58-4b6e-abaa-4eed84b2043c" providerId="ADAL" clId="{83A2B60E-F4AD-4379-85CB-B55C670EFDB6}" dt="2021-05-26T01:53:17.976" v="4" actId="20577"/>
          <ac:spMkLst>
            <pc:docMk/>
            <pc:sldMk cId="4214418361" sldId="288"/>
            <ac:spMk id="3" creationId="{7D910224-E461-4DC4-B45C-6F74A6477254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Drawing.vs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for FR2 UL MIMO EVM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RAN4#99-e	                                                                                                                                                   R4-2108651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May 2021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450BC221-1EDD-4A80-946A-92EFFB9F33E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11581" cy="4535846"/>
          </a:xfrm>
        </p:spPr>
        <p:txBody>
          <a:bodyPr>
            <a:normAutofit fontScale="92500" lnSpcReduction="20000"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Motivation: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It is agreed that a TE with dual polarization coherent receivers would be an ‘enhancement which addresses the UE demodulation part of the polarization mismatch objective’ (see WF R4-2017594)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There is however no standardized procedure yet to evaluate UE UL signal quality with enhanced TE – LTE and FR1 SISO have such a documented procedure in RAN5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TE must be able to resolve UL signals measured OTA into their constituent layers (‘diagonalization’), prior to EVM calculation</a:t>
            </a:r>
          </a:p>
          <a:p>
            <a:r>
              <a:rPr lang="en-US" dirty="0"/>
              <a:t>Two schemes to diagonalize the channel have been proposed. Both diagonalize by equalizing with inverse of channel estimate:</a:t>
            </a:r>
          </a:p>
          <a:p>
            <a:pPr lvl="1"/>
            <a:r>
              <a:rPr lang="en-US" dirty="0"/>
              <a:t>Method 1: channel estimate based on DMRS symbols alone</a:t>
            </a:r>
          </a:p>
          <a:p>
            <a:pPr lvl="1"/>
            <a:r>
              <a:rPr lang="en-US" dirty="0"/>
              <a:t>Method 2: channel estimate based on LSE channel estimate</a:t>
            </a:r>
          </a:p>
          <a:p>
            <a:r>
              <a:rPr lang="en-US" dirty="0"/>
              <a:t>This WF focuses on defining evaluation criteria to help down-select between the EVM calculation methods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8C6026DB-0E85-4924-A624-29BE853CA71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9A3B-A575-41F2-B1FC-4DE35639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2 :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6CE2E-4F8E-4046-827D-D58FEAC47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476"/>
            <a:ext cx="5166674" cy="536128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Equalizer is derived from DMRS symbols alone </a:t>
            </a:r>
          </a:p>
          <a:p>
            <a:r>
              <a:rPr lang="en-US" dirty="0"/>
              <a:t>See R4-2109915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179B80-8137-438B-842B-C1BC1290B38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10" y="1943735"/>
            <a:ext cx="5977890" cy="29705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35FD07DB-0377-4A42-85D1-957EC36241E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0773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9A3B-A575-41F2-B1FC-4DE35639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3 : Method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6CE2E-4F8E-4046-827D-D58FEAC47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476"/>
            <a:ext cx="5166674" cy="536128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Equalizer is derived by inversion of LSE estimate of channel</a:t>
            </a:r>
          </a:p>
          <a:p>
            <a:r>
              <a:rPr lang="en-US" strike="sngStrike" dirty="0">
                <a:solidFill>
                  <a:schemeClr val="accent1"/>
                </a:solidFill>
              </a:rPr>
              <a:t>Extension of legacy SISO method to rank 2</a:t>
            </a:r>
          </a:p>
          <a:p>
            <a:r>
              <a:rPr lang="en-US" dirty="0"/>
              <a:t>See R4-2108811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4B4E073-780A-4D57-8C36-ED11BEBEF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062" y="1504334"/>
            <a:ext cx="112861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E7C8730-37D6-47D8-8E6D-EFA9034CF4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597070"/>
              </p:ext>
            </p:extLst>
          </p:nvPr>
        </p:nvGraphicFramePr>
        <p:xfrm>
          <a:off x="5865557" y="1966451"/>
          <a:ext cx="6326443" cy="3960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4" imgW="8031569" imgH="5021948" progId="Visio.Drawing.15">
                  <p:embed/>
                </p:oleObj>
              </mc:Choice>
              <mc:Fallback>
                <p:oleObj name="Visio" r:id="rId4" imgW="8031569" imgH="5021948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E7C8730-37D6-47D8-8E6D-EFA9034CF40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5557" y="1966451"/>
                        <a:ext cx="6326443" cy="39601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71E9DBBC-4D47-4CAC-8982-6926688AA50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978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–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7673412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Method other than method 1 and 2 is not precluded</a:t>
            </a:r>
          </a:p>
          <a:p>
            <a:r>
              <a:rPr lang="en-US" dirty="0"/>
              <a:t>Test waveforms constructed with:</a:t>
            </a:r>
          </a:p>
          <a:p>
            <a:pPr lvl="1"/>
            <a:r>
              <a:rPr lang="en-US" dirty="0"/>
              <a:t>Flat signal PSD</a:t>
            </a:r>
          </a:p>
          <a:p>
            <a:pPr lvl="1"/>
            <a:r>
              <a:rPr lang="en-US" dirty="0"/>
              <a:t>Injected AWGN</a:t>
            </a:r>
          </a:p>
          <a:p>
            <a:r>
              <a:rPr lang="en-US" dirty="0"/>
              <a:t>Signal configuration:</a:t>
            </a:r>
          </a:p>
          <a:p>
            <a:pPr lvl="1"/>
            <a:r>
              <a:rPr lang="en-US" dirty="0"/>
              <a:t>[50] contiguous RBs</a:t>
            </a:r>
          </a:p>
          <a:p>
            <a:pPr lvl="1"/>
            <a:r>
              <a:rPr lang="en-US" dirty="0"/>
              <a:t>CP-OFDM (QPSK – 64 QAM) PUSCH, rank 2</a:t>
            </a:r>
          </a:p>
          <a:p>
            <a:pPr lvl="1"/>
            <a:r>
              <a:rPr lang="en-US" dirty="0"/>
              <a:t>UL RMC as defined in appendix of 38.101-2</a:t>
            </a:r>
          </a:p>
          <a:p>
            <a:r>
              <a:rPr lang="en-US" dirty="0"/>
              <a:t>AWGN noise sweep for SNR range of 10 dB to 30 dB over allocated RBs</a:t>
            </a:r>
          </a:p>
          <a:p>
            <a:r>
              <a:rPr lang="en-US" dirty="0"/>
              <a:t>Polarization basis mismatch:</a:t>
            </a:r>
          </a:p>
          <a:p>
            <a:pPr lvl="1"/>
            <a:r>
              <a:rPr lang="en-US" dirty="0"/>
              <a:t>Evaluate for following matrices that relate TE receiver signal to UE individual chain outputs -&gt;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B2A8120-EA96-43BE-AF40-6B28D67BB8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67738" y="4314517"/>
                <a:ext cx="4149211" cy="19973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rgbClr val="00B0F0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Others unitary matrices not precluded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6B2A8120-EA96-43BE-AF40-6B28D67BB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7738" y="4314517"/>
                <a:ext cx="4149211" cy="1997383"/>
              </a:xfrm>
              <a:prstGeom prst="rect">
                <a:avLst/>
              </a:prstGeom>
              <a:blipFill rotWithShape="0">
                <a:blip r:embed="rId3"/>
                <a:stretch>
                  <a:fillRect b="-5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4A2BB5B8-F446-4FCA-A808-6C1E5123F9E7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614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– Criteria for comparison of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825625"/>
            <a:ext cx="9986109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Calculated EVM accuracy for different SNR cases due to AWGN</a:t>
            </a:r>
          </a:p>
          <a:p>
            <a:r>
              <a:rPr lang="en-US" dirty="0"/>
              <a:t>Calculated EVM repeatability for above cases over 10 sub-frames average per standard for PUSCH</a:t>
            </a:r>
          </a:p>
          <a:p>
            <a:r>
              <a:rPr lang="en-US" dirty="0"/>
              <a:t>Sensitivity of calculated EVM to DMRS configuration </a:t>
            </a:r>
          </a:p>
          <a:p>
            <a:r>
              <a:rPr lang="en-US" dirty="0"/>
              <a:t>Sensitivity of calculated EVM to frequency domain smoothing</a:t>
            </a:r>
          </a:p>
          <a:p>
            <a:r>
              <a:rPr lang="en-US" dirty="0">
                <a:solidFill>
                  <a:schemeClr val="accent1"/>
                </a:solidFill>
              </a:rPr>
              <a:t>Sensitivity of calculated EVM to scheduled number of PUSCH symbols</a:t>
            </a:r>
          </a:p>
          <a:p>
            <a:r>
              <a:rPr lang="en-US" dirty="0">
                <a:solidFill>
                  <a:schemeClr val="accent1"/>
                </a:solidFill>
              </a:rPr>
              <a:t>Handling of non-invertible matrix cases</a:t>
            </a:r>
          </a:p>
          <a:p>
            <a:r>
              <a:rPr lang="en-US" dirty="0">
                <a:solidFill>
                  <a:srgbClr val="FF0000"/>
                </a:solidFill>
              </a:rPr>
              <a:t>The allowable EVM measurement error</a:t>
            </a:r>
          </a:p>
          <a:p>
            <a:r>
              <a:rPr lang="en-US" dirty="0"/>
              <a:t>Implementation challenges</a:t>
            </a:r>
          </a:p>
          <a:p>
            <a:r>
              <a:rPr lang="en-US" dirty="0"/>
              <a:t>Other criteria not precluded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6F6E16D2-211F-4C25-956B-B519736B4EFF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63627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365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Calibre Regular</vt:lpstr>
      <vt:lpstr>Calibri</vt:lpstr>
      <vt:lpstr>Calibri Light</vt:lpstr>
      <vt:lpstr>Cambria Math</vt:lpstr>
      <vt:lpstr>Qualcomm Office Regular</vt:lpstr>
      <vt:lpstr>Qualcomm Regular</vt:lpstr>
      <vt:lpstr>Office Theme</vt:lpstr>
      <vt:lpstr>Visio</vt:lpstr>
      <vt:lpstr>WF for FR2 UL MIMO EVM</vt:lpstr>
      <vt:lpstr>Background -1</vt:lpstr>
      <vt:lpstr>Background – 2 : Method 1</vt:lpstr>
      <vt:lpstr>Background – 3 : Method 2</vt:lpstr>
      <vt:lpstr>WF – Simulation assumptions</vt:lpstr>
      <vt:lpstr>WF – Criteria for comparison of methods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26</cp:revision>
  <dcterms:created xsi:type="dcterms:W3CDTF">2019-07-09T22:24:24Z</dcterms:created>
  <dcterms:modified xsi:type="dcterms:W3CDTF">2021-05-26T01:53:28Z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1620730641</vt:lpwstr>
  </property>
</Properties>
</file>