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88" r:id="rId3"/>
    <p:sldId id="289" r:id="rId4"/>
    <p:sldId id="290" r:id="rId5"/>
    <p:sldId id="291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68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eller, Axel (Nokia - FR/Paris-Saclay)" userId="6b065ed8-40bf-4bd7-b1e4-242bb2fb76f9" providerId="ADAL" clId="{253611E4-2BB2-45C3-8FDC-954FE0179250}"/>
    <pc:docChg chg="undo custSel modSld">
      <pc:chgData name="Mueller, Axel (Nokia - FR/Paris-Saclay)" userId="6b065ed8-40bf-4bd7-b1e4-242bb2fb76f9" providerId="ADAL" clId="{253611E4-2BB2-45C3-8FDC-954FE0179250}" dt="2021-04-19T08:41:39.606" v="97" actId="20577"/>
      <pc:docMkLst>
        <pc:docMk/>
      </pc:docMkLst>
      <pc:sldChg chg="modSp mod">
        <pc:chgData name="Mueller, Axel (Nokia - FR/Paris-Saclay)" userId="6b065ed8-40bf-4bd7-b1e4-242bb2fb76f9" providerId="ADAL" clId="{253611E4-2BB2-45C3-8FDC-954FE0179250}" dt="2021-04-19T08:41:39.606" v="97" actId="20577"/>
        <pc:sldMkLst>
          <pc:docMk/>
          <pc:sldMk cId="4165909201" sldId="278"/>
        </pc:sldMkLst>
        <pc:spChg chg="mod">
          <ac:chgData name="Mueller, Axel (Nokia - FR/Paris-Saclay)" userId="6b065ed8-40bf-4bd7-b1e4-242bb2fb76f9" providerId="ADAL" clId="{253611E4-2BB2-45C3-8FDC-954FE0179250}" dt="2021-04-19T08:41:39.606" v="97" actId="20577"/>
          <ac:spMkLst>
            <pc:docMk/>
            <pc:sldMk cId="4165909201" sldId="27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4B925-E0B6-41DC-8C12-11A7255E3C68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FCF9E-41E6-4EC0-BE53-EAC0E5F5D8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5567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9892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709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240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554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5747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982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817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105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5799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714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F9908-0239-47AB-9538-EE4D2EB796C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44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F9908-0239-47AB-9538-EE4D2EB796CB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10615-DD0C-4A78-AF1C-E561750323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7551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38664" y="311524"/>
            <a:ext cx="11714672" cy="1035388"/>
          </a:xfrm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CN" altLang="zh-CN" sz="3200" dirty="0">
                <a:latin typeface="Times New Roman" panose="02020603050405020304" pitchFamily="18" charset="0"/>
              </a:rPr>
              <a:t/>
            </a:r>
            <a:br>
              <a:rPr lang="zh-CN" altLang="zh-CN" sz="3200" dirty="0">
                <a:latin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3GPP TSG-RAN WG4 Meeting #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99-e                                                         R4-210xxxx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 Meeting,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May. 19th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27th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2021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23358" y="4287574"/>
            <a:ext cx="9144000" cy="1655762"/>
          </a:xfrm>
        </p:spPr>
        <p:txBody>
          <a:bodyPr>
            <a:normAutofit/>
          </a:bodyPr>
          <a:lstStyle/>
          <a:p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Huawei, </a:t>
            </a:r>
            <a:r>
              <a:rPr lang="en-US" altLang="zh-CN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HiSilicon</a:t>
            </a:r>
            <a:endParaRPr lang="zh-CN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96174" y="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1524000" y="1779205"/>
            <a:ext cx="9144000" cy="176455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Way forward on PUSCH 256QAM performance requirements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68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000" dirty="0" smtClean="0"/>
              <a:t>R4-2106120 </a:t>
            </a:r>
            <a:r>
              <a:rPr lang="en-US" altLang="zh-CN" sz="2000" dirty="0"/>
              <a:t>Way forward for PUSCH 256QAM performance </a:t>
            </a:r>
            <a:r>
              <a:rPr lang="en-US" altLang="zh-CN" sz="2000" dirty="0" smtClean="0"/>
              <a:t>requirements, Huawei, HiSilicon, RAN4#98bis-e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02628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1056" y="60325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Test parameters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11925" y="1275529"/>
            <a:ext cx="10515600" cy="5077974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dirty="0" smtClean="0"/>
              <a:t>MCS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GB" altLang="zh-CN" dirty="0"/>
              <a:t>Option 1: MCS </a:t>
            </a:r>
            <a:r>
              <a:rPr lang="en-GB" altLang="zh-CN" dirty="0" smtClean="0"/>
              <a:t>22</a:t>
            </a:r>
            <a:endParaRPr lang="zh-CN" altLang="zh-CN" dirty="0"/>
          </a:p>
          <a:p>
            <a:pPr lvl="1">
              <a:buFont typeface="Calibri" panose="020F0502020204030204" pitchFamily="34" charset="0"/>
              <a:buChar char="–"/>
            </a:pPr>
            <a:r>
              <a:rPr lang="en-GB" altLang="zh-CN" dirty="0"/>
              <a:t>Option 2: MCS </a:t>
            </a:r>
            <a:r>
              <a:rPr lang="en-GB" altLang="zh-CN" dirty="0" smtClean="0"/>
              <a:t>24</a:t>
            </a:r>
            <a:endParaRPr lang="zh-CN" altLang="zh-CN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en-GB" altLang="zh-CN" dirty="0" smtClean="0"/>
              <a:t>Option 3: MCS 20 or MCS 21 if there is testability issue for OTA test</a:t>
            </a:r>
            <a:endParaRPr lang="en-US" altLang="zh-CN" dirty="0" smtClean="0"/>
          </a:p>
          <a:p>
            <a:r>
              <a:rPr lang="en-US" altLang="zh-CN" dirty="0" smtClean="0"/>
              <a:t>Additional DM-RS configuration </a:t>
            </a:r>
            <a:r>
              <a:rPr lang="en-GB" altLang="zh-CN" dirty="0"/>
              <a:t>(</a:t>
            </a:r>
            <a:r>
              <a:rPr lang="en-GB" altLang="zh-CN" i="1" dirty="0" err="1"/>
              <a:t>dmrsAdditionalPosition</a:t>
            </a:r>
            <a:r>
              <a:rPr lang="en-GB" altLang="zh-CN" dirty="0" smtClean="0"/>
              <a:t>):</a:t>
            </a:r>
            <a:r>
              <a:rPr lang="en-US" altLang="zh-CN" dirty="0" smtClean="0"/>
              <a:t> pos1</a:t>
            </a:r>
          </a:p>
          <a:p>
            <a:r>
              <a:rPr lang="en-US" altLang="zh-CN" dirty="0" smtClean="0"/>
              <a:t>PT-RS configuration: Not configure PT-RS</a:t>
            </a:r>
          </a:p>
          <a:p>
            <a:r>
              <a:rPr lang="en-US" altLang="zh-CN" dirty="0" smtClean="0"/>
              <a:t>Phase noise modelling: </a:t>
            </a:r>
          </a:p>
          <a:p>
            <a:pPr lvl="1" hangingPunct="0">
              <a:buFont typeface="Calibri" panose="020F0502020204030204" pitchFamily="34" charset="0"/>
              <a:buChar char="–"/>
            </a:pPr>
            <a:r>
              <a:rPr lang="en-US" altLang="zh-CN" dirty="0"/>
              <a:t>Not consider explicit phase noise modelling in the alignment results.</a:t>
            </a:r>
            <a:endParaRPr lang="zh-CN" altLang="zh-CN" dirty="0"/>
          </a:p>
          <a:p>
            <a:pPr lvl="1" hangingPunct="0">
              <a:buFont typeface="Calibri" panose="020F0502020204030204" pitchFamily="34" charset="0"/>
              <a:buChar char="–"/>
            </a:pPr>
            <a:r>
              <a:rPr lang="en-US" altLang="zh-CN" dirty="0"/>
              <a:t>The phase noise impact can be included in the impairment results, but it is left up to companies.</a:t>
            </a:r>
            <a:endParaRPr lang="zh-CN" altLang="zh-CN" dirty="0"/>
          </a:p>
          <a:p>
            <a:r>
              <a:rPr lang="en-US" altLang="zh-CN" dirty="0" err="1" smtClean="0"/>
              <a:t>Tx</a:t>
            </a:r>
            <a:r>
              <a:rPr lang="en-US" altLang="zh-CN" dirty="0" smtClean="0"/>
              <a:t> EVM</a:t>
            </a:r>
          </a:p>
          <a:p>
            <a:pPr lvl="1" hangingPunct="0">
              <a:buFont typeface="Calibri" panose="020F0502020204030204" pitchFamily="34" charset="0"/>
              <a:buChar char="–"/>
            </a:pPr>
            <a:r>
              <a:rPr lang="en-GB" altLang="zh-CN" dirty="0"/>
              <a:t>Option 1: Consider 3.5%Tx EVM modelling for alignment </a:t>
            </a:r>
            <a:r>
              <a:rPr lang="en-GB" altLang="zh-CN" dirty="0" smtClean="0"/>
              <a:t>results</a:t>
            </a:r>
            <a:endParaRPr lang="zh-CN" altLang="zh-CN" dirty="0"/>
          </a:p>
          <a:p>
            <a:pPr lvl="1" hangingPunct="0">
              <a:buFont typeface="Calibri" panose="020F0502020204030204" pitchFamily="34" charset="0"/>
              <a:buChar char="–"/>
            </a:pPr>
            <a:r>
              <a:rPr lang="en-GB" altLang="zh-CN" dirty="0"/>
              <a:t>Option 2: </a:t>
            </a:r>
            <a:r>
              <a:rPr lang="en-GB" altLang="zh-CN" dirty="0" smtClean="0"/>
              <a:t>Consider </a:t>
            </a:r>
            <a:r>
              <a:rPr lang="en-GB" altLang="zh-CN" dirty="0" smtClean="0">
                <a:solidFill>
                  <a:srgbClr val="FF0000"/>
                </a:solidFill>
              </a:rPr>
              <a:t>3.5% </a:t>
            </a:r>
            <a:r>
              <a:rPr lang="en-GB" altLang="zh-CN" dirty="0" err="1" smtClean="0"/>
              <a:t>Tx</a:t>
            </a:r>
            <a:r>
              <a:rPr lang="en-GB" altLang="zh-CN" dirty="0" smtClean="0"/>
              <a:t> </a:t>
            </a:r>
            <a:r>
              <a:rPr lang="en-GB" altLang="zh-CN" dirty="0"/>
              <a:t>EVM impact in the impairment results</a:t>
            </a:r>
            <a:endParaRPr lang="zh-CN" altLang="zh-CN" dirty="0"/>
          </a:p>
          <a:p>
            <a:pPr lvl="2">
              <a:buFont typeface="Calibri" panose="020F0502020204030204" pitchFamily="34" charset="0"/>
              <a:buChar char="○"/>
            </a:pPr>
            <a:r>
              <a:rPr lang="en-GB" altLang="zh-CN" dirty="0"/>
              <a:t>Option 2a: add a certain margin on top of the averaged impairment </a:t>
            </a:r>
            <a:r>
              <a:rPr lang="en-GB" altLang="zh-CN" dirty="0" smtClean="0"/>
              <a:t>results</a:t>
            </a:r>
            <a:endParaRPr lang="zh-CN" altLang="zh-CN" dirty="0"/>
          </a:p>
          <a:p>
            <a:pPr lvl="2">
              <a:buFont typeface="Calibri" panose="020F0502020204030204" pitchFamily="34" charset="0"/>
              <a:buChar char="○"/>
            </a:pPr>
            <a:r>
              <a:rPr lang="en-GB" altLang="zh-CN" dirty="0"/>
              <a:t>Option 2b: consider it in the impaired results submitted by </a:t>
            </a:r>
            <a:r>
              <a:rPr lang="en-GB" altLang="zh-CN" dirty="0" smtClean="0"/>
              <a:t>companies</a:t>
            </a:r>
            <a:endParaRPr lang="zh-CN" altLang="zh-CN" dirty="0"/>
          </a:p>
          <a:p>
            <a:pPr lvl="1" hangingPunct="0">
              <a:buFont typeface="Calibri" panose="020F0502020204030204" pitchFamily="34" charset="0"/>
              <a:buChar char="–"/>
            </a:pPr>
            <a:r>
              <a:rPr lang="en-GB" altLang="zh-CN" dirty="0"/>
              <a:t>Option 3: Not consider </a:t>
            </a:r>
            <a:r>
              <a:rPr lang="en-GB" altLang="zh-CN" dirty="0" smtClean="0">
                <a:solidFill>
                  <a:srgbClr val="FF0000"/>
                </a:solidFill>
              </a:rPr>
              <a:t>3.5% </a:t>
            </a:r>
            <a:r>
              <a:rPr lang="en-GB" altLang="zh-CN" dirty="0" err="1" smtClean="0"/>
              <a:t>Tx</a:t>
            </a:r>
            <a:r>
              <a:rPr lang="en-GB" altLang="zh-CN" dirty="0" smtClean="0"/>
              <a:t> </a:t>
            </a:r>
            <a:r>
              <a:rPr lang="en-GB" altLang="zh-CN" dirty="0"/>
              <a:t>EVM impact if the target SNR is 20dB or </a:t>
            </a:r>
            <a:r>
              <a:rPr lang="en-GB" altLang="zh-CN" dirty="0" smtClean="0"/>
              <a:t>less</a:t>
            </a:r>
            <a:endParaRPr lang="zh-CN" altLang="zh-CN" dirty="0"/>
          </a:p>
          <a:p>
            <a:r>
              <a:rPr lang="en-US" altLang="zh-CN" dirty="0">
                <a:solidFill>
                  <a:srgbClr val="FF0000"/>
                </a:solidFill>
              </a:rPr>
              <a:t>Number of </a:t>
            </a:r>
            <a:r>
              <a:rPr lang="en-US" altLang="zh-CN" dirty="0" err="1" smtClean="0">
                <a:solidFill>
                  <a:srgbClr val="FF0000"/>
                </a:solidFill>
              </a:rPr>
              <a:t>Tx</a:t>
            </a:r>
            <a:r>
              <a:rPr lang="zh-CN" altLang="en-US" dirty="0">
                <a:solidFill>
                  <a:srgbClr val="FF0000"/>
                </a:solidFill>
              </a:rPr>
              <a:t>：</a:t>
            </a:r>
            <a:r>
              <a:rPr lang="en-US" altLang="zh-CN" sz="2700" dirty="0">
                <a:solidFill>
                  <a:srgbClr val="FF0000"/>
                </a:solidFill>
              </a:rPr>
              <a:t>Only 1Tx</a:t>
            </a:r>
            <a:endParaRPr lang="zh-CN" altLang="zh-CN" sz="2700" dirty="0">
              <a:solidFill>
                <a:srgbClr val="FF0000"/>
              </a:solidFill>
            </a:endParaRPr>
          </a:p>
          <a:p>
            <a:r>
              <a:rPr lang="en-US" altLang="zh-CN" sz="2700" dirty="0">
                <a:solidFill>
                  <a:srgbClr val="FF0000"/>
                </a:solidFill>
              </a:rPr>
              <a:t>Number of </a:t>
            </a:r>
            <a:r>
              <a:rPr lang="en-US" altLang="zh-CN" sz="2700" dirty="0" smtClean="0">
                <a:solidFill>
                  <a:srgbClr val="FF0000"/>
                </a:solidFill>
              </a:rPr>
              <a:t>Rx</a:t>
            </a:r>
            <a:r>
              <a:rPr lang="en-US" altLang="zh-CN" sz="2700" dirty="0" smtClean="0">
                <a:solidFill>
                  <a:srgbClr val="FF0000"/>
                </a:solidFill>
              </a:rPr>
              <a:t>: </a:t>
            </a:r>
            <a:r>
              <a:rPr lang="en-US" altLang="zh-CN" dirty="0" smtClean="0">
                <a:solidFill>
                  <a:srgbClr val="FF0000"/>
                </a:solidFill>
              </a:rPr>
              <a:t>2/4/8 </a:t>
            </a:r>
            <a:r>
              <a:rPr lang="en-US" altLang="zh-CN" dirty="0" smtClean="0">
                <a:solidFill>
                  <a:srgbClr val="FF0000"/>
                </a:solidFill>
              </a:rPr>
              <a:t>Rx</a:t>
            </a:r>
          </a:p>
          <a:p>
            <a:r>
              <a:rPr lang="en-US" altLang="zh-CN" dirty="0" smtClean="0"/>
              <a:t>Number of layer: 1 layer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0776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77743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Test parameters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6577" y="1171575"/>
            <a:ext cx="10515600" cy="4954906"/>
          </a:xfrm>
        </p:spPr>
        <p:txBody>
          <a:bodyPr>
            <a:normAutofit fontScale="62500" lnSpcReduction="20000"/>
          </a:bodyPr>
          <a:lstStyle/>
          <a:p>
            <a:r>
              <a:rPr lang="en-US" altLang="zh-CN" dirty="0" smtClean="0"/>
              <a:t>SCS and Bandwidth combination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CN" dirty="0"/>
              <a:t>15kHz SCS:</a:t>
            </a:r>
            <a:endParaRPr lang="zh-CN" altLang="zh-CN" dirty="0"/>
          </a:p>
          <a:p>
            <a:pPr lvl="2">
              <a:buFont typeface="Calibri" panose="020F0502020204030204" pitchFamily="34" charset="0"/>
              <a:buChar char="○"/>
            </a:pPr>
            <a:r>
              <a:rPr lang="en-US" altLang="zh-CN" dirty="0"/>
              <a:t> </a:t>
            </a:r>
            <a:r>
              <a:rPr lang="en-US" altLang="zh-CN" dirty="0" smtClean="0"/>
              <a:t>Option </a:t>
            </a:r>
            <a:r>
              <a:rPr lang="en-US" altLang="zh-CN" dirty="0"/>
              <a:t>1: 5MHz and </a:t>
            </a:r>
            <a:r>
              <a:rPr lang="en-US" altLang="zh-CN" dirty="0" smtClean="0"/>
              <a:t>10MHz</a:t>
            </a:r>
            <a:endParaRPr lang="zh-CN" altLang="zh-CN" dirty="0"/>
          </a:p>
          <a:p>
            <a:pPr lvl="2">
              <a:buFont typeface="Calibri" panose="020F0502020204030204" pitchFamily="34" charset="0"/>
              <a:buChar char="○"/>
            </a:pPr>
            <a:r>
              <a:rPr lang="en-US" altLang="zh-CN" dirty="0"/>
              <a:t> </a:t>
            </a:r>
            <a:r>
              <a:rPr lang="en-US" altLang="zh-CN" dirty="0" smtClean="0"/>
              <a:t>Option </a:t>
            </a:r>
            <a:r>
              <a:rPr lang="en-US" altLang="zh-CN" dirty="0"/>
              <a:t>2: 5MHz, 10MHz and </a:t>
            </a:r>
            <a:r>
              <a:rPr lang="en-US" altLang="zh-CN" dirty="0" smtClean="0"/>
              <a:t>20MHz</a:t>
            </a:r>
            <a:endParaRPr lang="zh-CN" altLang="zh-CN" dirty="0"/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CN" dirty="0"/>
              <a:t>30kHz SCS:</a:t>
            </a:r>
            <a:endParaRPr lang="zh-CN" altLang="zh-CN" dirty="0"/>
          </a:p>
          <a:p>
            <a:pPr lvl="2">
              <a:buFont typeface="Calibri" panose="020F0502020204030204" pitchFamily="34" charset="0"/>
              <a:buChar char="○"/>
            </a:pPr>
            <a:r>
              <a:rPr lang="en-US" altLang="zh-CN" dirty="0"/>
              <a:t> </a:t>
            </a:r>
            <a:r>
              <a:rPr lang="en-US" altLang="zh-CN" dirty="0" smtClean="0"/>
              <a:t>Option </a:t>
            </a:r>
            <a:r>
              <a:rPr lang="en-US" altLang="zh-CN" dirty="0"/>
              <a:t>1: 10MHz and </a:t>
            </a:r>
            <a:r>
              <a:rPr lang="en-US" altLang="zh-CN" dirty="0" smtClean="0"/>
              <a:t>40MHz</a:t>
            </a:r>
            <a:endParaRPr lang="zh-CN" altLang="zh-CN" dirty="0"/>
          </a:p>
          <a:p>
            <a:pPr lvl="2">
              <a:buFont typeface="Calibri" panose="020F0502020204030204" pitchFamily="34" charset="0"/>
              <a:buChar char="○"/>
            </a:pPr>
            <a:r>
              <a:rPr lang="en-US" altLang="zh-CN" dirty="0"/>
              <a:t> </a:t>
            </a:r>
            <a:r>
              <a:rPr lang="en-US" altLang="zh-CN" dirty="0" smtClean="0"/>
              <a:t>Option </a:t>
            </a:r>
            <a:r>
              <a:rPr lang="en-US" altLang="zh-CN" dirty="0"/>
              <a:t>2: 10MHz, 20MHz, 40MHz and </a:t>
            </a:r>
            <a:r>
              <a:rPr lang="en-US" altLang="zh-CN" dirty="0" smtClean="0"/>
              <a:t>100MHz</a:t>
            </a:r>
            <a:endParaRPr lang="zh-CN" altLang="zh-CN" dirty="0"/>
          </a:p>
          <a:p>
            <a:r>
              <a:rPr lang="en-US" altLang="zh-CN" dirty="0" smtClean="0"/>
              <a:t>Test applicability rules for different antenna configuration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GB" altLang="zh-CN" dirty="0"/>
              <a:t>Reusing the existing test applicability rule defined in clause 8.1.2.0 of </a:t>
            </a:r>
            <a:r>
              <a:rPr lang="en-GB" altLang="zh-CN" dirty="0" smtClean="0"/>
              <a:t>TS38.141-1</a:t>
            </a:r>
            <a:r>
              <a:rPr lang="en-GB" altLang="zh-CN" strike="sngStrike" dirty="0" smtClean="0">
                <a:solidFill>
                  <a:srgbClr val="FF0000"/>
                </a:solidFill>
              </a:rPr>
              <a:t>?</a:t>
            </a:r>
            <a:endParaRPr lang="en-US" altLang="zh-CN" strike="sngStrike" dirty="0">
              <a:solidFill>
                <a:srgbClr val="FF0000"/>
              </a:solidFill>
            </a:endParaRPr>
          </a:p>
          <a:p>
            <a:r>
              <a:rPr lang="en-US" altLang="zh-CN" dirty="0" smtClean="0"/>
              <a:t>Test applicability rules for different SCS and bandwidth combination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CN" dirty="0"/>
              <a:t>Reuse the existing applicability rules defined in 8.1.2.1.1 and 8.1.2.1.2 in TS 38.141-1 for different SCS and bandwidth combination.</a:t>
            </a:r>
          </a:p>
          <a:p>
            <a:r>
              <a:rPr lang="en-US" altLang="zh-CN" dirty="0" smtClean="0"/>
              <a:t>MU and TT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CN" dirty="0"/>
              <a:t>Reuse the existing MU and TT values for PUSCH demodulation test cases defined in TS 38.141-1, but with square brackets for TE vendors’ checking.</a:t>
            </a:r>
          </a:p>
          <a:p>
            <a:pPr>
              <a:lnSpc>
                <a:spcPct val="100000"/>
              </a:lnSpc>
            </a:pPr>
            <a:r>
              <a:rPr lang="en-US" altLang="zh-CN" dirty="0"/>
              <a:t>Performance requirements for FDD and TDD with different TDD </a:t>
            </a:r>
            <a:r>
              <a:rPr lang="en-US" altLang="zh-CN" dirty="0" smtClean="0"/>
              <a:t>patterns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CN" dirty="0"/>
              <a:t>One set of performance requirements can be defined for FDD and TDD with different TDD patterns</a:t>
            </a:r>
            <a:r>
              <a:rPr lang="en-US" altLang="zh-CN" dirty="0" smtClean="0"/>
              <a:t>.</a:t>
            </a:r>
            <a:endParaRPr lang="en-US" altLang="zh-CN" dirty="0"/>
          </a:p>
          <a:p>
            <a:pPr>
              <a:lnSpc>
                <a:spcPct val="100000"/>
              </a:lnSpc>
            </a:pPr>
            <a:r>
              <a:rPr lang="en-US" altLang="zh-CN" sz="2900" dirty="0">
                <a:solidFill>
                  <a:srgbClr val="FF0000"/>
                </a:solidFill>
              </a:rPr>
              <a:t>Performance requirements for BS type 1-O with </a:t>
            </a:r>
            <a:r>
              <a:rPr lang="en-US" altLang="zh-CN" sz="2900" dirty="0" smtClean="0">
                <a:solidFill>
                  <a:srgbClr val="FF0000"/>
                </a:solidFill>
              </a:rPr>
              <a:t>2Rx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altLang="zh-CN" dirty="0">
                <a:solidFill>
                  <a:srgbClr val="FF0000"/>
                </a:solidFill>
              </a:rPr>
              <a:t>Both conducted and radiated performance requirements need to be defined</a:t>
            </a:r>
          </a:p>
          <a:p>
            <a:pPr marL="457200" lvl="1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1945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4173583" cy="438241"/>
          </a:xfrm>
        </p:spPr>
        <p:txBody>
          <a:bodyPr>
            <a:noAutofit/>
          </a:bodyPr>
          <a:lstStyle/>
          <a:p>
            <a:r>
              <a:rPr lang="en-US" altLang="zh-CN" sz="3200" dirty="0" smtClean="0"/>
              <a:t>Simulation assumptions</a:t>
            </a:r>
            <a:endParaRPr lang="zh-CN" altLang="en-US" sz="32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13ED4736-B648-4FBC-895E-623C30BF89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141828"/>
              </p:ext>
            </p:extLst>
          </p:nvPr>
        </p:nvGraphicFramePr>
        <p:xfrm>
          <a:off x="3572691" y="78377"/>
          <a:ext cx="8210005" cy="6622397"/>
        </p:xfrm>
        <a:graphic>
          <a:graphicData uri="http://schemas.openxmlformats.org/drawingml/2006/table">
            <a:tbl>
              <a:tblPr firstRow="1" firstCol="1" bandRow="1"/>
              <a:tblGrid>
                <a:gridCol w="4426824">
                  <a:extLst>
                    <a:ext uri="{9D8B030D-6E8A-4147-A177-3AD203B41FA5}">
                      <a16:colId xmlns="" xmlns:a16="http://schemas.microsoft.com/office/drawing/2014/main" val="2115192498"/>
                    </a:ext>
                  </a:extLst>
                </a:gridCol>
                <a:gridCol w="3783181">
                  <a:extLst>
                    <a:ext uri="{9D8B030D-6E8A-4147-A177-3AD203B41FA5}">
                      <a16:colId xmlns="" xmlns:a16="http://schemas.microsoft.com/office/drawing/2014/main" val="1375557807"/>
                    </a:ext>
                  </a:extLst>
                </a:gridCol>
              </a:tblGrid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Parameter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en-GB" sz="1200" b="1" noProof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alue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8358880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Transform precoding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200" noProof="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Disabled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42498793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CP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Normal</a:t>
                      </a:r>
                      <a:r>
                        <a:rPr lang="en-GB" sz="1200" baseline="0" noProof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CP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Tx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GB" sz="1200" strike="sngStrike" noProof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GB" sz="1200" strike="sngStrike" noProof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[2]</a:t>
                      </a:r>
                      <a:endParaRPr lang="en-GB" sz="1200" strike="sngStrike" noProof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48711282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Rx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1" lang="en-GB" sz="1200" kern="1200" noProof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1" lang="en-GB" sz="1200" kern="1200" noProof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4, </a:t>
                      </a:r>
                      <a:r>
                        <a:rPr kumimoji="1" lang="en-GB" sz="1200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39640142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layers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03576492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TDD pattern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pl-PL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15kHz SCS: 3D1S1U, S=10D:2G:2U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pl-PL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30kHz SCS: 7D1S2U, S=6D:4G:4U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DM-RS sequence generation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NID=0, </a:t>
                      </a:r>
                      <a:r>
                        <a:rPr lang="en-US" altLang="zh-CN" sz="1200" dirty="0" err="1" smtClean="0"/>
                        <a:t>nSCID</a:t>
                      </a:r>
                      <a:r>
                        <a:rPr lang="en-US" altLang="zh-CN" sz="1200" dirty="0" smtClean="0"/>
                        <a:t>=0 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DMRS type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200" dirty="0" smtClean="0"/>
                        <a:t>Type 1 with single-symbol DM-RS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702151103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Number of DMRS symbols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1+1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63379793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dirty="0" smtClean="0"/>
                        <a:t>Number of DM-RS CDM groups with data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200" dirty="0" smtClean="0"/>
                        <a:t>Ratio of PUSCH EPRE to DM-RS EPRE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-3dB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symbols length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7000962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200" noProof="0"/>
                        <a:t>start symbol index</a:t>
                      </a:r>
                      <a:endParaRPr lang="en-GB" sz="1200" noProof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17932082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Time domain resource allocation type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sz="1200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type A and B</a:t>
                      </a:r>
                      <a:endParaRPr kumimoji="1" lang="en-GB" altLang="zh-CN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12939419"/>
                  </a:ext>
                </a:extLst>
              </a:tr>
              <a:tr h="2667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noProof="0"/>
                        <a:t>Frequency domain resource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altLang="zh-CN" sz="1200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Full applicable test bandwidth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61391305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MCS index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[20,</a:t>
                      </a:r>
                      <a:r>
                        <a:rPr kumimoji="1" lang="en-GB" sz="12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 21, 22, 24]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09060497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Carrier frequency (GHz)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42473166"/>
                  </a:ext>
                </a:extLst>
              </a:tr>
              <a:tr h="2474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noProof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Propagation condition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noProof="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TDLA30-10</a:t>
                      </a:r>
                      <a:r>
                        <a:rPr lang="en-GB" altLang="zh-CN" sz="1200" baseline="0" noProof="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 Low</a:t>
                      </a:r>
                      <a:endParaRPr lang="en-GB" altLang="zh-CN" sz="1200" noProof="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54786565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strike="noStrike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SCS and BW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altLang="zh-CN" sz="1200" strike="noStrike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15kHz: 5MHz, 10MHz, </a:t>
                      </a:r>
                      <a:r>
                        <a:rPr kumimoji="1" lang="en-GB" altLang="zh-CN" sz="1200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[20MHz];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altLang="zh-CN" sz="1200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30kHz</a:t>
                      </a:r>
                      <a:r>
                        <a:rPr kumimoji="1" lang="en-GB" altLang="zh-CN" sz="1200" strike="noStrike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: 10MHz, </a:t>
                      </a:r>
                      <a:r>
                        <a:rPr kumimoji="1" lang="en-GB" altLang="zh-CN" sz="1200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[20MHz], </a:t>
                      </a:r>
                      <a:r>
                        <a:rPr kumimoji="1" lang="en-GB" altLang="zh-CN" sz="1200" strike="noStrike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40MHz, </a:t>
                      </a:r>
                      <a:r>
                        <a:rPr kumimoji="1" lang="en-GB" altLang="zh-CN" sz="1200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[100MHz] </a:t>
                      </a:r>
                      <a:endParaRPr kumimoji="1" lang="en-GB" altLang="zh-CN" sz="1200" strike="noStrike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02039032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strike="noStrike" noProof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SRS</a:t>
                      </a:r>
                      <a:endParaRPr lang="en-GB" sz="1200" strike="noStrike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altLang="zh-CN" sz="1200" strike="noStrike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Not</a:t>
                      </a:r>
                      <a:r>
                        <a:rPr kumimoji="1" lang="en-GB" altLang="zh-CN" sz="1200" strike="noStrike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 configured</a:t>
                      </a:r>
                      <a:endParaRPr kumimoji="1" lang="en-GB" altLang="zh-CN" sz="1200" strike="noStrike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strike="noStrike" baseline="0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PTRS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Not configured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98409745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strike="noStrike" baseline="0" noProof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Phase noise modelling</a:t>
                      </a:r>
                      <a:endParaRPr lang="en-GB" sz="1200" strike="noStrike" baseline="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No explicit</a:t>
                      </a:r>
                      <a:r>
                        <a:rPr kumimoji="1" lang="en-GB" sz="120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 PN modelling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0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strike="noStrike" baseline="0" noProof="0" dirty="0" err="1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Tx</a:t>
                      </a:r>
                      <a:r>
                        <a:rPr lang="en-GB" sz="1200" strike="noStrike" baseline="0" noProof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EVM</a:t>
                      </a:r>
                      <a:endParaRPr lang="en-GB" sz="1200" strike="noStrike" baseline="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FFS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5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noProof="0" dirty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Timing </a:t>
                      </a:r>
                      <a:r>
                        <a:rPr lang="en-GB" sz="1200" noProof="0" dirty="0" smtClean="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offset, </a:t>
                      </a:r>
                      <a:r>
                        <a:rPr lang="en-GB" altLang="zh-CN" sz="1200" noProof="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Frequency offset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1" lang="en-GB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0, 0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55922388"/>
                  </a:ext>
                </a:extLst>
              </a:tr>
              <a:tr h="19672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noProof="0" dirty="0"/>
                        <a:t>Code block group, Frequency hopping, Limited buffer rate matching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200" noProof="0" dirty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Disabled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22200636"/>
                  </a:ext>
                </a:extLst>
              </a:tr>
              <a:tr h="2255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altLang="zh-CN" sz="1200" noProof="0" dirty="0"/>
                        <a:t>Number of HARQ transmissions </a:t>
                      </a:r>
                      <a:r>
                        <a:rPr lang="en-GB" altLang="zh-CN" sz="1200" noProof="0" dirty="0" smtClean="0"/>
                        <a:t> and</a:t>
                      </a:r>
                      <a:r>
                        <a:rPr lang="en-GB" altLang="zh-CN" sz="1200" baseline="0" noProof="0" dirty="0" smtClean="0"/>
                        <a:t> RV sequence</a:t>
                      </a:r>
                      <a:endParaRPr lang="en-GB" sz="1200" noProof="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4, </a:t>
                      </a:r>
                      <a:r>
                        <a:rPr kumimoji="1" lang="en-GB" altLang="zh-CN" sz="1200" kern="1200" noProof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{0,2,3,1}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35498067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noProof="0" dirty="0"/>
                        <a:t>Testing metric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noProof="0" dirty="0"/>
                        <a:t>SNR @70% of maximum throughput</a:t>
                      </a:r>
                      <a:endParaRPr kumimoji="1" lang="en-GB" sz="1200" kern="1200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55215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25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12726</TotalTime>
  <Words>563</Words>
  <Application>Microsoft Office PowerPoint</Application>
  <PresentationFormat>宽屏</PresentationFormat>
  <Paragraphs>101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Arial</vt:lpstr>
      <vt:lpstr>Calibri</vt:lpstr>
      <vt:lpstr>Calibri Light</vt:lpstr>
      <vt:lpstr>Times New Roman</vt:lpstr>
      <vt:lpstr>Office 主题</vt:lpstr>
      <vt:lpstr>            3GPP TSG-RAN WG4 Meeting #99-e                                                         R4-210xxxx Electronic Meeting, May. 19th – 27th, 2021</vt:lpstr>
      <vt:lpstr>Background</vt:lpstr>
      <vt:lpstr>Test parameters</vt:lpstr>
      <vt:lpstr>Test parameters</vt:lpstr>
      <vt:lpstr>Simulation assumptions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 Meeting  #94-e                 R4-20xxxx   Electronic Meeting, Feb.24th – Mar.6th 2020</dc:title>
  <dc:creator>Huawei</dc:creator>
  <cp:lastModifiedBy>Huawei</cp:lastModifiedBy>
  <cp:revision>156</cp:revision>
  <dcterms:created xsi:type="dcterms:W3CDTF">2020-02-29T07:12:05Z</dcterms:created>
  <dcterms:modified xsi:type="dcterms:W3CDTF">2021-05-26T02:19:09Z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(3)bEc+D2NB+lqeZvC2UwpUZOOuT+I97utJ99w7X9bPh9eVHTR5YpRc2veOFP+jsMS5GMV3DN1p
hAacYj/q63Lml23Sdzl9Ieh+c3pXMSzqAsmd4BfN0WFA3EnyvoguJFmV12fwZeQinsvTSems
1DowZe6a0hIHuW21W2OfBZ6FIdexYQXFHf3borSM5w7LZNTQD4af6EiOhg+dBC9q4z5YBEOU
jeXI5RkqJAFdpv1WbX</vt:lpwstr>
  </property>
  <property fmtid="{D5CDD505-2E9C-101B-9397-08002B2CF9AE}" pid="3" name="_2015_ms_pID_7253431">
    <vt:lpwstr>h3LekujY1I9RI83GGvVHH9GliYxGDkpJXYWUT1GLHnajqMl+m66Ogu
c7WXGAQQhN2O6hEKcdo+2ScPv4Q4ebLEZZAOie1usaBmlnk5eCGp7I/tLbwHn8wYAwPh8EPm
Gz/0PC38dlliDya4mDZ8JZF8VfxsyegWu+8B+75Q3Rd/raFlzU06jrGzJncxW+VZm3Dvlo6G
Mxeud+XFnYrNkvu+EhJZ+Vf3Tb1HwOtLMl1I</vt:lpwstr>
  </property>
  <property fmtid="{D5CDD505-2E9C-101B-9397-08002B2CF9AE}" pid="4" name="_2015_ms_pID_7253432">
    <vt:lpwstr>xA==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1621993393</vt:lpwstr>
  </property>
</Properties>
</file>