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8" r:id="rId3"/>
    <p:sldId id="289" r:id="rId4"/>
    <p:sldId id="290" r:id="rId5"/>
    <p:sldId id="29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53611E4-2BB2-45C3-8FDC-954FE0179250}"/>
    <pc:docChg chg="undo custSel modSld">
      <pc:chgData name="Mueller, Axel (Nokia - FR/Paris-Saclay)" userId="6b065ed8-40bf-4bd7-b1e4-242bb2fb76f9" providerId="ADAL" clId="{253611E4-2BB2-45C3-8FDC-954FE0179250}" dt="2021-04-19T08:41:39.606" v="97" actId="20577"/>
      <pc:docMkLst>
        <pc:docMk/>
      </pc:docMkLst>
      <pc:sldChg chg="modSp mod">
        <pc:chgData name="Mueller, Axel (Nokia - FR/Paris-Saclay)" userId="6b065ed8-40bf-4bd7-b1e4-242bb2fb76f9" providerId="ADAL" clId="{253611E4-2BB2-45C3-8FDC-954FE0179250}" dt="2021-04-19T08:41:39.606" v="97" actId="20577"/>
        <pc:sldMkLst>
          <pc:docMk/>
          <pc:sldMk cId="4165909201" sldId="278"/>
        </pc:sldMkLst>
        <pc:spChg chg="mod">
          <ac:chgData name="Mueller, Axel (Nokia - FR/Paris-Saclay)" userId="6b065ed8-40bf-4bd7-b1e4-242bb2fb76f9" providerId="ADAL" clId="{253611E4-2BB2-45C3-8FDC-954FE0179250}" dt="2021-04-19T08:41:39.606" v="97" actId="20577"/>
          <ac:spMkLst>
            <pc:docMk/>
            <pc:sldMk cId="4165909201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3200" dirty="0">
                <a:latin typeface="Times New Roman" panose="02020603050405020304" pitchFamily="18" charset="0"/>
              </a:rPr>
              <a:t/>
            </a:r>
            <a:br>
              <a:rPr lang="zh-CN" altLang="zh-CN" sz="32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99-e                                                         R4-210xxxx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May. 19th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Huawei, </a:t>
            </a:r>
            <a:r>
              <a:rPr lang="en-US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HiSilicon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 on PUSCH 256QAM performance requirements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R4-2106120 </a:t>
            </a:r>
            <a:r>
              <a:rPr lang="en-US" altLang="zh-CN" sz="2000" dirty="0"/>
              <a:t>Way forward for PUSCH 256QAM performance </a:t>
            </a:r>
            <a:r>
              <a:rPr lang="en-US" altLang="zh-CN" sz="2000" dirty="0" smtClean="0"/>
              <a:t>requirements, Huawei, HiSilicon, RAN4#98bis-e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262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1056" y="603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925" y="1275529"/>
            <a:ext cx="10515600" cy="5077974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MCS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1: MCS </a:t>
            </a:r>
            <a:r>
              <a:rPr lang="en-GB" altLang="zh-CN" dirty="0" smtClean="0"/>
              <a:t>22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2: MCS </a:t>
            </a:r>
            <a:r>
              <a:rPr lang="en-GB" altLang="zh-CN" dirty="0" smtClean="0"/>
              <a:t>24</a:t>
            </a:r>
            <a:endParaRPr lang="zh-CN" altLang="zh-CN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 smtClean="0"/>
              <a:t>Option 3: MCS 20 or MCS 21 if there is testability issue for OTA test</a:t>
            </a:r>
            <a:endParaRPr lang="en-US" altLang="zh-CN" dirty="0" smtClean="0"/>
          </a:p>
          <a:p>
            <a:r>
              <a:rPr lang="en-US" altLang="zh-CN" dirty="0" smtClean="0"/>
              <a:t>Additional DM-RS configuration </a:t>
            </a:r>
            <a:r>
              <a:rPr lang="en-GB" altLang="zh-CN" dirty="0"/>
              <a:t>(</a:t>
            </a:r>
            <a:r>
              <a:rPr lang="en-GB" altLang="zh-CN" i="1" dirty="0" err="1"/>
              <a:t>dmrsAdditionalPosition</a:t>
            </a:r>
            <a:r>
              <a:rPr lang="en-GB" altLang="zh-CN" dirty="0" smtClean="0"/>
              <a:t>):</a:t>
            </a:r>
            <a:r>
              <a:rPr lang="en-US" altLang="zh-CN" dirty="0" smtClean="0"/>
              <a:t> pos1</a:t>
            </a:r>
          </a:p>
          <a:p>
            <a:r>
              <a:rPr lang="en-US" altLang="zh-CN" dirty="0" smtClean="0"/>
              <a:t>PT-RS configuration: Not configure PT-RS</a:t>
            </a:r>
          </a:p>
          <a:p>
            <a:r>
              <a:rPr lang="en-US" altLang="zh-CN" dirty="0" smtClean="0"/>
              <a:t>Phase noise modelling: 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Not consider explicit phase noise modelling in the alignment results.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The phase noise impact can be included in the impairment results, but it is left up to companies.</a:t>
            </a:r>
            <a:endParaRPr lang="zh-CN" altLang="zh-CN" dirty="0"/>
          </a:p>
          <a:p>
            <a:r>
              <a:rPr lang="en-US" altLang="zh-CN" dirty="0" err="1" smtClean="0"/>
              <a:t>Tx</a:t>
            </a:r>
            <a:r>
              <a:rPr lang="en-US" altLang="zh-CN" dirty="0" smtClean="0"/>
              <a:t> EVM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1: Consider 3.5%Tx EVM modelling for alignment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2: </a:t>
            </a:r>
            <a:r>
              <a:rPr lang="en-GB" altLang="zh-CN" dirty="0" smtClean="0"/>
              <a:t>Consider </a:t>
            </a:r>
            <a:r>
              <a:rPr lang="en-GB" altLang="zh-CN" dirty="0" smtClean="0">
                <a:solidFill>
                  <a:srgbClr val="FF0000"/>
                </a:solidFill>
              </a:rPr>
              <a:t>3.5%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</a:t>
            </a:r>
            <a:r>
              <a:rPr lang="en-GB" altLang="zh-CN" dirty="0"/>
              <a:t>EVM impact in the impairment 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2a: add a certain margin on top of the averaged impairment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2b: consider it in the impaired results submitted by </a:t>
            </a:r>
            <a:r>
              <a:rPr lang="en-GB" altLang="zh-CN" dirty="0" smtClean="0"/>
              <a:t>companies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3: Not consider </a:t>
            </a:r>
            <a:r>
              <a:rPr lang="en-GB" altLang="zh-CN" dirty="0" smtClean="0">
                <a:solidFill>
                  <a:srgbClr val="FF0000"/>
                </a:solidFill>
              </a:rPr>
              <a:t>3.5%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</a:t>
            </a:r>
            <a:r>
              <a:rPr lang="en-GB" altLang="zh-CN" dirty="0"/>
              <a:t>EVM impact if the target SNR is 20dB or </a:t>
            </a:r>
            <a:r>
              <a:rPr lang="en-GB" altLang="zh-CN" dirty="0" smtClean="0"/>
              <a:t>less</a:t>
            </a:r>
            <a:endParaRPr lang="zh-CN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Number of </a:t>
            </a:r>
            <a:r>
              <a:rPr lang="en-US" altLang="zh-CN" dirty="0" err="1" smtClean="0">
                <a:solidFill>
                  <a:srgbClr val="FF0000"/>
                </a:solidFill>
              </a:rPr>
              <a:t>Tx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en-US" altLang="zh-CN" sz="2700" dirty="0">
                <a:solidFill>
                  <a:srgbClr val="FF0000"/>
                </a:solidFill>
              </a:rPr>
              <a:t>Only 1Tx</a:t>
            </a:r>
            <a:endParaRPr lang="zh-CN" altLang="zh-CN" sz="2700" dirty="0">
              <a:solidFill>
                <a:srgbClr val="FF0000"/>
              </a:solidFill>
            </a:endParaRPr>
          </a:p>
          <a:p>
            <a:r>
              <a:rPr lang="en-US" altLang="zh-CN" sz="2700" dirty="0"/>
              <a:t>Number </a:t>
            </a:r>
            <a:r>
              <a:rPr lang="en-US" altLang="zh-CN" sz="2700" dirty="0"/>
              <a:t>of Rx</a:t>
            </a:r>
            <a:endParaRPr lang="zh-CN" altLang="zh-CN" sz="2700" dirty="0"/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1: 2/8 </a:t>
            </a:r>
            <a:r>
              <a:rPr lang="en-US" altLang="zh-CN" dirty="0" smtClean="0"/>
              <a:t>Rx</a:t>
            </a:r>
            <a:endParaRPr lang="zh-CN" altLang="zh-CN" dirty="0"/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2: 2/4/8 </a:t>
            </a:r>
            <a:r>
              <a:rPr lang="en-US" altLang="zh-CN" dirty="0" smtClean="0"/>
              <a:t>Rx</a:t>
            </a:r>
          </a:p>
          <a:p>
            <a:r>
              <a:rPr lang="en-US" altLang="zh-CN" dirty="0" smtClean="0"/>
              <a:t>Number of layer: 1 layer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77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743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7" y="1171575"/>
            <a:ext cx="10515600" cy="4954906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15kHz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5MHz and </a:t>
            </a:r>
            <a:r>
              <a:rPr lang="en-US" altLang="zh-CN" dirty="0" smtClean="0"/>
              <a:t>10MHz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5MHz, 10MHz and </a:t>
            </a:r>
            <a:r>
              <a:rPr lang="en-US" altLang="zh-CN" dirty="0" smtClean="0"/>
              <a:t>20MHz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30kHz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10MHz and </a:t>
            </a:r>
            <a:r>
              <a:rPr lang="en-US" altLang="zh-CN" dirty="0" smtClean="0"/>
              <a:t>40MHz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10MHz, 20MHz, 40MHz and </a:t>
            </a:r>
            <a:r>
              <a:rPr lang="en-US" altLang="zh-CN" dirty="0" smtClean="0"/>
              <a:t>100MHz</a:t>
            </a:r>
            <a:endParaRPr lang="zh-CN" altLang="zh-CN" dirty="0"/>
          </a:p>
          <a:p>
            <a:r>
              <a:rPr lang="en-US" altLang="zh-CN" dirty="0" smtClean="0"/>
              <a:t>Test applicability rules for different antenna configuration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Reusing the existing test applicability rule defined in clause 8.1.2.0 of </a:t>
            </a:r>
            <a:r>
              <a:rPr lang="en-GB" altLang="zh-CN" dirty="0" smtClean="0"/>
              <a:t>TS38.141-1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?</a:t>
            </a:r>
            <a:endParaRPr lang="en-US" altLang="zh-CN" strike="sngStrike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Test applicability rules for different 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applicability rules defined in 8.1.2.1.1 and 8.1.2.1.2 in TS 38.141-1 for different SCS and bandwidth combination.</a:t>
            </a:r>
          </a:p>
          <a:p>
            <a:r>
              <a:rPr lang="en-US" altLang="zh-CN" dirty="0" smtClean="0"/>
              <a:t>MU and TT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MU and TT values for PUSCH demodulation test cases defined in TS 38.141-1, but with square brackets for TE vendors’ checking.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Performance requirements for FDD and TDD with different TDD </a:t>
            </a:r>
            <a:r>
              <a:rPr lang="en-US" altLang="zh-CN" dirty="0" smtClean="0"/>
              <a:t>patterns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One set of performance requirements can be defined for FDD and TDD with different TDD patterns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>
              <a:lnSpc>
                <a:spcPct val="100000"/>
              </a:lnSpc>
            </a:pPr>
            <a:r>
              <a:rPr lang="en-US" altLang="zh-CN" sz="2900" dirty="0">
                <a:solidFill>
                  <a:srgbClr val="FF0000"/>
                </a:solidFill>
              </a:rPr>
              <a:t>Performance requirements for BS type 1-O with </a:t>
            </a:r>
            <a:r>
              <a:rPr lang="en-US" altLang="zh-CN" sz="2900" dirty="0" smtClean="0">
                <a:solidFill>
                  <a:srgbClr val="FF0000"/>
                </a:solidFill>
              </a:rPr>
              <a:t>2Rx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>
                <a:solidFill>
                  <a:srgbClr val="FF0000"/>
                </a:solidFill>
              </a:rPr>
              <a:t>Both conducted and radiated performance requirements need to be defined</a:t>
            </a:r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94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173583" cy="438241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Simulation assumptions</a:t>
            </a:r>
            <a:endParaRPr lang="zh-CN" alt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3ED4736-B648-4FBC-895E-623C30BF8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75573"/>
              </p:ext>
            </p:extLst>
          </p:nvPr>
        </p:nvGraphicFramePr>
        <p:xfrm>
          <a:off x="3572691" y="78377"/>
          <a:ext cx="8210005" cy="6622397"/>
        </p:xfrm>
        <a:graphic>
          <a:graphicData uri="http://schemas.openxmlformats.org/drawingml/2006/table">
            <a:tbl>
              <a:tblPr firstRow="1" firstCol="1" bandRow="1"/>
              <a:tblGrid>
                <a:gridCol w="4426824">
                  <a:extLst>
                    <a:ext uri="{9D8B030D-6E8A-4147-A177-3AD203B41FA5}">
                      <a16:colId xmlns:a16="http://schemas.microsoft.com/office/drawing/2014/main" xmlns="" val="2115192498"/>
                    </a:ext>
                  </a:extLst>
                </a:gridCol>
                <a:gridCol w="3783181">
                  <a:extLst>
                    <a:ext uri="{9D8B030D-6E8A-4147-A177-3AD203B41FA5}">
                      <a16:colId xmlns:a16="http://schemas.microsoft.com/office/drawing/2014/main" xmlns="" val="1375557807"/>
                    </a:ext>
                  </a:extLst>
                </a:gridCol>
              </a:tblGrid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1200" b="1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alue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58880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Transform precoding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2498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Normal</a:t>
                      </a:r>
                      <a:r>
                        <a:rPr lang="en-GB" sz="1200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strike="sng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200" strike="sngStrike" noProof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[2]</a:t>
                      </a:r>
                      <a:endParaRPr lang="en-GB" sz="1200" strike="sng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87112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Rx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2, </a:t>
                      </a: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[4], </a:t>
                      </a: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964014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layers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357649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TDD pattern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 SCS: 3D1S1U, S=10D:2G:2U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 SCS: 7D1S2U, S=6D:4G:4U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DM-RS sequence generation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NID=0, </a:t>
                      </a:r>
                      <a:r>
                        <a:rPr lang="en-US" altLang="zh-CN" sz="1200" dirty="0" err="1" smtClean="0"/>
                        <a:t>nSCID</a:t>
                      </a:r>
                      <a:r>
                        <a:rPr lang="en-US" altLang="zh-CN" sz="1200" dirty="0" smtClean="0"/>
                        <a:t>=0 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dirty="0" smtClean="0"/>
                        <a:t>Type 1 with single-symbol DM-RS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215110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1+1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3379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Number of DM-RS CDM groups with data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Ratio of PUSCH EPRE to DM-RS EPRE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-3dB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symbols 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00096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/>
                        <a:t>start symbol index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79320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Time domain resource allocation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type A and B</a:t>
                      </a:r>
                      <a:endParaRPr kumimoji="1" lang="en-GB" altLang="zh-CN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2939419"/>
                  </a:ext>
                </a:extLst>
              </a:tr>
              <a:tr h="2667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/>
                        <a:t>Frequency domain resource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 applicable test bandwidth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139130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[20,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21, 22, 24]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9060497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Carrier frequency (GHz)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2473166"/>
                  </a:ext>
                </a:extLst>
              </a:tr>
              <a:tr h="247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TDLA30-10</a:t>
                      </a:r>
                      <a:r>
                        <a:rPr lang="en-GB" altLang="zh-CN" sz="1200" baseline="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Low</a:t>
                      </a:r>
                      <a:endParaRPr lang="en-GB" altLang="zh-CN" sz="1200" noProof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478656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SCS and BW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15kHz: 5MHz,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: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[20MHz], 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[100MHz] 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203903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SRS</a:t>
                      </a:r>
                      <a:endParaRPr lang="en-GB" sz="1200" strike="noStrike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kumimoji="1" lang="en-GB" altLang="zh-CN" sz="1200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configured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PTRS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 configured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840974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Phase noise modelling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 explicit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PN modelling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err="1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EVM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FFS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 </a:t>
                      </a: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offset, </a:t>
                      </a: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Frequency offset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0, 0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5922388"/>
                  </a:ext>
                </a:extLst>
              </a:tr>
              <a:tr h="1967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Code block group, Frequency hopping, Limited buffer rate matching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2200636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/>
                        <a:t>Number of HARQ transmissions </a:t>
                      </a:r>
                      <a:r>
                        <a:rPr lang="en-GB" altLang="zh-CN" sz="1200" noProof="0" dirty="0" smtClean="0"/>
                        <a:t> and</a:t>
                      </a:r>
                      <a:r>
                        <a:rPr lang="en-GB" altLang="zh-CN" sz="1200" baseline="0" noProof="0" dirty="0" smtClean="0"/>
                        <a:t> RV sequence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4, </a:t>
                      </a:r>
                      <a:r>
                        <a:rPr kumimoji="1" lang="en-GB" altLang="zh-CN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{0,2,3,1}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54980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Testing metric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SNR @70% of maximum throughput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5215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12726</TotalTime>
  <Words>571</Words>
  <Application>Microsoft Office PowerPoint</Application>
  <PresentationFormat>宽屏</PresentationFormat>
  <Paragraphs>103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Times New Roman</vt:lpstr>
      <vt:lpstr>Office 主题</vt:lpstr>
      <vt:lpstr>            3GPP TSG-RAN WG4 Meeting #99-e                                                         R4-210xxxx Electronic Meeting, May. 19th – 27th, 2021</vt:lpstr>
      <vt:lpstr>Background</vt:lpstr>
      <vt:lpstr>Test parameters</vt:lpstr>
      <vt:lpstr>Test parameters</vt:lpstr>
      <vt:lpstr>Simulation assumptions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Huawei</cp:lastModifiedBy>
  <cp:revision>155</cp:revision>
  <dcterms:created xsi:type="dcterms:W3CDTF">2020-02-29T07:12:05Z</dcterms:created>
  <dcterms:modified xsi:type="dcterms:W3CDTF">2021-05-26T02:15:25Z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(3)S/1aCQ9OZWE2OK2RHok4nFzjoVj57x2KwbOFpZ+T8DD8+xea5LANpl/lzvqozW3630cf+6aE
IJ+Cizsul32e3Ww8DuQO9mqfo+vBCvGINsKmhQRa9xMH/uuw3glm4N9MZraQM55j1zOSJkCJ
v5LIRl51BYTfggL77nVzKoc+2Nt7li/q61/4pAjNYf9yWMJ5JP8KZu4bsP9Kl5NUM6acIJFn
uRqxd3o9EmMXTsUbhm</vt:lpwstr>
  </property>
  <property fmtid="{D5CDD505-2E9C-101B-9397-08002B2CF9AE}" pid="3" name="_2015_ms_pID_7253431">
    <vt:lpwstr>cugLNX9tm5G3z0HVyihS6tmW07LUnyCxt8ErG2ddX04wRJGfQBShEm
ynqpw13C58sgCAZVEosLSP+GMf559CJtCVZ/NH4KP5p95W5nEkiD5fqoqSPVpz7N6J8Sjd72
8MXZRnE9qc4RzPz56DovphUAEyNijdeL5irjUzdJqGIKo8ENMU3JBe4JXqlaTBJqpqoTIMr+
EqRN6zzaV+Nir2i5xJRN8QXQ5lvf7qM2Di1G</vt:lpwstr>
  </property>
  <property fmtid="{D5CDD505-2E9C-101B-9397-08002B2CF9AE}" pid="4" name="_2015_ms_pID_7253432">
    <vt:lpwstr>Lg==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1621993393</vt:lpwstr>
  </property>
</Properties>
</file>