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97" r:id="rId3"/>
    <p:sldId id="289" r:id="rId4"/>
    <p:sldId id="314" r:id="rId5"/>
    <p:sldId id="298" r:id="rId6"/>
    <p:sldId id="300" r:id="rId7"/>
    <p:sldId id="299" r:id="rId8"/>
    <p:sldId id="315" r:id="rId9"/>
    <p:sldId id="302" r:id="rId10"/>
    <p:sldId id="301" r:id="rId11"/>
    <p:sldId id="303" r:id="rId12"/>
    <p:sldId id="304" r:id="rId13"/>
    <p:sldId id="313" r:id="rId14"/>
    <p:sldId id="306" r:id="rId15"/>
    <p:sldId id="305" r:id="rId16"/>
    <p:sldId id="307" r:id="rId17"/>
    <p:sldId id="308" r:id="rId18"/>
    <p:sldId id="309" r:id="rId19"/>
    <p:sldId id="310" r:id="rId20"/>
    <p:sldId id="311" r:id="rId21"/>
    <p:sldId id="312" r:id="rId22"/>
    <p:sldId id="25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192FE4AD-FF73-4C5A-8643-1C429CBE5029}">
          <p14:sldIdLst>
            <p14:sldId id="256"/>
          </p14:sldIdLst>
        </p14:section>
        <p14:section name="General issues" id="{BD5D2037-541C-4415-ACAE-FA1EA5429A02}">
          <p14:sldIdLst>
            <p14:sldId id="297"/>
            <p14:sldId id="289"/>
            <p14:sldId id="314"/>
            <p14:sldId id="298"/>
          </p14:sldIdLst>
        </p14:section>
        <p14:section name="Reference receiver" id="{54DA569E-49E6-4D05-A0C4-24889462F256}">
          <p14:sldIdLst>
            <p14:sldId id="300"/>
            <p14:sldId id="299"/>
            <p14:sldId id="315"/>
          </p14:sldIdLst>
        </p14:section>
        <p14:section name="Interference model" id="{CFEC4705-C2BB-4843-848B-2E3A8D5074E7}">
          <p14:sldIdLst>
            <p14:sldId id="302"/>
            <p14:sldId id="301"/>
            <p14:sldId id="303"/>
            <p14:sldId id="304"/>
            <p14:sldId id="313"/>
          </p14:sldIdLst>
        </p14:section>
        <p14:section name="Target NR PDSCH parameters" id="{93148A3A-C7F6-4967-80C3-846FF3A83ABF}">
          <p14:sldIdLst>
            <p14:sldId id="306"/>
            <p14:sldId id="305"/>
            <p14:sldId id="307"/>
            <p14:sldId id="308"/>
          </p14:sldIdLst>
        </p14:section>
        <p14:section name="Common parameters for target and interfering cells" id="{F167B6DD-1B11-46BA-99ED-AF238BE0004A}">
          <p14:sldIdLst>
            <p14:sldId id="309"/>
            <p14:sldId id="310"/>
          </p14:sldIdLst>
        </p14:section>
        <p14:section name="Others" id="{921EA016-F257-4F26-BEA3-EAB3EE428434}">
          <p14:sldIdLst>
            <p14:sldId id="311"/>
            <p14:sldId id="312"/>
            <p14:sldId id="25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n YANG, China Telecom" initials="CT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99CC"/>
    <a:srgbClr val="FF9900"/>
    <a:srgbClr val="0000FF"/>
    <a:srgbClr val="008000"/>
    <a:srgbClr val="CCCC00"/>
    <a:srgbClr val="FFFF00"/>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6679" autoAdjust="0"/>
  </p:normalViewPr>
  <p:slideViewPr>
    <p:cSldViewPr>
      <p:cViewPr>
        <p:scale>
          <a:sx n="66" d="100"/>
          <a:sy n="66" d="100"/>
        </p:scale>
        <p:origin x="-1434" y="-72"/>
      </p:cViewPr>
      <p:guideLst>
        <p:guide orient="horz" pos="2160"/>
        <p:guide pos="2880"/>
      </p:guideLst>
    </p:cSldViewPr>
  </p:slideViewPr>
  <p:outlineViewPr>
    <p:cViewPr>
      <p:scale>
        <a:sx n="33" d="100"/>
        <a:sy n="33" d="100"/>
      </p:scale>
      <p:origin x="0" y="573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86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2021/5/26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0F3830-A412-4AA2-83CD-EC0332395386}" type="slidenum">
              <a:rPr lang="zh-CN" altLang="en-US" smtClean="0"/>
              <a:t>3</a:t>
            </a:fld>
            <a:endParaRPr lang="zh-CN" altLang="en-US"/>
          </a:p>
        </p:txBody>
      </p:sp>
    </p:spTree>
    <p:extLst>
      <p:ext uri="{BB962C8B-B14F-4D97-AF65-F5344CB8AC3E}">
        <p14:creationId xmlns:p14="http://schemas.microsoft.com/office/powerpoint/2010/main" val="42812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0F3830-A412-4AA2-83CD-EC0332395386}" type="slidenum">
              <a:rPr lang="zh-CN" altLang="en-US" smtClean="0"/>
              <a:t>5</a:t>
            </a:fld>
            <a:endParaRPr lang="zh-CN" altLang="en-US"/>
          </a:p>
        </p:txBody>
      </p:sp>
    </p:spTree>
    <p:extLst>
      <p:ext uri="{BB962C8B-B14F-4D97-AF65-F5344CB8AC3E}">
        <p14:creationId xmlns:p14="http://schemas.microsoft.com/office/powerpoint/2010/main" val="428121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0F3830-A412-4AA2-83CD-EC0332395386}" type="slidenum">
              <a:rPr lang="zh-CN" altLang="en-US" smtClean="0"/>
              <a:t>7</a:t>
            </a:fld>
            <a:endParaRPr lang="zh-CN" altLang="en-US"/>
          </a:p>
        </p:txBody>
      </p:sp>
    </p:spTree>
    <p:extLst>
      <p:ext uri="{BB962C8B-B14F-4D97-AF65-F5344CB8AC3E}">
        <p14:creationId xmlns:p14="http://schemas.microsoft.com/office/powerpoint/2010/main" val="428121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0F3830-A412-4AA2-83CD-EC0332395386}" type="slidenum">
              <a:rPr lang="zh-CN" altLang="en-US" smtClean="0"/>
              <a:t>10</a:t>
            </a:fld>
            <a:endParaRPr lang="zh-CN" altLang="en-US"/>
          </a:p>
        </p:txBody>
      </p:sp>
    </p:spTree>
    <p:extLst>
      <p:ext uri="{BB962C8B-B14F-4D97-AF65-F5344CB8AC3E}">
        <p14:creationId xmlns:p14="http://schemas.microsoft.com/office/powerpoint/2010/main" val="42812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2021/5/26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2021/5/26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2021/5/26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2021/5/26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49"/>
            <a:ext cx="3008313" cy="1162051"/>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9"/>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2021/5/26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2021/5/26</a:t>
            </a:fld>
            <a:endParaRPr lang="zh-CN" altLang="en-US"/>
          </a:p>
        </p:txBody>
      </p:sp>
      <p:sp>
        <p:nvSpPr>
          <p:cNvPr id="5" name="页脚占位符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2856"/>
            <a:ext cx="7772400" cy="1944216"/>
          </a:xfrm>
        </p:spPr>
        <p:txBody>
          <a:bodyPr>
            <a:normAutofit/>
          </a:bodyPr>
          <a:lstStyle/>
          <a:p>
            <a:r>
              <a:rPr lang="en-US" altLang="zh-CN" sz="3600" dirty="0" smtClean="0"/>
              <a:t>WF </a:t>
            </a:r>
            <a:r>
              <a:rPr lang="en-US" altLang="zh-CN" sz="3600" dirty="0"/>
              <a:t>on CRS interference handling in scenarios with overlapping spectrum for LTE and NR</a:t>
            </a:r>
            <a:endParaRPr lang="zh-CN" altLang="en-US" sz="3600" dirty="0"/>
          </a:p>
        </p:txBody>
      </p:sp>
      <p:sp>
        <p:nvSpPr>
          <p:cNvPr id="4" name="テキスト ボックス 3"/>
          <p:cNvSpPr txBox="1"/>
          <p:nvPr/>
        </p:nvSpPr>
        <p:spPr>
          <a:xfrm>
            <a:off x="298906" y="253098"/>
            <a:ext cx="5742226" cy="1015663"/>
          </a:xfrm>
          <a:prstGeom prst="rect">
            <a:avLst/>
          </a:prstGeom>
          <a:noFill/>
        </p:spPr>
        <p:txBody>
          <a:bodyPr wrap="square" rtlCol="0">
            <a:spAutoFit/>
          </a:bodyPr>
          <a:lstStyle/>
          <a:p>
            <a:r>
              <a:rPr lang="en-US" altLang="zh-CN" sz="2000" dirty="0"/>
              <a:t>3GPP TSG-RAN WG4 Meeting #</a:t>
            </a:r>
            <a:r>
              <a:rPr lang="en-US" altLang="zh-CN" sz="2000" dirty="0" smtClean="0"/>
              <a:t>99e</a:t>
            </a:r>
            <a:r>
              <a:rPr lang="en-US" altLang="zh-CN" sz="2000" dirty="0"/>
              <a:t>	</a:t>
            </a:r>
          </a:p>
          <a:p>
            <a:r>
              <a:rPr lang="en-US" altLang="zh-CN" sz="2000" dirty="0"/>
              <a:t>Online Meeting, 19 May </a:t>
            </a:r>
            <a:r>
              <a:rPr lang="en-US" altLang="zh-CN" sz="2000" dirty="0" smtClean="0"/>
              <a:t>- </a:t>
            </a:r>
            <a:r>
              <a:rPr lang="en-US" altLang="zh-CN" sz="2000" dirty="0"/>
              <a:t>27 May, </a:t>
            </a:r>
            <a:r>
              <a:rPr lang="en-US" altLang="zh-CN" sz="2000" dirty="0" smtClean="0"/>
              <a:t>2021</a:t>
            </a:r>
          </a:p>
          <a:p>
            <a:r>
              <a:rPr lang="en-US" altLang="ja-JP" sz="2000" dirty="0" smtClean="0"/>
              <a:t>Agenda: </a:t>
            </a:r>
            <a:r>
              <a:rPr lang="en-GB" altLang="zh-CN" sz="2000" dirty="0"/>
              <a:t>9.11.2.3</a:t>
            </a:r>
            <a:endParaRPr lang="en-US" altLang="ja-JP" sz="2000" dirty="0"/>
          </a:p>
        </p:txBody>
      </p:sp>
      <p:sp>
        <p:nvSpPr>
          <p:cNvPr id="5" name="正方形/長方形 4"/>
          <p:cNvSpPr/>
          <p:nvPr/>
        </p:nvSpPr>
        <p:spPr>
          <a:xfrm>
            <a:off x="6041132" y="332656"/>
            <a:ext cx="2707332" cy="400110"/>
          </a:xfrm>
          <a:prstGeom prst="rect">
            <a:avLst/>
          </a:prstGeom>
          <a:noFill/>
        </p:spPr>
        <p:txBody>
          <a:bodyPr wrap="square">
            <a:spAutoFit/>
          </a:bodyPr>
          <a:lstStyle/>
          <a:p>
            <a:pPr algn="r"/>
            <a:r>
              <a:rPr lang="en-US" altLang="zh-CN" sz="2000" dirty="0" smtClean="0"/>
              <a:t>R4-21xxxxx</a:t>
            </a:r>
            <a:endParaRPr lang="en-US" altLang="zh-CN" sz="2000" dirty="0"/>
          </a:p>
        </p:txBody>
      </p:sp>
      <p:sp>
        <p:nvSpPr>
          <p:cNvPr id="7" name="副标题 2"/>
          <p:cNvSpPr txBox="1">
            <a:spLocks/>
          </p:cNvSpPr>
          <p:nvPr/>
        </p:nvSpPr>
        <p:spPr>
          <a:xfrm>
            <a:off x="683568" y="4941168"/>
            <a:ext cx="7560840" cy="64807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400" dirty="0">
                <a:solidFill>
                  <a:schemeClr val="tx1"/>
                </a:solidFill>
              </a:rPr>
              <a:t>China </a:t>
            </a:r>
            <a:r>
              <a:rPr lang="en-US" altLang="zh-CN" sz="2400" dirty="0" smtClean="0">
                <a:solidFill>
                  <a:schemeClr val="tx1"/>
                </a:solidFill>
              </a:rPr>
              <a:t>Telecom</a:t>
            </a:r>
            <a:endParaRPr lang="en-US" altLang="zh-CN" sz="2400" dirty="0">
              <a:solidFill>
                <a:schemeClr val="tx1"/>
              </a:solidFill>
            </a:endParaRP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7"/>
            <a:ext cx="8229600" cy="706091"/>
          </a:xfrm>
        </p:spPr>
        <p:txBody>
          <a:bodyPr>
            <a:noAutofit/>
          </a:bodyPr>
          <a:lstStyle/>
          <a:p>
            <a:r>
              <a:rPr lang="en-US" altLang="zh-CN" sz="3200" dirty="0"/>
              <a:t>Interference </a:t>
            </a:r>
            <a:r>
              <a:rPr lang="en-US" altLang="zh-CN" sz="3200" dirty="0" smtClean="0"/>
              <a:t>model</a:t>
            </a:r>
            <a:endParaRPr lang="zh-CN" altLang="en-US" sz="3200" dirty="0"/>
          </a:p>
        </p:txBody>
      </p:sp>
      <p:sp>
        <p:nvSpPr>
          <p:cNvPr id="3" name="内容占位符 2"/>
          <p:cNvSpPr>
            <a:spLocks noGrp="1"/>
          </p:cNvSpPr>
          <p:nvPr>
            <p:ph idx="1"/>
          </p:nvPr>
        </p:nvSpPr>
        <p:spPr>
          <a:xfrm>
            <a:off x="457200" y="1124744"/>
            <a:ext cx="8229600" cy="5328592"/>
          </a:xfrm>
        </p:spPr>
        <p:txBody>
          <a:bodyPr>
            <a:noAutofit/>
          </a:bodyPr>
          <a:lstStyle/>
          <a:p>
            <a:pPr marL="342900" lvl="1" indent="-342900">
              <a:buFont typeface="Arial" pitchFamily="34" charset="0"/>
              <a:buChar char="•"/>
            </a:pPr>
            <a:r>
              <a:rPr lang="en-US" altLang="zh-CN" sz="2400" dirty="0"/>
              <a:t>Number of interfering cells </a:t>
            </a:r>
            <a:r>
              <a:rPr lang="en-US" altLang="zh-CN" sz="2400" dirty="0" err="1"/>
              <a:t>modelled</a:t>
            </a:r>
            <a:r>
              <a:rPr lang="en-US" altLang="zh-CN" sz="2400" dirty="0"/>
              <a:t> in the </a:t>
            </a:r>
            <a:r>
              <a:rPr lang="en-US" altLang="zh-CN" sz="2400" dirty="0" smtClean="0"/>
              <a:t>simulation</a:t>
            </a:r>
          </a:p>
          <a:p>
            <a:pPr lvl="1"/>
            <a:r>
              <a:rPr lang="en-US" altLang="zh-CN" sz="2000" dirty="0"/>
              <a:t>2 interference cell will be </a:t>
            </a:r>
            <a:r>
              <a:rPr lang="en-US" altLang="zh-CN" sz="2000" dirty="0" err="1"/>
              <a:t>modelled</a:t>
            </a:r>
            <a:r>
              <a:rPr lang="en-US" altLang="zh-CN" sz="2000" dirty="0"/>
              <a:t> for initial LLS evaluation </a:t>
            </a:r>
            <a:endParaRPr lang="en-US" altLang="zh-CN" sz="2000" dirty="0" smtClean="0"/>
          </a:p>
          <a:p>
            <a:pPr lvl="1"/>
            <a:r>
              <a:rPr lang="en-GB" altLang="zh-CN" sz="2000" dirty="0"/>
              <a:t>FFS for the configuration of requirements if introduced in later phase with the consideration together with the availability of NW assistant signalling.</a:t>
            </a:r>
            <a:endParaRPr lang="zh-CN" altLang="zh-CN" sz="2000" dirty="0"/>
          </a:p>
          <a:p>
            <a:pPr marL="342900" lvl="1" indent="-342900">
              <a:buFont typeface="Arial" pitchFamily="34" charset="0"/>
              <a:buChar char="•"/>
            </a:pPr>
            <a:r>
              <a:rPr lang="en-US" altLang="zh-CN" sz="2400" dirty="0" smtClean="0"/>
              <a:t>Interference </a:t>
            </a:r>
            <a:r>
              <a:rPr lang="en-US" altLang="zh-CN" sz="2400" dirty="0"/>
              <a:t>power </a:t>
            </a:r>
            <a:r>
              <a:rPr lang="en-US" altLang="zh-CN" sz="2400" dirty="0" smtClean="0"/>
              <a:t>modeling</a:t>
            </a:r>
          </a:p>
          <a:p>
            <a:pPr lvl="1"/>
            <a:r>
              <a:rPr lang="en-GB" altLang="zh-CN" sz="2000" dirty="0" smtClean="0"/>
              <a:t>Reuse </a:t>
            </a:r>
            <a:r>
              <a:rPr lang="en-GB" altLang="zh-CN" sz="2000" dirty="0"/>
              <a:t>the interference power </a:t>
            </a:r>
            <a:r>
              <a:rPr lang="en-GB" altLang="zh-CN" sz="2000" dirty="0" err="1"/>
              <a:t>modeling</a:t>
            </a:r>
            <a:r>
              <a:rPr lang="en-GB" altLang="zh-CN" sz="2000" dirty="0"/>
              <a:t> for LTE CRS-IM receiver, i.e., INR-</a:t>
            </a:r>
            <a:r>
              <a:rPr lang="en-GB" altLang="zh-CN" sz="2000" i="1" dirty="0"/>
              <a:t>i</a:t>
            </a:r>
            <a:r>
              <a:rPr lang="en-GB" altLang="zh-CN" sz="2000" dirty="0"/>
              <a:t> (signal level of the </a:t>
            </a:r>
            <a:r>
              <a:rPr lang="en-GB" altLang="zh-CN" sz="2000" i="1" dirty="0"/>
              <a:t>i</a:t>
            </a:r>
            <a:r>
              <a:rPr lang="en-GB" altLang="zh-CN" sz="2000" dirty="0"/>
              <a:t>-</a:t>
            </a:r>
            <a:r>
              <a:rPr lang="en-GB" altLang="zh-CN" sz="2000" dirty="0" err="1"/>
              <a:t>th</a:t>
            </a:r>
            <a:r>
              <a:rPr lang="en-GB" altLang="zh-CN" sz="2000" dirty="0"/>
              <a:t> dominant interference over </a:t>
            </a:r>
            <a:r>
              <a:rPr lang="en-GB" altLang="zh-CN" sz="2000" dirty="0" err="1"/>
              <a:t>Noc</a:t>
            </a:r>
            <a:r>
              <a:rPr lang="en-GB" altLang="zh-CN" sz="2000" dirty="0"/>
              <a:t>) methodology </a:t>
            </a:r>
            <a:endParaRPr lang="en-US" altLang="zh-CN" sz="2000" dirty="0"/>
          </a:p>
          <a:p>
            <a:pPr marL="342900" lvl="1" indent="-342900">
              <a:buFont typeface="Arial" pitchFamily="34" charset="0"/>
              <a:buChar char="•"/>
            </a:pPr>
            <a:r>
              <a:rPr lang="en-GB" altLang="zh-CN" sz="2400" dirty="0"/>
              <a:t>Interference power </a:t>
            </a:r>
            <a:r>
              <a:rPr lang="en-GB" altLang="zh-CN" sz="2400" dirty="0" smtClean="0"/>
              <a:t>level</a:t>
            </a:r>
          </a:p>
          <a:p>
            <a:pPr lvl="1"/>
            <a:r>
              <a:rPr lang="en-GB" altLang="zh-CN" sz="2000" dirty="0" smtClean="0"/>
              <a:t>Use </a:t>
            </a:r>
            <a:r>
              <a:rPr lang="en-GB" altLang="zh-CN" sz="2000" dirty="0"/>
              <a:t>option 1 with INR1 = 10.45 dB and INR2 = 4.6 dB </a:t>
            </a:r>
            <a:r>
              <a:rPr lang="en-GB" altLang="zh-CN" sz="2000" dirty="0" smtClean="0"/>
              <a:t> </a:t>
            </a:r>
            <a:r>
              <a:rPr lang="en-GB" altLang="zh-CN" sz="2000" dirty="0"/>
              <a:t>as baseline, other power levels can also be simulated by interested companies. </a:t>
            </a:r>
            <a:endParaRPr lang="zh-CN" altLang="zh-CN" sz="2000" dirty="0"/>
          </a:p>
          <a:p>
            <a:pPr marL="342900" lvl="1" indent="-342900">
              <a:buFont typeface="Arial" pitchFamily="34" charset="0"/>
              <a:buChar char="•"/>
            </a:pPr>
            <a:endParaRPr lang="en-GB" altLang="zh-CN" sz="2400" dirty="0" smtClean="0"/>
          </a:p>
          <a:p>
            <a:pPr marL="342900" lvl="1" indent="-342900">
              <a:buFont typeface="Arial" pitchFamily="34" charset="0"/>
              <a:buChar char="•"/>
            </a:pPr>
            <a:endParaRPr lang="en-GB" altLang="zh-CN"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633778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24745"/>
            <a:ext cx="8229600" cy="5001419"/>
          </a:xfrm>
        </p:spPr>
        <p:txBody>
          <a:bodyPr>
            <a:noAutofit/>
          </a:bodyPr>
          <a:lstStyle/>
          <a:p>
            <a:pPr marL="342900" lvl="1" indent="-342900">
              <a:buFont typeface="Arial" pitchFamily="34" charset="0"/>
              <a:buChar char="•"/>
            </a:pPr>
            <a:r>
              <a:rPr lang="en-GB" altLang="zh-CN" sz="2400" dirty="0"/>
              <a:t>CRS pattern</a:t>
            </a:r>
          </a:p>
          <a:p>
            <a:pPr lvl="1"/>
            <a:r>
              <a:rPr lang="en-GB" altLang="zh-CN" sz="2000" dirty="0"/>
              <a:t>Non-colliding between the serving cell CRS (if exits) and interference cell CRS</a:t>
            </a:r>
            <a:endParaRPr lang="zh-CN" altLang="zh-CN" sz="2000" dirty="0"/>
          </a:p>
          <a:p>
            <a:pPr lvl="1"/>
            <a:r>
              <a:rPr lang="en-GB" altLang="zh-CN" sz="2000" dirty="0"/>
              <a:t>Non-colliding CRS between the two interfering </a:t>
            </a:r>
            <a:r>
              <a:rPr lang="en-GB" altLang="zh-CN" sz="2000" dirty="0" smtClean="0"/>
              <a:t>cells</a:t>
            </a:r>
            <a:endParaRPr lang="en-GB" altLang="zh-CN" sz="2000" strike="sngStrike" dirty="0" smtClean="0"/>
          </a:p>
          <a:p>
            <a:pPr lvl="1"/>
            <a:r>
              <a:rPr lang="en-GB" altLang="zh-CN" sz="2000" dirty="0" smtClean="0"/>
              <a:t>For example:</a:t>
            </a:r>
          </a:p>
          <a:p>
            <a:pPr lvl="2"/>
            <a:r>
              <a:rPr lang="en-GB" altLang="zh-CN" sz="1600" dirty="0" smtClean="0"/>
              <a:t>For scenario 1, </a:t>
            </a:r>
            <a:r>
              <a:rPr lang="en-US" altLang="zh-CN" sz="1600" dirty="0" smtClean="0"/>
              <a:t>v-shift </a:t>
            </a:r>
            <a:r>
              <a:rPr lang="en-US" altLang="zh-CN" sz="1600" dirty="0"/>
              <a:t>= 0</a:t>
            </a:r>
            <a:r>
              <a:rPr lang="en-US" altLang="zh-CN" sz="1600" dirty="0" smtClean="0"/>
              <a:t>, 1, 2 </a:t>
            </a:r>
            <a:r>
              <a:rPr lang="en-US" altLang="zh-CN" sz="1600" dirty="0"/>
              <a:t>for </a:t>
            </a:r>
            <a:r>
              <a:rPr lang="en-US" altLang="zh-CN" sz="1600" dirty="0" smtClean="0"/>
              <a:t>the serving </a:t>
            </a:r>
            <a:r>
              <a:rPr lang="en-US" altLang="zh-CN" sz="1600" dirty="0"/>
              <a:t>and two interference </a:t>
            </a:r>
            <a:r>
              <a:rPr lang="en-US" altLang="zh-CN" sz="1600" dirty="0" smtClean="0"/>
              <a:t>cells</a:t>
            </a:r>
          </a:p>
          <a:p>
            <a:pPr lvl="2"/>
            <a:r>
              <a:rPr lang="en-GB" altLang="zh-CN" sz="1600" dirty="0"/>
              <a:t>For scenario </a:t>
            </a:r>
            <a:r>
              <a:rPr lang="en-GB" altLang="zh-CN" sz="1600" dirty="0" smtClean="0"/>
              <a:t>2, </a:t>
            </a:r>
            <a:r>
              <a:rPr lang="en-US" altLang="zh-CN" sz="1600" dirty="0"/>
              <a:t>v-shift = </a:t>
            </a:r>
            <a:r>
              <a:rPr lang="en-US" altLang="zh-CN" sz="1600" dirty="0" smtClean="0"/>
              <a:t>1</a:t>
            </a:r>
            <a:r>
              <a:rPr lang="en-US" altLang="zh-CN" sz="1600" dirty="0"/>
              <a:t>, 2 for </a:t>
            </a:r>
            <a:r>
              <a:rPr lang="en-US" altLang="zh-CN" sz="1600" dirty="0" smtClean="0"/>
              <a:t>the two </a:t>
            </a:r>
            <a:r>
              <a:rPr lang="en-US" altLang="zh-CN" sz="1600" dirty="0"/>
              <a:t>interference cells</a:t>
            </a:r>
            <a:endParaRPr lang="en-GB" altLang="zh-CN" sz="1600" dirty="0"/>
          </a:p>
          <a:p>
            <a:r>
              <a:rPr lang="en-US" altLang="zh-CN" sz="2400" dirty="0" smtClean="0"/>
              <a:t>PDSCH </a:t>
            </a:r>
            <a:r>
              <a:rPr lang="en-US" altLang="zh-CN" sz="2400" dirty="0"/>
              <a:t>loading level on interference </a:t>
            </a:r>
            <a:r>
              <a:rPr lang="en-US" altLang="zh-CN" sz="2400" dirty="0" smtClean="0"/>
              <a:t>cell</a:t>
            </a:r>
          </a:p>
          <a:p>
            <a:pPr lvl="1"/>
            <a:r>
              <a:rPr lang="en-GB" altLang="zh-CN" sz="2000" dirty="0"/>
              <a:t>In time domain, probability of occurrence of data transmission in interference cells: simulate 20%, and it is also encouraged to simulate 0</a:t>
            </a:r>
            <a:r>
              <a:rPr lang="en-GB" altLang="zh-CN" sz="2000" dirty="0" smtClean="0"/>
              <a:t>%, 50%</a:t>
            </a:r>
            <a:r>
              <a:rPr lang="en-US" altLang="zh-CN" sz="2000" dirty="0" smtClean="0"/>
              <a:t> and 100</a:t>
            </a:r>
            <a:r>
              <a:rPr lang="en-US" altLang="zh-CN" sz="2000" dirty="0" smtClean="0"/>
              <a:t>% </a:t>
            </a:r>
            <a:r>
              <a:rPr lang="en-US" altLang="zh-CN" sz="2000" strike="sngStrike" dirty="0">
                <a:solidFill>
                  <a:srgbClr val="FF0000"/>
                </a:solidFill>
              </a:rPr>
              <a:t>(100% is optional)</a:t>
            </a:r>
            <a:r>
              <a:rPr lang="en-GB" altLang="zh-CN" sz="2000" dirty="0" smtClean="0"/>
              <a:t>.</a:t>
            </a:r>
            <a:endParaRPr lang="zh-CN" altLang="zh-CN" sz="1800" dirty="0"/>
          </a:p>
          <a:p>
            <a:pPr lvl="1"/>
            <a:r>
              <a:rPr lang="en-GB" altLang="zh-CN" sz="2000" dirty="0"/>
              <a:t>In frequency domain: full bandwidth allocation.</a:t>
            </a:r>
            <a:endParaRPr lang="zh-CN" altLang="zh-CN" sz="1800" dirty="0"/>
          </a:p>
          <a:p>
            <a:endParaRPr lang="zh-CN" altLang="en-US" sz="28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11</a:t>
            </a:fld>
            <a:endParaRPr lang="zh-CN" altLang="en-US"/>
          </a:p>
        </p:txBody>
      </p:sp>
      <p:sp>
        <p:nvSpPr>
          <p:cNvPr id="5" name="标题 1"/>
          <p:cNvSpPr>
            <a:spLocks noGrp="1"/>
          </p:cNvSpPr>
          <p:nvPr>
            <p:ph type="title"/>
          </p:nvPr>
        </p:nvSpPr>
        <p:spPr>
          <a:xfrm>
            <a:off x="457200" y="274637"/>
            <a:ext cx="8229600" cy="706091"/>
          </a:xfrm>
        </p:spPr>
        <p:txBody>
          <a:bodyPr>
            <a:noAutofit/>
          </a:bodyPr>
          <a:lstStyle/>
          <a:p>
            <a:r>
              <a:rPr lang="en-US" altLang="zh-CN" sz="3200" dirty="0"/>
              <a:t>Interference </a:t>
            </a:r>
            <a:r>
              <a:rPr lang="en-US" altLang="zh-CN" sz="3200" dirty="0" smtClean="0"/>
              <a:t>model</a:t>
            </a:r>
            <a:endParaRPr lang="zh-CN" altLang="en-US" sz="3200" dirty="0"/>
          </a:p>
        </p:txBody>
      </p:sp>
    </p:spTree>
    <p:extLst>
      <p:ext uri="{BB962C8B-B14F-4D97-AF65-F5344CB8AC3E}">
        <p14:creationId xmlns:p14="http://schemas.microsoft.com/office/powerpoint/2010/main" val="122302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96753"/>
            <a:ext cx="8229600" cy="4929411"/>
          </a:xfrm>
        </p:spPr>
        <p:txBody>
          <a:bodyPr>
            <a:noAutofit/>
          </a:bodyPr>
          <a:lstStyle/>
          <a:p>
            <a:r>
              <a:rPr lang="en-US" altLang="zh-CN" sz="2400" dirty="0"/>
              <a:t>Time offset and frequency shift for sync network</a:t>
            </a:r>
          </a:p>
          <a:p>
            <a:pPr lvl="1"/>
            <a:r>
              <a:rPr lang="en-GB" altLang="zh-CN" sz="2000" dirty="0"/>
              <a:t>Option 1 for initial </a:t>
            </a:r>
            <a:r>
              <a:rPr lang="en-GB" altLang="zh-CN" sz="2000" dirty="0" smtClean="0"/>
              <a:t>simulation:</a:t>
            </a:r>
            <a:endParaRPr lang="en-GB" altLang="zh-CN" sz="2000" dirty="0"/>
          </a:p>
          <a:p>
            <a:pPr lvl="2"/>
            <a:r>
              <a:rPr lang="en-GB" altLang="zh-CN" sz="1800" dirty="0"/>
              <a:t>Time offset: The serving cell is 3 us and -1 us for interfering cell 1 and cell 2 respectively</a:t>
            </a:r>
            <a:endParaRPr lang="zh-CN" altLang="zh-CN" sz="1800" dirty="0"/>
          </a:p>
          <a:p>
            <a:pPr lvl="2"/>
            <a:r>
              <a:rPr lang="en-GB" altLang="zh-CN" sz="1800" dirty="0"/>
              <a:t>Frequency shift: The serving cell is 300 Hz and -100 Hz for interfering cell 1 and cell 2 respectively.</a:t>
            </a:r>
            <a:endParaRPr lang="zh-CN" altLang="zh-CN" sz="1800" dirty="0"/>
          </a:p>
          <a:p>
            <a:pPr lvl="1"/>
            <a:r>
              <a:rPr lang="en-GB" altLang="zh-CN" sz="2000" dirty="0"/>
              <a:t>Other options are not precluded.</a:t>
            </a:r>
            <a:endParaRPr lang="zh-CN" altLang="zh-CN" sz="2000" dirty="0"/>
          </a:p>
          <a:p>
            <a:r>
              <a:rPr lang="en-US" altLang="zh-CN" sz="2400" dirty="0" smtClean="0"/>
              <a:t>Transmission rank</a:t>
            </a:r>
          </a:p>
          <a:p>
            <a:pPr lvl="1"/>
            <a:r>
              <a:rPr lang="en-GB" altLang="zh-CN" sz="2000" dirty="0" smtClean="0"/>
              <a:t>Reuse the assumption from LTE HomNet CRS-IM, i.e., 80</a:t>
            </a:r>
            <a:r>
              <a:rPr lang="en-GB" altLang="zh-CN" sz="2000" dirty="0"/>
              <a:t>% and 20% probability for </a:t>
            </a:r>
            <a:r>
              <a:rPr lang="en-GB" altLang="zh-CN" sz="2000" dirty="0" smtClean="0"/>
              <a:t>rank </a:t>
            </a:r>
            <a:r>
              <a:rPr lang="en-GB" altLang="zh-CN" sz="2000" dirty="0"/>
              <a:t>1 and rank 2 transmission in the interfering cell(s). </a:t>
            </a:r>
            <a:endParaRPr lang="en-GB" altLang="zh-CN" sz="2000" dirty="0" smtClean="0"/>
          </a:p>
          <a:p>
            <a:pPr marL="342900" lvl="1" indent="-342900">
              <a:buFont typeface="Arial" pitchFamily="34" charset="0"/>
              <a:buChar char="•"/>
            </a:pPr>
            <a:r>
              <a:rPr lang="en-US" altLang="zh-CN" sz="2400" dirty="0"/>
              <a:t>NR PDSCH or LTE PDSCH transmission in interfering cells</a:t>
            </a:r>
          </a:p>
          <a:p>
            <a:pPr lvl="1"/>
            <a:r>
              <a:rPr lang="en-US" altLang="zh-CN" sz="2000" dirty="0" smtClean="0"/>
              <a:t>LTE </a:t>
            </a:r>
            <a:r>
              <a:rPr lang="en-US" altLang="zh-CN" sz="2000" dirty="0"/>
              <a:t>PDSCH </a:t>
            </a:r>
            <a:endParaRPr lang="en-US" altLang="zh-CN" sz="20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12</a:t>
            </a:fld>
            <a:endParaRPr lang="zh-CN" altLang="en-US">
              <a:solidFill>
                <a:schemeClr val="tx1"/>
              </a:solidFill>
            </a:endParaRPr>
          </a:p>
        </p:txBody>
      </p:sp>
      <p:sp>
        <p:nvSpPr>
          <p:cNvPr id="5" name="标题 1"/>
          <p:cNvSpPr>
            <a:spLocks noGrp="1"/>
          </p:cNvSpPr>
          <p:nvPr>
            <p:ph type="title"/>
          </p:nvPr>
        </p:nvSpPr>
        <p:spPr>
          <a:xfrm>
            <a:off x="457200" y="274637"/>
            <a:ext cx="8229600" cy="706091"/>
          </a:xfrm>
        </p:spPr>
        <p:txBody>
          <a:bodyPr>
            <a:noAutofit/>
          </a:bodyPr>
          <a:lstStyle/>
          <a:p>
            <a:r>
              <a:rPr lang="en-US" altLang="zh-CN" sz="3200" dirty="0"/>
              <a:t>Interference </a:t>
            </a:r>
            <a:r>
              <a:rPr lang="en-US" altLang="zh-CN" sz="3200" dirty="0" smtClean="0"/>
              <a:t>model</a:t>
            </a:r>
            <a:endParaRPr lang="zh-CN" altLang="en-US" sz="3200" dirty="0"/>
          </a:p>
        </p:txBody>
      </p:sp>
    </p:spTree>
    <p:extLst>
      <p:ext uri="{BB962C8B-B14F-4D97-AF65-F5344CB8AC3E}">
        <p14:creationId xmlns:p14="http://schemas.microsoft.com/office/powerpoint/2010/main" val="327152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196753"/>
            <a:ext cx="8229600" cy="4929411"/>
          </a:xfrm>
        </p:spPr>
        <p:txBody>
          <a:bodyPr>
            <a:noAutofit/>
          </a:bodyPr>
          <a:lstStyle/>
          <a:p>
            <a:pPr marL="342900" lvl="1" indent="-342900">
              <a:buFont typeface="Arial" pitchFamily="34" charset="0"/>
              <a:buChar char="•"/>
            </a:pPr>
            <a:r>
              <a:rPr lang="en-GB" altLang="zh-CN" sz="2400" dirty="0" smtClean="0"/>
              <a:t>Modulation </a:t>
            </a:r>
            <a:r>
              <a:rPr lang="en-GB" altLang="zh-CN" sz="2400" dirty="0"/>
              <a:t>scheme for the interference PDSCH</a:t>
            </a:r>
            <a:endParaRPr lang="zh-CN" altLang="zh-CN" sz="2400" dirty="0"/>
          </a:p>
          <a:p>
            <a:pPr lvl="1"/>
            <a:r>
              <a:rPr lang="en-GB" altLang="zh-CN" sz="2000" dirty="0"/>
              <a:t>Reuse the assumption from LTE HomNet CRS-IM, i.e., 16 QAM randomly modulated symbols in the interfering PDSCH when exists </a:t>
            </a:r>
            <a:endParaRPr lang="zh-CN" altLang="zh-CN" sz="2000" dirty="0"/>
          </a:p>
          <a:p>
            <a:pPr marL="342900" lvl="1" indent="-342900">
              <a:buFont typeface="Arial" pitchFamily="34" charset="0"/>
              <a:buChar char="•"/>
            </a:pPr>
            <a:r>
              <a:rPr lang="en-GB" altLang="zh-CN" sz="2400" dirty="0" err="1"/>
              <a:t>Precoding</a:t>
            </a:r>
            <a:r>
              <a:rPr lang="en-GB" altLang="zh-CN" sz="2400" dirty="0"/>
              <a:t> scheme for the interference PDSCH</a:t>
            </a:r>
          </a:p>
          <a:p>
            <a:pPr lvl="1"/>
            <a:r>
              <a:rPr lang="en-GB" altLang="zh-CN" sz="2000" dirty="0"/>
              <a:t>Random </a:t>
            </a:r>
            <a:r>
              <a:rPr lang="en-GB" altLang="zh-CN" sz="2000" dirty="0" err="1"/>
              <a:t>precoding</a:t>
            </a:r>
            <a:r>
              <a:rPr lang="en-GB" altLang="zh-CN" sz="2000" dirty="0"/>
              <a:t> </a:t>
            </a:r>
            <a:endParaRPr lang="en-GB" altLang="zh-CN" sz="2000" dirty="0" smtClean="0"/>
          </a:p>
          <a:p>
            <a:pPr marL="342900" lvl="1" indent="-342900">
              <a:buFont typeface="Arial" pitchFamily="34" charset="0"/>
              <a:buChar char="•"/>
            </a:pPr>
            <a:r>
              <a:rPr lang="en-GB" altLang="zh-CN" sz="2400" dirty="0"/>
              <a:t>MBSFN configuration for the interference LTE cell</a:t>
            </a:r>
            <a:endParaRPr lang="zh-CN" altLang="zh-CN" sz="2400" dirty="0"/>
          </a:p>
          <a:p>
            <a:pPr lvl="1"/>
            <a:r>
              <a:rPr lang="en-GB" altLang="zh-CN" sz="2000" dirty="0"/>
              <a:t>No MBSFN is configured on LTE carrier </a:t>
            </a:r>
            <a:endParaRPr lang="en-GB" altLang="zh-CN" sz="2000" dirty="0" smtClean="0"/>
          </a:p>
          <a:p>
            <a:r>
              <a:rPr lang="en-GB" altLang="zh-CN" sz="2400" dirty="0" err="1"/>
              <a:t>Center</a:t>
            </a:r>
            <a:r>
              <a:rPr lang="en-GB" altLang="zh-CN" sz="2400" dirty="0"/>
              <a:t> frequency for the interference LTE cell</a:t>
            </a:r>
            <a:endParaRPr lang="zh-CN" altLang="zh-CN" sz="2400" dirty="0"/>
          </a:p>
          <a:p>
            <a:pPr lvl="1"/>
            <a:r>
              <a:rPr lang="en-GB" altLang="zh-CN" sz="2000" dirty="0"/>
              <a:t>Same between serving cell and </a:t>
            </a:r>
            <a:r>
              <a:rPr lang="en-GB" altLang="zh-CN" sz="2000" dirty="0" smtClean="0"/>
              <a:t>neighbouring </a:t>
            </a:r>
            <a:r>
              <a:rPr lang="en-GB" altLang="zh-CN" sz="2000" dirty="0"/>
              <a:t>cells </a:t>
            </a:r>
            <a:endParaRPr lang="zh-CN" altLang="zh-CN" sz="2000" dirty="0"/>
          </a:p>
          <a:p>
            <a:pPr lvl="1"/>
            <a:endParaRPr lang="zh-CN"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13</a:t>
            </a:fld>
            <a:endParaRPr lang="zh-CN" altLang="en-US">
              <a:solidFill>
                <a:schemeClr val="tx1"/>
              </a:solidFill>
            </a:endParaRPr>
          </a:p>
        </p:txBody>
      </p:sp>
      <p:sp>
        <p:nvSpPr>
          <p:cNvPr id="5" name="标题 1"/>
          <p:cNvSpPr>
            <a:spLocks noGrp="1"/>
          </p:cNvSpPr>
          <p:nvPr>
            <p:ph type="title"/>
          </p:nvPr>
        </p:nvSpPr>
        <p:spPr>
          <a:xfrm>
            <a:off x="457200" y="274637"/>
            <a:ext cx="8229600" cy="706091"/>
          </a:xfrm>
        </p:spPr>
        <p:txBody>
          <a:bodyPr>
            <a:noAutofit/>
          </a:bodyPr>
          <a:lstStyle/>
          <a:p>
            <a:r>
              <a:rPr lang="en-US" altLang="zh-CN" sz="3200" dirty="0"/>
              <a:t>Interference </a:t>
            </a:r>
            <a:r>
              <a:rPr lang="en-US" altLang="zh-CN" sz="3200" dirty="0" smtClean="0"/>
              <a:t>model</a:t>
            </a:r>
            <a:endParaRPr lang="zh-CN" altLang="en-US" sz="3200" dirty="0"/>
          </a:p>
        </p:txBody>
      </p:sp>
    </p:spTree>
    <p:extLst>
      <p:ext uri="{BB962C8B-B14F-4D97-AF65-F5344CB8AC3E}">
        <p14:creationId xmlns:p14="http://schemas.microsoft.com/office/powerpoint/2010/main" val="127814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80928"/>
            <a:ext cx="8229600" cy="1143000"/>
          </a:xfrm>
        </p:spPr>
        <p:txBody>
          <a:bodyPr/>
          <a:lstStyle/>
          <a:p>
            <a:r>
              <a:rPr lang="en-US" altLang="zh-CN" dirty="0"/>
              <a:t>Target NR PDSCH parameters</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197563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7"/>
            <a:ext cx="8229600" cy="850107"/>
          </a:xfrm>
        </p:spPr>
        <p:txBody>
          <a:bodyPr>
            <a:normAutofit/>
          </a:bodyPr>
          <a:lstStyle/>
          <a:p>
            <a:r>
              <a:rPr lang="en-US" altLang="zh-CN" sz="3200" dirty="0"/>
              <a:t>Target NR PDSCH parameters</a:t>
            </a:r>
            <a:endParaRPr lang="zh-CN" altLang="en-US" sz="3200" dirty="0"/>
          </a:p>
        </p:txBody>
      </p:sp>
      <p:sp>
        <p:nvSpPr>
          <p:cNvPr id="3" name="内容占位符 2"/>
          <p:cNvSpPr>
            <a:spLocks noGrp="1"/>
          </p:cNvSpPr>
          <p:nvPr>
            <p:ph idx="1"/>
          </p:nvPr>
        </p:nvSpPr>
        <p:spPr>
          <a:xfrm>
            <a:off x="457200" y="1052736"/>
            <a:ext cx="8229600" cy="5544616"/>
          </a:xfrm>
        </p:spPr>
        <p:txBody>
          <a:bodyPr>
            <a:noAutofit/>
          </a:bodyPr>
          <a:lstStyle/>
          <a:p>
            <a:pPr marL="342900" lvl="1" indent="-342900">
              <a:buFont typeface="Arial" pitchFamily="34" charset="0"/>
              <a:buChar char="•"/>
            </a:pPr>
            <a:r>
              <a:rPr lang="nn-NO" altLang="zh-CN" sz="2400" dirty="0"/>
              <a:t>Rank for target NR </a:t>
            </a:r>
            <a:r>
              <a:rPr lang="nn-NO" altLang="zh-CN" sz="2400" dirty="0" smtClean="0"/>
              <a:t>PDSCH</a:t>
            </a:r>
          </a:p>
          <a:p>
            <a:pPr lvl="1"/>
            <a:r>
              <a:rPr lang="en-GB" altLang="zh-CN" sz="2000" dirty="0"/>
              <a:t>Rank 1</a:t>
            </a:r>
            <a:endParaRPr lang="zh-CN" altLang="zh-CN" sz="2000" dirty="0"/>
          </a:p>
          <a:p>
            <a:pPr marL="342900" lvl="1" indent="-342900">
              <a:buFont typeface="Arial" pitchFamily="34" charset="0"/>
              <a:buChar char="•"/>
            </a:pPr>
            <a:r>
              <a:rPr lang="en-GB" altLang="zh-CN" sz="2400" dirty="0"/>
              <a:t>MCS for target NR PDSCH</a:t>
            </a:r>
            <a:endParaRPr lang="zh-CN" altLang="zh-CN" sz="2400" dirty="0"/>
          </a:p>
          <a:p>
            <a:pPr lvl="1"/>
            <a:r>
              <a:rPr lang="en-GB" altLang="zh-CN" sz="2000" dirty="0"/>
              <a:t>Cover QPSK MCS 4 and 16QAM MCS 13 for initial simulation</a:t>
            </a:r>
            <a:endParaRPr lang="zh-CN" altLang="zh-CN" sz="2000" dirty="0"/>
          </a:p>
          <a:p>
            <a:pPr lvl="1"/>
            <a:r>
              <a:rPr lang="en-GB" altLang="zh-CN" sz="2000" dirty="0"/>
              <a:t>FFS whether to cover 64QAM MCS 19</a:t>
            </a:r>
            <a:endParaRPr lang="zh-CN" altLang="zh-CN" sz="2000" dirty="0"/>
          </a:p>
          <a:p>
            <a:pPr marL="342900" lvl="1" indent="-342900">
              <a:buFont typeface="Arial" pitchFamily="34" charset="0"/>
              <a:buChar char="•"/>
            </a:pPr>
            <a:r>
              <a:rPr lang="en-GB" altLang="zh-CN" sz="2400" dirty="0" err="1"/>
              <a:t>Precoding</a:t>
            </a:r>
            <a:r>
              <a:rPr lang="en-GB" altLang="zh-CN" sz="2400" dirty="0"/>
              <a:t> model for target NR PDSCH</a:t>
            </a:r>
          </a:p>
          <a:p>
            <a:pPr lvl="1"/>
            <a:r>
              <a:rPr lang="en-GB" altLang="zh-CN" sz="2000" dirty="0"/>
              <a:t>Random </a:t>
            </a:r>
            <a:r>
              <a:rPr lang="en-GB" altLang="zh-CN" sz="2000" dirty="0" err="1"/>
              <a:t>precoding</a:t>
            </a:r>
            <a:r>
              <a:rPr lang="en-GB" altLang="zh-CN" sz="2000" dirty="0"/>
              <a:t> (Single panel Type 1) with PRB bundling size is 2 with PRB bundling type is static </a:t>
            </a:r>
            <a:endParaRPr lang="en-GB" altLang="zh-CN" sz="2000" dirty="0" smtClean="0"/>
          </a:p>
          <a:p>
            <a:pPr marL="342900" lvl="1" indent="-342900">
              <a:buFont typeface="Arial" pitchFamily="34" charset="0"/>
              <a:buChar char="•"/>
            </a:pPr>
            <a:r>
              <a:rPr lang="en-GB" altLang="zh-CN" sz="2400" dirty="0"/>
              <a:t>HARQ process number for target NR </a:t>
            </a:r>
            <a:r>
              <a:rPr lang="en-GB" altLang="zh-CN" sz="2400" dirty="0" smtClean="0"/>
              <a:t>PDSCH</a:t>
            </a:r>
          </a:p>
          <a:p>
            <a:pPr lvl="1"/>
            <a:r>
              <a:rPr lang="en-GB" altLang="zh-CN" sz="2000" dirty="0"/>
              <a:t>4 for FDD, further discuss for TDD</a:t>
            </a:r>
            <a:endParaRPr lang="zh-CN" altLang="zh-CN" sz="2000" dirty="0"/>
          </a:p>
          <a:p>
            <a:pPr marL="342900" lvl="1" indent="-342900">
              <a:buFont typeface="Arial" pitchFamily="34" charset="0"/>
              <a:buChar char="•"/>
            </a:pPr>
            <a:r>
              <a:rPr lang="en-GB" altLang="zh-CN" sz="2400" dirty="0"/>
              <a:t>PDSCH mapping type and DMRS configuration for target NR PDSCH</a:t>
            </a:r>
            <a:endParaRPr lang="zh-CN" altLang="zh-CN" sz="2400" dirty="0"/>
          </a:p>
          <a:p>
            <a:pPr lvl="1"/>
            <a:r>
              <a:rPr lang="en-GB" altLang="zh-CN" sz="2000" dirty="0"/>
              <a:t>PDSCH mapping type A with full PRB allocation, use DMRS Type 1 with single symbol front loaded and 1 additional DMRS, with FDM applied between DMRS and data. </a:t>
            </a:r>
            <a:endParaRPr lang="zh-CN" altLang="zh-CN" sz="2000" dirty="0"/>
          </a:p>
          <a:p>
            <a:pPr marL="342900" lvl="1" indent="-342900">
              <a:buFont typeface="Arial" pitchFamily="34" charset="0"/>
              <a:buChar char="•"/>
            </a:pPr>
            <a:endParaRPr lang="zh-CN" altLang="en-US"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15</a:t>
            </a:fld>
            <a:endParaRPr lang="zh-CN" altLang="en-US">
              <a:solidFill>
                <a:schemeClr val="tx1"/>
              </a:solidFill>
            </a:endParaRPr>
          </a:p>
        </p:txBody>
      </p:sp>
    </p:spTree>
    <p:extLst>
      <p:ext uri="{BB962C8B-B14F-4D97-AF65-F5344CB8AC3E}">
        <p14:creationId xmlns:p14="http://schemas.microsoft.com/office/powerpoint/2010/main" val="2154306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07293"/>
            <a:ext cx="8229600" cy="4958011"/>
          </a:xfrm>
        </p:spPr>
        <p:txBody>
          <a:bodyPr>
            <a:noAutofit/>
          </a:bodyPr>
          <a:lstStyle/>
          <a:p>
            <a:r>
              <a:rPr lang="en-US" altLang="zh-CN" sz="2400" dirty="0"/>
              <a:t>ZP CSI-RS, NZP CSI-RS and TRS configuration for target </a:t>
            </a:r>
            <a:r>
              <a:rPr lang="en-US" altLang="zh-CN" sz="2400" dirty="0" smtClean="0"/>
              <a:t>cell</a:t>
            </a:r>
          </a:p>
          <a:p>
            <a:pPr lvl="1"/>
            <a:r>
              <a:rPr lang="en-GB" altLang="zh-CN" sz="2000" dirty="0"/>
              <a:t>Reuse the Rel-15 assumptions for ZP CSI-RS, NZP CSI-RS and TRS configuration in PDSCH demodulation requirements for the serving cell </a:t>
            </a:r>
            <a:endParaRPr lang="en-GB" altLang="zh-CN" sz="2000" dirty="0" smtClean="0"/>
          </a:p>
          <a:p>
            <a:pPr marL="342900" lvl="1" indent="-342900">
              <a:buFont typeface="Arial" pitchFamily="34" charset="0"/>
              <a:buChar char="•"/>
            </a:pPr>
            <a:r>
              <a:rPr lang="en-US" altLang="zh-CN" sz="2400" dirty="0"/>
              <a:t>SSB position for target cell</a:t>
            </a:r>
          </a:p>
          <a:p>
            <a:pPr lvl="1"/>
            <a:r>
              <a:rPr lang="en-US" altLang="zh-CN" sz="2000" dirty="0"/>
              <a:t>Configure the first SSB in slot #0 in every 20 </a:t>
            </a:r>
            <a:r>
              <a:rPr lang="en-US" altLang="zh-CN" sz="2000" dirty="0" err="1"/>
              <a:t>ms</a:t>
            </a:r>
            <a:r>
              <a:rPr lang="en-US" altLang="zh-CN" sz="2000" dirty="0"/>
              <a:t>, and the slot #0 in every 20 </a:t>
            </a:r>
            <a:r>
              <a:rPr lang="en-US" altLang="zh-CN" sz="2000" dirty="0" err="1"/>
              <a:t>ms</a:t>
            </a:r>
            <a:r>
              <a:rPr lang="en-US" altLang="zh-CN" sz="2000" dirty="0"/>
              <a:t> is not scheduled for PDSCH transmission </a:t>
            </a:r>
          </a:p>
          <a:p>
            <a:pPr marL="342900" lvl="1" indent="-342900">
              <a:buFont typeface="Arial" pitchFamily="34" charset="0"/>
              <a:buChar char="•"/>
            </a:pPr>
            <a:r>
              <a:rPr lang="en-US" altLang="zh-CN" sz="2400" dirty="0"/>
              <a:t>Start symbol (S) and symbol length (L) for the target </a:t>
            </a:r>
            <a:r>
              <a:rPr lang="en-US" altLang="zh-CN" sz="2400" dirty="0" smtClean="0"/>
              <a:t>PDSCH</a:t>
            </a:r>
          </a:p>
          <a:p>
            <a:pPr lvl="1"/>
            <a:r>
              <a:rPr lang="en-GB" altLang="zh-CN" sz="2000" dirty="0"/>
              <a:t>For the scenario that Rel-15 or Rel-16 CRS-RM is configured (for scenario 1 and 2</a:t>
            </a:r>
            <a:r>
              <a:rPr lang="en-GB" altLang="zh-CN" sz="2000" dirty="0" smtClean="0"/>
              <a:t>): </a:t>
            </a:r>
            <a:r>
              <a:rPr lang="en-US" altLang="zh-CN" sz="2000" dirty="0"/>
              <a:t>Focus on </a:t>
            </a:r>
            <a:r>
              <a:rPr lang="en-GB" altLang="zh-CN" sz="2000" dirty="0" smtClean="0"/>
              <a:t>S </a:t>
            </a:r>
            <a:r>
              <a:rPr lang="en-GB" altLang="zh-CN" sz="2000" dirty="0"/>
              <a:t>= 3, L = </a:t>
            </a:r>
            <a:r>
              <a:rPr lang="en-GB" altLang="zh-CN" sz="2000" dirty="0" smtClean="0"/>
              <a:t>9. </a:t>
            </a:r>
            <a:r>
              <a:rPr lang="en-US" altLang="zh-CN" sz="2000" dirty="0"/>
              <a:t>Interested companies can bring analysis for S = 3, L = </a:t>
            </a:r>
            <a:r>
              <a:rPr lang="en-US" altLang="zh-CN" sz="2000" dirty="0" smtClean="0"/>
              <a:t>11.</a:t>
            </a:r>
            <a:endParaRPr lang="zh-CN" altLang="zh-CN" sz="1800" dirty="0"/>
          </a:p>
          <a:p>
            <a:pPr lvl="1"/>
            <a:r>
              <a:rPr lang="en-GB" altLang="zh-CN" sz="2000" dirty="0" smtClean="0"/>
              <a:t>For </a:t>
            </a:r>
            <a:r>
              <a:rPr lang="en-GB" altLang="zh-CN" sz="2000" dirty="0"/>
              <a:t>the scenario that CRS-RM is not configured (for scenario 2): </a:t>
            </a:r>
            <a:r>
              <a:rPr lang="en-GB" altLang="zh-CN" sz="2000" dirty="0" smtClean="0"/>
              <a:t>S </a:t>
            </a:r>
            <a:r>
              <a:rPr lang="en-GB" altLang="zh-CN" sz="2000" dirty="0"/>
              <a:t>= 2, L = 12</a:t>
            </a:r>
            <a:endParaRPr lang="zh-CN" altLang="zh-CN" sz="2000" dirty="0"/>
          </a:p>
          <a:p>
            <a:pPr lvl="1"/>
            <a:endParaRPr lang="zh-CN" altLang="zh-CN" sz="2000" dirty="0"/>
          </a:p>
          <a:p>
            <a:pPr marL="742950" lvl="2" indent="-342900"/>
            <a:endParaRPr lang="en-US" altLang="zh-CN" sz="2000" dirty="0"/>
          </a:p>
          <a:p>
            <a:pPr lvl="1"/>
            <a:endParaRPr lang="zh-CN" altLang="en-US"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16</a:t>
            </a:fld>
            <a:endParaRPr lang="zh-CN" altLang="en-US">
              <a:solidFill>
                <a:schemeClr val="tx1"/>
              </a:solidFill>
            </a:endParaRPr>
          </a:p>
        </p:txBody>
      </p:sp>
      <p:sp>
        <p:nvSpPr>
          <p:cNvPr id="5" name="标题 1"/>
          <p:cNvSpPr>
            <a:spLocks noGrp="1"/>
          </p:cNvSpPr>
          <p:nvPr>
            <p:ph type="title"/>
          </p:nvPr>
        </p:nvSpPr>
        <p:spPr>
          <a:xfrm>
            <a:off x="457200" y="274637"/>
            <a:ext cx="8229600" cy="850107"/>
          </a:xfrm>
        </p:spPr>
        <p:txBody>
          <a:bodyPr>
            <a:normAutofit/>
          </a:bodyPr>
          <a:lstStyle/>
          <a:p>
            <a:r>
              <a:rPr lang="en-US" altLang="zh-CN" sz="3200" dirty="0"/>
              <a:t>Target NR PDSCH parameters</a:t>
            </a:r>
            <a:endParaRPr lang="zh-CN" altLang="en-US" sz="3200" dirty="0"/>
          </a:p>
        </p:txBody>
      </p:sp>
    </p:spTree>
    <p:extLst>
      <p:ext uri="{BB962C8B-B14F-4D97-AF65-F5344CB8AC3E}">
        <p14:creationId xmlns:p14="http://schemas.microsoft.com/office/powerpoint/2010/main" val="160091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68760"/>
            <a:ext cx="8229600" cy="4857405"/>
          </a:xfrm>
        </p:spPr>
        <p:txBody>
          <a:bodyPr/>
          <a:lstStyle/>
          <a:p>
            <a:pPr marL="342900" lvl="1" indent="-342900">
              <a:buFont typeface="Arial" pitchFamily="34" charset="0"/>
              <a:buChar char="•"/>
            </a:pPr>
            <a:r>
              <a:rPr lang="en-GB" altLang="zh-CN" sz="2400" dirty="0"/>
              <a:t>Overhead for TBS determination for the target PDSCH</a:t>
            </a:r>
            <a:endParaRPr lang="zh-CN" altLang="zh-CN" sz="2400" dirty="0"/>
          </a:p>
          <a:p>
            <a:pPr lvl="1"/>
            <a:r>
              <a:rPr lang="en-GB" altLang="zh-CN" sz="2000" dirty="0"/>
              <a:t>For the scenario that Rel-15 or Rel-16 CRS-RM is configured (for scenario 1 and 2): 18</a:t>
            </a:r>
            <a:endParaRPr lang="zh-CN" altLang="zh-CN" sz="2000" dirty="0"/>
          </a:p>
          <a:p>
            <a:pPr lvl="1"/>
            <a:r>
              <a:rPr lang="en-GB" altLang="zh-CN" sz="2000" dirty="0"/>
              <a:t>For the scenario that CRS-RM is not configured (for scenario 2): 0</a:t>
            </a:r>
            <a:endParaRPr lang="zh-CN" altLang="zh-CN" sz="2000" dirty="0"/>
          </a:p>
          <a:p>
            <a:pPr marL="342900" lvl="1" indent="-342900">
              <a:buFont typeface="Arial" pitchFamily="34" charset="0"/>
              <a:buChar char="•"/>
            </a:pPr>
            <a:r>
              <a:rPr lang="en-GB" altLang="zh-CN" sz="2400" dirty="0" smtClean="0"/>
              <a:t>Target </a:t>
            </a:r>
            <a:r>
              <a:rPr lang="en-GB" altLang="zh-CN" sz="2400" dirty="0"/>
              <a:t>PDSCH performance measurement point</a:t>
            </a:r>
            <a:endParaRPr lang="zh-CN" altLang="zh-CN" sz="2400" dirty="0"/>
          </a:p>
          <a:p>
            <a:pPr lvl="1"/>
            <a:r>
              <a:rPr lang="en-GB" altLang="zh-CN" sz="2000" dirty="0"/>
              <a:t>Companies to provide simulation curves as well as the CRS-IM gain in terms of both </a:t>
            </a:r>
            <a:r>
              <a:rPr lang="en-GB" altLang="zh-CN" sz="2000" dirty="0" smtClean="0"/>
              <a:t>SNR </a:t>
            </a:r>
            <a:r>
              <a:rPr lang="en-GB" altLang="zh-CN" sz="2000" dirty="0"/>
              <a:t>improvement and relative throughput improvement. </a:t>
            </a:r>
          </a:p>
          <a:p>
            <a:pPr lvl="2"/>
            <a:r>
              <a:rPr lang="en-GB" altLang="zh-CN" sz="1800" dirty="0" smtClean="0"/>
              <a:t>Use SNR in </a:t>
            </a:r>
            <a:r>
              <a:rPr lang="en-GB" altLang="zh-CN" sz="1800" dirty="0"/>
              <a:t>the simulation. </a:t>
            </a:r>
            <a:endParaRPr lang="zh-CN" altLang="zh-CN" sz="1800" dirty="0"/>
          </a:p>
          <a:p>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17</a:t>
            </a:fld>
            <a:endParaRPr lang="zh-CN" altLang="en-US"/>
          </a:p>
        </p:txBody>
      </p:sp>
      <p:sp>
        <p:nvSpPr>
          <p:cNvPr id="5" name="标题 1"/>
          <p:cNvSpPr>
            <a:spLocks noGrp="1"/>
          </p:cNvSpPr>
          <p:nvPr>
            <p:ph type="title"/>
          </p:nvPr>
        </p:nvSpPr>
        <p:spPr>
          <a:xfrm>
            <a:off x="457200" y="274637"/>
            <a:ext cx="8229600" cy="850107"/>
          </a:xfrm>
        </p:spPr>
        <p:txBody>
          <a:bodyPr>
            <a:normAutofit/>
          </a:bodyPr>
          <a:lstStyle/>
          <a:p>
            <a:r>
              <a:rPr lang="en-US" altLang="zh-CN" sz="3200" dirty="0"/>
              <a:t>Target NR PDSCH parameters</a:t>
            </a:r>
            <a:endParaRPr lang="zh-CN" altLang="en-US" sz="3200" dirty="0"/>
          </a:p>
        </p:txBody>
      </p:sp>
    </p:spTree>
    <p:extLst>
      <p:ext uri="{BB962C8B-B14F-4D97-AF65-F5344CB8AC3E}">
        <p14:creationId xmlns:p14="http://schemas.microsoft.com/office/powerpoint/2010/main" val="60109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80928"/>
            <a:ext cx="8229600" cy="1143000"/>
          </a:xfrm>
        </p:spPr>
        <p:txBody>
          <a:bodyPr>
            <a:normAutofit fontScale="90000"/>
          </a:bodyPr>
          <a:lstStyle/>
          <a:p>
            <a:r>
              <a:rPr lang="en-US" altLang="zh-CN" dirty="0"/>
              <a:t>Common parameters for target and interfering cells </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18</a:t>
            </a:fld>
            <a:endParaRPr lang="zh-CN" altLang="en-US"/>
          </a:p>
        </p:txBody>
      </p:sp>
    </p:spTree>
    <p:extLst>
      <p:ext uri="{BB962C8B-B14F-4D97-AF65-F5344CB8AC3E}">
        <p14:creationId xmlns:p14="http://schemas.microsoft.com/office/powerpoint/2010/main" val="2348692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7"/>
            <a:ext cx="8229600" cy="850107"/>
          </a:xfrm>
        </p:spPr>
        <p:txBody>
          <a:bodyPr>
            <a:normAutofit fontScale="90000"/>
          </a:bodyPr>
          <a:lstStyle/>
          <a:p>
            <a:r>
              <a:rPr lang="en-US" altLang="zh-CN" sz="3200" dirty="0"/>
              <a:t>Common parameters for target and interfering cells </a:t>
            </a:r>
            <a:endParaRPr lang="zh-CN" altLang="en-US" sz="3200" dirty="0"/>
          </a:p>
        </p:txBody>
      </p:sp>
      <p:sp>
        <p:nvSpPr>
          <p:cNvPr id="3" name="内容占位符 2"/>
          <p:cNvSpPr>
            <a:spLocks noGrp="1"/>
          </p:cNvSpPr>
          <p:nvPr>
            <p:ph idx="1"/>
          </p:nvPr>
        </p:nvSpPr>
        <p:spPr>
          <a:xfrm>
            <a:off x="457200" y="1307901"/>
            <a:ext cx="8229600" cy="4785395"/>
          </a:xfrm>
        </p:spPr>
        <p:txBody>
          <a:bodyPr>
            <a:noAutofit/>
          </a:bodyPr>
          <a:lstStyle/>
          <a:p>
            <a:pPr marL="342900" lvl="1" indent="-342900">
              <a:buFont typeface="Arial" pitchFamily="34" charset="0"/>
              <a:buChar char="•"/>
            </a:pPr>
            <a:r>
              <a:rPr lang="nn-NO" altLang="zh-CN" sz="2400" dirty="0"/>
              <a:t>NR Carrier number</a:t>
            </a:r>
            <a:endParaRPr lang="nn-NO" altLang="zh-CN" sz="2400" dirty="0" smtClean="0"/>
          </a:p>
          <a:p>
            <a:pPr lvl="1"/>
            <a:r>
              <a:rPr lang="en-US" altLang="zh-CN" sz="2000" dirty="0" smtClean="0"/>
              <a:t>Focus </a:t>
            </a:r>
            <a:r>
              <a:rPr lang="en-US" altLang="zh-CN" sz="2000" dirty="0"/>
              <a:t>on NR single carrier </a:t>
            </a:r>
            <a:r>
              <a:rPr lang="en-US" altLang="zh-CN" sz="2000" dirty="0" smtClean="0"/>
              <a:t>scenario</a:t>
            </a:r>
            <a:endParaRPr lang="zh-CN" altLang="zh-CN" sz="2000" dirty="0" smtClean="0"/>
          </a:p>
          <a:p>
            <a:pPr marL="342900" lvl="1" indent="-342900">
              <a:buFont typeface="Arial" pitchFamily="34" charset="0"/>
              <a:buChar char="•"/>
            </a:pPr>
            <a:r>
              <a:rPr lang="en-GB" altLang="zh-CN" sz="2400" dirty="0" err="1"/>
              <a:t>Tx</a:t>
            </a:r>
            <a:r>
              <a:rPr lang="en-GB" altLang="zh-CN" sz="2400" dirty="0"/>
              <a:t> antenna and LTE CRS port number</a:t>
            </a:r>
            <a:endParaRPr lang="zh-CN" altLang="zh-CN" sz="2400" dirty="0"/>
          </a:p>
          <a:p>
            <a:pPr lvl="1"/>
            <a:r>
              <a:rPr lang="en-GB" altLang="zh-CN" sz="2000" dirty="0"/>
              <a:t>For initial simulation, prioritize 4 CRS ports and interested companies can provide results for 2 CRS ports case.</a:t>
            </a:r>
            <a:endParaRPr lang="zh-CN" altLang="zh-CN" sz="2000" dirty="0"/>
          </a:p>
          <a:p>
            <a:pPr lvl="1"/>
            <a:r>
              <a:rPr lang="en-GB" altLang="zh-CN" sz="2000" dirty="0"/>
              <a:t>FFS for performance requirement definition.</a:t>
            </a:r>
            <a:endParaRPr lang="zh-CN" altLang="zh-CN" sz="2000" dirty="0"/>
          </a:p>
          <a:p>
            <a:pPr marL="342900" lvl="1" indent="-342900">
              <a:buFont typeface="Arial" pitchFamily="34" charset="0"/>
              <a:buChar char="•"/>
            </a:pPr>
            <a:r>
              <a:rPr lang="en-GB" altLang="zh-CN" sz="2400" dirty="0"/>
              <a:t>Rx antenna </a:t>
            </a:r>
            <a:r>
              <a:rPr lang="en-GB" altLang="zh-CN" sz="2400" dirty="0" smtClean="0"/>
              <a:t>number</a:t>
            </a:r>
            <a:endParaRPr lang="en-GB" altLang="zh-CN" sz="2400" dirty="0"/>
          </a:p>
          <a:p>
            <a:pPr lvl="1"/>
            <a:r>
              <a:rPr lang="en-GB" altLang="zh-CN" sz="2000" dirty="0"/>
              <a:t>2Rx and </a:t>
            </a:r>
            <a:r>
              <a:rPr lang="en-GB" altLang="zh-CN" sz="2000" dirty="0" smtClean="0"/>
              <a:t>4Rx</a:t>
            </a:r>
          </a:p>
          <a:p>
            <a:pPr marL="342900" lvl="1" indent="-342900">
              <a:buFont typeface="Arial" pitchFamily="34" charset="0"/>
              <a:buChar char="•"/>
            </a:pPr>
            <a:r>
              <a:rPr lang="en-GB" altLang="zh-CN" sz="2400" dirty="0"/>
              <a:t>Propagation condition</a:t>
            </a:r>
          </a:p>
          <a:p>
            <a:pPr lvl="1"/>
            <a:r>
              <a:rPr lang="en-GB" altLang="zh-CN" sz="2000" dirty="0"/>
              <a:t>TDLA30-10 and ULA low </a:t>
            </a:r>
            <a:r>
              <a:rPr lang="en-US" altLang="zh-CN" sz="2000" dirty="0" smtClean="0"/>
              <a:t>for </a:t>
            </a:r>
            <a:r>
              <a:rPr lang="en-GB" altLang="zh-CN" sz="2000" dirty="0" smtClean="0"/>
              <a:t>the </a:t>
            </a:r>
            <a:r>
              <a:rPr lang="en-GB" altLang="zh-CN" sz="2000" dirty="0"/>
              <a:t>initial simulation</a:t>
            </a:r>
            <a:endParaRPr lang="zh-CN" altLang="zh-CN" sz="2000" dirty="0"/>
          </a:p>
          <a:p>
            <a:pPr marL="342900" lvl="1" indent="-342900">
              <a:buFont typeface="Arial" pitchFamily="34" charset="0"/>
              <a:buChar char="•"/>
            </a:pPr>
            <a:endParaRPr lang="zh-CN" altLang="en-US" sz="24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19</a:t>
            </a:fld>
            <a:endParaRPr lang="zh-CN" altLang="en-US">
              <a:solidFill>
                <a:schemeClr val="tx1"/>
              </a:solidFill>
            </a:endParaRPr>
          </a:p>
        </p:txBody>
      </p:sp>
    </p:spTree>
    <p:extLst>
      <p:ext uri="{BB962C8B-B14F-4D97-AF65-F5344CB8AC3E}">
        <p14:creationId xmlns:p14="http://schemas.microsoft.com/office/powerpoint/2010/main" val="3256706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80928"/>
            <a:ext cx="8229600" cy="1143000"/>
          </a:xfrm>
        </p:spPr>
        <p:txBody>
          <a:bodyPr/>
          <a:lstStyle/>
          <a:p>
            <a:r>
              <a:rPr lang="en-US" altLang="zh-CN" dirty="0"/>
              <a:t>General issues</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2988025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80928"/>
            <a:ext cx="8229600" cy="1143000"/>
          </a:xfrm>
        </p:spPr>
        <p:txBody>
          <a:bodyPr>
            <a:normAutofit/>
          </a:bodyPr>
          <a:lstStyle/>
          <a:p>
            <a:r>
              <a:rPr lang="en-US" altLang="zh-CN" dirty="0" smtClean="0"/>
              <a:t>Others</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3072132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7"/>
            <a:ext cx="8229600" cy="850107"/>
          </a:xfrm>
        </p:spPr>
        <p:txBody>
          <a:bodyPr>
            <a:normAutofit/>
          </a:bodyPr>
          <a:lstStyle/>
          <a:p>
            <a:r>
              <a:rPr lang="en-US" altLang="zh-CN" sz="3200" dirty="0" smtClean="0"/>
              <a:t>Other aspects for RAN4 #100e</a:t>
            </a:r>
            <a:endParaRPr lang="zh-CN" altLang="en-US" sz="3200" dirty="0"/>
          </a:p>
        </p:txBody>
      </p:sp>
      <p:sp>
        <p:nvSpPr>
          <p:cNvPr id="3" name="内容占位符 2"/>
          <p:cNvSpPr>
            <a:spLocks noGrp="1"/>
          </p:cNvSpPr>
          <p:nvPr>
            <p:ph idx="1"/>
          </p:nvPr>
        </p:nvSpPr>
        <p:spPr>
          <a:xfrm>
            <a:off x="457200" y="1268760"/>
            <a:ext cx="8229600" cy="4713387"/>
          </a:xfrm>
        </p:spPr>
        <p:txBody>
          <a:bodyPr>
            <a:noAutofit/>
          </a:bodyPr>
          <a:lstStyle/>
          <a:p>
            <a:pPr marL="342900" lvl="1" indent="-342900">
              <a:buFont typeface="Arial" pitchFamily="34" charset="0"/>
              <a:buChar char="•"/>
            </a:pPr>
            <a:r>
              <a:rPr lang="en-US" altLang="zh-CN" sz="2400" dirty="0" smtClean="0"/>
              <a:t>Discuss if there is any potential impact </a:t>
            </a:r>
            <a:r>
              <a:rPr lang="en-US" altLang="zh-CN" sz="2400" dirty="0"/>
              <a:t>to other </a:t>
            </a:r>
            <a:r>
              <a:rPr lang="en-US" altLang="zh-CN" sz="2400" dirty="0" smtClean="0"/>
              <a:t>WGs.</a:t>
            </a:r>
            <a:endParaRPr lang="zh-CN" altLang="zh-CN" sz="2400" dirty="0"/>
          </a:p>
          <a:p>
            <a:pPr marL="342900" lvl="1" indent="-342900">
              <a:buFont typeface="Arial" pitchFamily="34" charset="0"/>
              <a:buChar char="•"/>
            </a:pPr>
            <a:r>
              <a:rPr lang="en-US" altLang="zh-CN" sz="2400" dirty="0"/>
              <a:t>Collection of simulation </a:t>
            </a:r>
            <a:r>
              <a:rPr lang="en-US" altLang="zh-CN" sz="2400" dirty="0" smtClean="0"/>
              <a:t>results before </a:t>
            </a:r>
            <a:r>
              <a:rPr lang="en-US" altLang="zh-CN" sz="2400" dirty="0"/>
              <a:t>RAN4 #100e</a:t>
            </a:r>
          </a:p>
          <a:p>
            <a:pPr lvl="1"/>
            <a:r>
              <a:rPr lang="en-US" altLang="zh-CN" sz="2000" dirty="0"/>
              <a:t>Simulation results will be collected and calibrated in RAN4 draft reflector </a:t>
            </a:r>
            <a:r>
              <a:rPr lang="en-US" altLang="zh-CN" sz="2000" dirty="0" smtClean="0"/>
              <a:t>from Aug </a:t>
            </a:r>
            <a:r>
              <a:rPr lang="en-US" altLang="zh-CN" sz="2000" dirty="0"/>
              <a:t>2nd to 5th</a:t>
            </a:r>
            <a:r>
              <a:rPr lang="en-US" altLang="zh-CN" sz="2000" dirty="0" smtClean="0"/>
              <a:t>. Interested companies are encouraged to provide simulation results before the meeting if possible.</a:t>
            </a:r>
            <a:endParaRPr lang="en-US" altLang="zh-CN" sz="2000" dirty="0"/>
          </a:p>
          <a:p>
            <a:pPr lvl="1"/>
            <a:r>
              <a:rPr lang="en-US" altLang="zh-CN" sz="2000" dirty="0"/>
              <a:t>Template for simulation result collection is provided in </a:t>
            </a:r>
            <a:r>
              <a:rPr lang="en-US" altLang="zh-CN" sz="2000" dirty="0" smtClean="0"/>
              <a:t>R4-2108663.</a:t>
            </a:r>
            <a:endParaRPr lang="en-US"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1817927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22</a:t>
            </a:fld>
            <a:endParaRPr lang="zh-CN" altLang="en-US"/>
          </a:p>
        </p:txBody>
      </p:sp>
      <p:sp>
        <p:nvSpPr>
          <p:cNvPr id="5" name="TextBox 4"/>
          <p:cNvSpPr txBox="1"/>
          <p:nvPr/>
        </p:nvSpPr>
        <p:spPr>
          <a:xfrm>
            <a:off x="2195736" y="2708920"/>
            <a:ext cx="4968552" cy="923330"/>
          </a:xfrm>
          <a:prstGeom prst="rect">
            <a:avLst/>
          </a:prstGeom>
          <a:noFill/>
        </p:spPr>
        <p:txBody>
          <a:bodyPr wrap="square" rtlCol="0">
            <a:spAutoFit/>
          </a:bodyPr>
          <a:lstStyle/>
          <a:p>
            <a:pPr algn="ctr"/>
            <a:r>
              <a:rPr lang="en-US" altLang="zh-CN" sz="5400" dirty="0" smtClean="0">
                <a:ea typeface="微软雅黑" pitchFamily="34" charset="-122"/>
              </a:rPr>
              <a:t>Thanks!</a:t>
            </a:r>
            <a:endParaRPr lang="zh-CN" altLang="en-US" sz="5400" dirty="0">
              <a:ea typeface="微软雅黑" pitchFamily="34" charset="-122"/>
            </a:endParaRPr>
          </a:p>
        </p:txBody>
      </p:sp>
    </p:spTree>
    <p:extLst>
      <p:ext uri="{BB962C8B-B14F-4D97-AF65-F5344CB8AC3E}">
        <p14:creationId xmlns:p14="http://schemas.microsoft.com/office/powerpoint/2010/main" val="178996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7"/>
            <a:ext cx="8229600" cy="922115"/>
          </a:xfrm>
        </p:spPr>
        <p:txBody>
          <a:bodyPr>
            <a:noAutofit/>
          </a:bodyPr>
          <a:lstStyle/>
          <a:p>
            <a:r>
              <a:rPr lang="en-US" altLang="zh-CN" sz="3200" dirty="0"/>
              <a:t>General issues</a:t>
            </a:r>
            <a:endParaRPr lang="zh-CN" altLang="en-US" sz="3200" dirty="0"/>
          </a:p>
        </p:txBody>
      </p:sp>
      <p:sp>
        <p:nvSpPr>
          <p:cNvPr id="3" name="内容占位符 2"/>
          <p:cNvSpPr>
            <a:spLocks noGrp="1"/>
          </p:cNvSpPr>
          <p:nvPr>
            <p:ph idx="1"/>
          </p:nvPr>
        </p:nvSpPr>
        <p:spPr>
          <a:xfrm>
            <a:off x="457200" y="1340768"/>
            <a:ext cx="8229600" cy="5040560"/>
          </a:xfrm>
        </p:spPr>
        <p:txBody>
          <a:bodyPr>
            <a:noAutofit/>
          </a:bodyPr>
          <a:lstStyle/>
          <a:p>
            <a:pPr marL="342900" lvl="1" indent="-342900">
              <a:buFont typeface="Arial" pitchFamily="34" charset="0"/>
              <a:buChar char="•"/>
            </a:pPr>
            <a:r>
              <a:rPr lang="en-US" altLang="zh-CN" sz="2400" dirty="0" smtClean="0"/>
              <a:t>Scenarios</a:t>
            </a:r>
          </a:p>
          <a:p>
            <a:pPr lvl="1"/>
            <a:r>
              <a:rPr lang="en-US" altLang="zh-CN" sz="2000" dirty="0"/>
              <a:t>According to WID, both scenarios are valid. </a:t>
            </a:r>
            <a:endParaRPr lang="en-US" altLang="zh-CN" sz="2000" dirty="0" smtClean="0"/>
          </a:p>
          <a:p>
            <a:pPr lvl="2"/>
            <a:r>
              <a:rPr lang="en-US" altLang="zh-CN" sz="1800" dirty="0"/>
              <a:t>Scenario 1: </a:t>
            </a:r>
            <a:r>
              <a:rPr lang="en-GB" altLang="zh-CN" sz="1800" dirty="0"/>
              <a:t>LTE and NR DSS</a:t>
            </a:r>
            <a:endParaRPr lang="en-US" altLang="zh-CN" sz="1800" dirty="0"/>
          </a:p>
          <a:p>
            <a:pPr lvl="2"/>
            <a:r>
              <a:rPr lang="en-US" altLang="zh-CN" sz="1800" dirty="0"/>
              <a:t>Scenario 2: </a:t>
            </a:r>
            <a:r>
              <a:rPr lang="en-GB" altLang="zh-CN" sz="1800" dirty="0"/>
              <a:t>NR and LTE deployed in neighbouring BS/areas</a:t>
            </a:r>
            <a:endParaRPr lang="en-US" altLang="zh-CN" sz="1800" dirty="0"/>
          </a:p>
          <a:p>
            <a:pPr lvl="1"/>
            <a:r>
              <a:rPr lang="en-US" altLang="zh-CN" sz="2000" dirty="0"/>
              <a:t>Scenario 1 and scenario 2 will be included for initial LLS evaluation:</a:t>
            </a:r>
          </a:p>
          <a:p>
            <a:pPr lvl="2"/>
            <a:r>
              <a:rPr lang="en-US" altLang="zh-CN" sz="1800" dirty="0" smtClean="0"/>
              <a:t>Scenario </a:t>
            </a:r>
            <a:r>
              <a:rPr lang="en-US" altLang="zh-CN" sz="1800" dirty="0"/>
              <a:t>1 with 15kHz</a:t>
            </a:r>
          </a:p>
          <a:p>
            <a:pPr lvl="2"/>
            <a:r>
              <a:rPr lang="en-US" altLang="zh-CN" sz="1800" dirty="0" smtClean="0"/>
              <a:t>Scenario </a:t>
            </a:r>
            <a:r>
              <a:rPr lang="en-US" altLang="zh-CN" sz="1800" dirty="0"/>
              <a:t>2 with 15kHz </a:t>
            </a:r>
          </a:p>
          <a:p>
            <a:pPr lvl="1"/>
            <a:r>
              <a:rPr lang="en-US" altLang="zh-CN" sz="2000" dirty="0" smtClean="0"/>
              <a:t>30 </a:t>
            </a:r>
            <a:r>
              <a:rPr lang="en-US" altLang="zh-CN" sz="2000" dirty="0"/>
              <a:t>kHz for scenario 2 can be </a:t>
            </a:r>
            <a:r>
              <a:rPr lang="en-US" altLang="zh-CN" sz="2000" dirty="0" smtClean="0"/>
              <a:t>deprioritized </a:t>
            </a:r>
            <a:r>
              <a:rPr lang="en-US" altLang="zh-CN" sz="2000" dirty="0"/>
              <a:t>before RAN#93e</a:t>
            </a:r>
          </a:p>
          <a:p>
            <a:pPr lvl="1"/>
            <a:endParaRPr lang="en-US" altLang="zh-CN" sz="2000" dirty="0"/>
          </a:p>
          <a:p>
            <a:pPr marL="457200" lvl="1" indent="0">
              <a:buNone/>
            </a:pPr>
            <a:endParaRPr lang="en-US" altLang="zh-CN" sz="20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3</a:t>
            </a:fld>
            <a:endParaRPr lang="zh-CN" altLang="en-US">
              <a:solidFill>
                <a:schemeClr val="tx1"/>
              </a:solidFill>
            </a:endParaRPr>
          </a:p>
        </p:txBody>
      </p:sp>
    </p:spTree>
    <p:extLst>
      <p:ext uri="{BB962C8B-B14F-4D97-AF65-F5344CB8AC3E}">
        <p14:creationId xmlns:p14="http://schemas.microsoft.com/office/powerpoint/2010/main" val="96870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360040"/>
          </a:xfrm>
        </p:spPr>
        <p:txBody>
          <a:bodyPr>
            <a:noAutofit/>
          </a:bodyPr>
          <a:lstStyle/>
          <a:p>
            <a:r>
              <a:rPr lang="en-US" altLang="zh-CN" sz="2800" dirty="0"/>
              <a:t>General issues</a:t>
            </a:r>
            <a:endParaRPr lang="zh-CN" altLang="en-US" sz="2800" dirty="0"/>
          </a:p>
        </p:txBody>
      </p:sp>
      <p:sp>
        <p:nvSpPr>
          <p:cNvPr id="3" name="内容占位符 2"/>
          <p:cNvSpPr>
            <a:spLocks noGrp="1"/>
          </p:cNvSpPr>
          <p:nvPr>
            <p:ph idx="1"/>
          </p:nvPr>
        </p:nvSpPr>
        <p:spPr>
          <a:xfrm>
            <a:off x="107504" y="620688"/>
            <a:ext cx="9036496" cy="5904656"/>
          </a:xfrm>
        </p:spPr>
        <p:txBody>
          <a:bodyPr>
            <a:noAutofit/>
          </a:bodyPr>
          <a:lstStyle/>
          <a:p>
            <a:pPr marL="174625" lvl="1" indent="-174625">
              <a:spcBef>
                <a:spcPts val="300"/>
              </a:spcBef>
              <a:buFont typeface="Arial" pitchFamily="34" charset="0"/>
              <a:buChar char="•"/>
            </a:pPr>
            <a:r>
              <a:rPr lang="en-US" altLang="zh-CN" sz="1800" dirty="0"/>
              <a:t>Baseline RM scheme for performance comparison with PDSCH CRS-IM</a:t>
            </a:r>
          </a:p>
          <a:p>
            <a:pPr marL="536575" lvl="1" indent="-274638">
              <a:spcBef>
                <a:spcPts val="300"/>
              </a:spcBef>
            </a:pPr>
            <a:r>
              <a:rPr lang="en-US" altLang="zh-CN" sz="1600" dirty="0" smtClean="0"/>
              <a:t>For </a:t>
            </a:r>
            <a:r>
              <a:rPr lang="en-US" altLang="zh-CN" sz="1600" dirty="0"/>
              <a:t>scenario 1 with LTE and NR DSS: </a:t>
            </a:r>
          </a:p>
          <a:p>
            <a:pPr marL="812800" lvl="2" indent="-188913" defTabSz="812800">
              <a:spcBef>
                <a:spcPts val="300"/>
              </a:spcBef>
            </a:pPr>
            <a:r>
              <a:rPr lang="en-US" altLang="zh-CN" sz="1400" dirty="0" smtClean="0"/>
              <a:t>Rel-15 </a:t>
            </a:r>
            <a:r>
              <a:rPr lang="en-US" altLang="zh-CN" sz="1400" dirty="0"/>
              <a:t>serving cell </a:t>
            </a:r>
            <a:r>
              <a:rPr lang="en-US" altLang="zh-CN" sz="1400" dirty="0" smtClean="0"/>
              <a:t>CRS-RM</a:t>
            </a:r>
            <a:endParaRPr lang="en-US" altLang="zh-CN" sz="1400" dirty="0"/>
          </a:p>
          <a:p>
            <a:pPr marL="812800" lvl="2" indent="-188913" defTabSz="812800">
              <a:spcBef>
                <a:spcPts val="300"/>
              </a:spcBef>
            </a:pPr>
            <a:r>
              <a:rPr lang="en-US" altLang="zh-CN" sz="1400" dirty="0" smtClean="0"/>
              <a:t>Rel-16 </a:t>
            </a:r>
            <a:r>
              <a:rPr lang="en-US" altLang="zh-CN" sz="1400" dirty="0"/>
              <a:t>CRS-RM for 1 </a:t>
            </a:r>
            <a:r>
              <a:rPr lang="en-US" altLang="zh-CN" sz="1400" dirty="0" smtClean="0"/>
              <a:t>interference cell</a:t>
            </a:r>
          </a:p>
          <a:p>
            <a:pPr marL="1160463" lvl="3" indent="-260350">
              <a:spcBef>
                <a:spcPts val="300"/>
              </a:spcBef>
            </a:pPr>
            <a:r>
              <a:rPr lang="en-US" altLang="zh-CN" sz="1400" dirty="0"/>
              <a:t>Case A: the 1 interference </a:t>
            </a:r>
            <a:r>
              <a:rPr lang="en-US" altLang="zh-CN" sz="1400" dirty="0" smtClean="0"/>
              <a:t>cell with RM </a:t>
            </a:r>
            <a:r>
              <a:rPr lang="en-US" altLang="zh-CN" sz="1400" dirty="0"/>
              <a:t>is always the first dominant interference, i.e., INR1</a:t>
            </a:r>
          </a:p>
          <a:p>
            <a:pPr marL="1160463" lvl="3" indent="-260350">
              <a:spcBef>
                <a:spcPts val="300"/>
              </a:spcBef>
            </a:pPr>
            <a:r>
              <a:rPr lang="en-US" altLang="zh-CN" sz="1400" dirty="0" smtClean="0"/>
              <a:t>Case B: the 1 interference cell </a:t>
            </a:r>
            <a:r>
              <a:rPr lang="en-US" altLang="zh-CN" sz="1400" dirty="0"/>
              <a:t>with </a:t>
            </a:r>
            <a:r>
              <a:rPr lang="en-US" altLang="zh-CN" sz="1400" dirty="0" smtClean="0"/>
              <a:t>RM is </a:t>
            </a:r>
            <a:r>
              <a:rPr lang="en-US" altLang="zh-CN" sz="1400" dirty="0"/>
              <a:t>NOT always the first dominant </a:t>
            </a:r>
            <a:r>
              <a:rPr lang="en-US" altLang="zh-CN" sz="1400" dirty="0" smtClean="0"/>
              <a:t>interference. </a:t>
            </a:r>
            <a:r>
              <a:rPr lang="en-US" altLang="zh-CN" sz="1400" dirty="0">
                <a:solidFill>
                  <a:srgbClr val="FF0000"/>
                </a:solidFill>
              </a:rPr>
              <a:t>Interested companies can provide simulation results for Case </a:t>
            </a:r>
            <a:r>
              <a:rPr lang="en-US" altLang="zh-CN" sz="1400" dirty="0" smtClean="0">
                <a:solidFill>
                  <a:srgbClr val="FF0000"/>
                </a:solidFill>
              </a:rPr>
              <a:t>B</a:t>
            </a:r>
            <a:r>
              <a:rPr lang="en-US" altLang="zh-CN" sz="1400" dirty="0">
                <a:solidFill>
                  <a:srgbClr val="FF0000"/>
                </a:solidFill>
              </a:rPr>
              <a:t>.</a:t>
            </a:r>
            <a:endParaRPr lang="en-US" altLang="zh-CN" sz="1400" dirty="0" smtClean="0">
              <a:solidFill>
                <a:srgbClr val="FF0000"/>
              </a:solidFill>
            </a:endParaRPr>
          </a:p>
          <a:p>
            <a:pPr marL="1436688" lvl="4" indent="-276225">
              <a:spcBef>
                <a:spcPts val="300"/>
              </a:spcBef>
            </a:pPr>
            <a:r>
              <a:rPr lang="en-US" altLang="zh-CN" sz="1200" dirty="0"/>
              <a:t>e.g., INR of the 1 interference cell with RM is INR1 or INR2 with 50%: 50% probability. If the INR for the interference cell with RM is INR1, then the INR for the other interference cell is INR2, and vice versa. The INR levels for the two interference cells can be changed per [1000] slots. </a:t>
            </a:r>
          </a:p>
          <a:p>
            <a:pPr marL="1436688" lvl="4" indent="-276225">
              <a:spcBef>
                <a:spcPts val="300"/>
              </a:spcBef>
            </a:pPr>
            <a:r>
              <a:rPr lang="en-US" altLang="zh-CN" sz="1200" dirty="0"/>
              <a:t>The above example for Case B is optional, and other options for Case B are not precluded. </a:t>
            </a:r>
          </a:p>
          <a:p>
            <a:pPr marL="1436688" lvl="4" indent="-276225">
              <a:spcBef>
                <a:spcPts val="300"/>
              </a:spcBef>
            </a:pPr>
            <a:r>
              <a:rPr lang="en-US" altLang="zh-CN" sz="1200" dirty="0"/>
              <a:t>Case B is for initial simulation only, and FFS whether to consider it for performance requirement definition. </a:t>
            </a:r>
          </a:p>
          <a:p>
            <a:pPr marL="812800" lvl="2" indent="-188913" defTabSz="812800">
              <a:spcBef>
                <a:spcPts val="300"/>
              </a:spcBef>
            </a:pPr>
            <a:r>
              <a:rPr lang="en-US" altLang="zh-CN" sz="1400" dirty="0"/>
              <a:t>Rel-15 RB symbol level RM for 2 interference cells </a:t>
            </a:r>
          </a:p>
          <a:p>
            <a:pPr marL="536575" lvl="1" indent="-274638">
              <a:spcBef>
                <a:spcPts val="300"/>
              </a:spcBef>
            </a:pPr>
            <a:r>
              <a:rPr lang="en-US" altLang="zh-CN" sz="1600" dirty="0"/>
              <a:t>For scenario 2 </a:t>
            </a:r>
          </a:p>
          <a:p>
            <a:pPr marL="812800" lvl="2" indent="-188913" defTabSz="812800">
              <a:spcBef>
                <a:spcPts val="300"/>
              </a:spcBef>
            </a:pPr>
            <a:r>
              <a:rPr lang="en-US" altLang="zh-CN" sz="1400" dirty="0"/>
              <a:t>No RM</a:t>
            </a:r>
          </a:p>
          <a:p>
            <a:pPr marL="812800" lvl="2" indent="-188913" defTabSz="812800">
              <a:spcBef>
                <a:spcPts val="300"/>
              </a:spcBef>
            </a:pPr>
            <a:r>
              <a:rPr lang="en-US" altLang="zh-CN" sz="1400" dirty="0"/>
              <a:t>Rel-15 CRS-RM for 1 interference cell</a:t>
            </a:r>
          </a:p>
          <a:p>
            <a:pPr marL="1160463" lvl="3" indent="-260350">
              <a:spcBef>
                <a:spcPts val="300"/>
              </a:spcBef>
            </a:pPr>
            <a:r>
              <a:rPr lang="en-US" altLang="zh-CN" sz="1400" dirty="0"/>
              <a:t>Case A: the 1 interference cell with RM is always the first dominant interference, i.e., </a:t>
            </a:r>
            <a:r>
              <a:rPr lang="en-US" altLang="zh-CN" sz="1400" dirty="0" smtClean="0"/>
              <a:t>INR1</a:t>
            </a:r>
          </a:p>
          <a:p>
            <a:pPr marL="1160463" lvl="3" indent="-260350">
              <a:spcBef>
                <a:spcPts val="300"/>
              </a:spcBef>
            </a:pPr>
            <a:r>
              <a:rPr lang="en-US" altLang="zh-CN" sz="1400" dirty="0" smtClean="0"/>
              <a:t>Case B: the </a:t>
            </a:r>
            <a:r>
              <a:rPr lang="en-US" altLang="zh-CN" sz="1400" dirty="0"/>
              <a:t>1 interference cell with RM is NOT always the first dominant </a:t>
            </a:r>
            <a:r>
              <a:rPr lang="en-US" altLang="zh-CN" sz="1400" dirty="0" smtClean="0"/>
              <a:t>interference. </a:t>
            </a:r>
            <a:r>
              <a:rPr lang="en-US" altLang="zh-CN" sz="1400" dirty="0">
                <a:solidFill>
                  <a:srgbClr val="FF0000"/>
                </a:solidFill>
              </a:rPr>
              <a:t>Interested companies can provide simulation results for Case B</a:t>
            </a:r>
            <a:r>
              <a:rPr lang="en-US" altLang="zh-CN" sz="1400" dirty="0" smtClean="0">
                <a:solidFill>
                  <a:srgbClr val="FF0000"/>
                </a:solidFill>
              </a:rPr>
              <a:t>.</a:t>
            </a:r>
            <a:endParaRPr lang="en-US" altLang="zh-CN" sz="1400" dirty="0" smtClean="0"/>
          </a:p>
          <a:p>
            <a:pPr marL="1436688" lvl="4" indent="-276225">
              <a:spcBef>
                <a:spcPts val="300"/>
              </a:spcBef>
            </a:pPr>
            <a:r>
              <a:rPr lang="en-US" altLang="zh-CN" sz="1200" dirty="0" smtClean="0"/>
              <a:t>e.g</a:t>
            </a:r>
            <a:r>
              <a:rPr lang="en-US" altLang="zh-CN" sz="1200" dirty="0"/>
              <a:t>., INR of </a:t>
            </a:r>
            <a:r>
              <a:rPr lang="en-US" altLang="zh-CN" sz="1200" dirty="0" smtClean="0"/>
              <a:t>the 1 </a:t>
            </a:r>
            <a:r>
              <a:rPr lang="en-US" altLang="zh-CN" sz="1200" dirty="0"/>
              <a:t>interference cell with RM </a:t>
            </a:r>
            <a:r>
              <a:rPr lang="en-US" altLang="zh-CN" sz="1200" dirty="0" smtClean="0"/>
              <a:t>is </a:t>
            </a:r>
            <a:r>
              <a:rPr lang="en-US" altLang="zh-CN" sz="1200" dirty="0"/>
              <a:t>INR 1 or INR2 with 50%: 50% </a:t>
            </a:r>
            <a:r>
              <a:rPr lang="en-US" altLang="zh-CN" sz="1200" dirty="0" smtClean="0"/>
              <a:t>probability. </a:t>
            </a:r>
            <a:r>
              <a:rPr lang="en-US" altLang="zh-CN" sz="1200" dirty="0"/>
              <a:t>If the INR for the interference cell with RM is INR1, then </a:t>
            </a:r>
            <a:r>
              <a:rPr lang="en-US" altLang="zh-CN" sz="1200" dirty="0" smtClean="0"/>
              <a:t>the </a:t>
            </a:r>
            <a:r>
              <a:rPr lang="en-US" altLang="zh-CN" sz="1200" dirty="0"/>
              <a:t>INR for the other interference cell is INR2, and vice versa.</a:t>
            </a:r>
            <a:r>
              <a:rPr lang="en-US" altLang="zh-CN" sz="1200" dirty="0" smtClean="0"/>
              <a:t> The INR levels </a:t>
            </a:r>
            <a:r>
              <a:rPr lang="en-US" altLang="zh-CN" sz="1200" dirty="0"/>
              <a:t>for the two interference cells </a:t>
            </a:r>
            <a:r>
              <a:rPr lang="en-US" altLang="zh-CN" sz="1200" dirty="0" smtClean="0"/>
              <a:t>can be changed per [1000] slots. </a:t>
            </a:r>
            <a:endParaRPr lang="en-US" altLang="zh-CN" sz="1200" dirty="0"/>
          </a:p>
          <a:p>
            <a:pPr marL="1436688" lvl="4" indent="-276225">
              <a:spcBef>
                <a:spcPts val="300"/>
              </a:spcBef>
            </a:pPr>
            <a:r>
              <a:rPr lang="en-US" altLang="zh-CN" sz="1200" dirty="0" smtClean="0"/>
              <a:t>The above example for Case B is optional, and other options </a:t>
            </a:r>
            <a:r>
              <a:rPr lang="en-US" altLang="zh-CN" sz="1200" dirty="0"/>
              <a:t>for </a:t>
            </a:r>
            <a:r>
              <a:rPr lang="en-US" altLang="zh-CN" sz="1200" dirty="0" smtClean="0"/>
              <a:t>Case B are not precluded. </a:t>
            </a:r>
          </a:p>
          <a:p>
            <a:pPr marL="1436688" lvl="4" indent="-276225">
              <a:spcBef>
                <a:spcPts val="300"/>
              </a:spcBef>
            </a:pPr>
            <a:r>
              <a:rPr lang="en-US" altLang="zh-CN" sz="1200" dirty="0" smtClean="0"/>
              <a:t>Case </a:t>
            </a:r>
            <a:r>
              <a:rPr lang="en-US" altLang="zh-CN" sz="1200" dirty="0"/>
              <a:t>B is for initial simulation only, and FFS whether to consider it for performance requirement definition. </a:t>
            </a:r>
          </a:p>
          <a:p>
            <a:pPr marL="812800" lvl="2" indent="-188913" defTabSz="812800">
              <a:spcBef>
                <a:spcPts val="300"/>
              </a:spcBef>
            </a:pPr>
            <a:r>
              <a:rPr lang="en-US" altLang="zh-CN" sz="1400" dirty="0"/>
              <a:t>Rel-16 CRS-RM for 2 interference cells</a:t>
            </a:r>
          </a:p>
          <a:p>
            <a:pPr marL="536575" lvl="1" indent="-274638">
              <a:spcBef>
                <a:spcPts val="300"/>
              </a:spcBef>
            </a:pPr>
            <a:r>
              <a:rPr lang="en-US" altLang="zh-CN" sz="1600" dirty="0"/>
              <a:t>Companies are encouraged to bring analysis on the performance impact on LTE cell due to Rel-16 RM </a:t>
            </a:r>
            <a:endParaRPr lang="zh-CN" altLang="zh-CN" sz="16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4</a:t>
            </a:fld>
            <a:endParaRPr lang="zh-CN" altLang="en-US">
              <a:solidFill>
                <a:schemeClr val="tx1"/>
              </a:solidFill>
            </a:endParaRPr>
          </a:p>
        </p:txBody>
      </p:sp>
    </p:spTree>
    <p:extLst>
      <p:ext uri="{BB962C8B-B14F-4D97-AF65-F5344CB8AC3E}">
        <p14:creationId xmlns:p14="http://schemas.microsoft.com/office/powerpoint/2010/main" val="1172530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7"/>
            <a:ext cx="8229600" cy="922115"/>
          </a:xfrm>
        </p:spPr>
        <p:txBody>
          <a:bodyPr>
            <a:noAutofit/>
          </a:bodyPr>
          <a:lstStyle/>
          <a:p>
            <a:r>
              <a:rPr lang="en-US" altLang="zh-CN" sz="3200" dirty="0"/>
              <a:t>General issues</a:t>
            </a:r>
            <a:endParaRPr lang="zh-CN" altLang="en-US" sz="3200" dirty="0"/>
          </a:p>
        </p:txBody>
      </p:sp>
      <p:sp>
        <p:nvSpPr>
          <p:cNvPr id="3" name="内容占位符 2"/>
          <p:cNvSpPr>
            <a:spLocks noGrp="1"/>
          </p:cNvSpPr>
          <p:nvPr>
            <p:ph idx="1"/>
          </p:nvPr>
        </p:nvSpPr>
        <p:spPr>
          <a:xfrm>
            <a:off x="457200" y="1340768"/>
            <a:ext cx="8229600" cy="5040560"/>
          </a:xfrm>
        </p:spPr>
        <p:txBody>
          <a:bodyPr>
            <a:noAutofit/>
          </a:bodyPr>
          <a:lstStyle/>
          <a:p>
            <a:pPr marL="342900" lvl="1" indent="-342900">
              <a:buFont typeface="Arial" pitchFamily="34" charset="0"/>
              <a:buChar char="•"/>
            </a:pPr>
            <a:r>
              <a:rPr lang="en-GB" altLang="zh-CN" sz="2400" dirty="0"/>
              <a:t>Sync or </a:t>
            </a:r>
            <a:r>
              <a:rPr lang="en-GB" altLang="zh-CN" sz="2400" dirty="0" err="1"/>
              <a:t>async</a:t>
            </a:r>
            <a:r>
              <a:rPr lang="en-GB" altLang="zh-CN" sz="2400" dirty="0"/>
              <a:t> scenario for FDD</a:t>
            </a:r>
            <a:endParaRPr lang="zh-CN" altLang="zh-CN" sz="2400" dirty="0"/>
          </a:p>
          <a:p>
            <a:pPr lvl="1"/>
            <a:r>
              <a:rPr lang="en-US" altLang="zh-CN" sz="2000" dirty="0"/>
              <a:t>Focus on Sync network before RP #93 meeting</a:t>
            </a:r>
          </a:p>
          <a:p>
            <a:pPr marL="342900" lvl="1" indent="-342900">
              <a:buFont typeface="Arial" pitchFamily="34" charset="0"/>
              <a:buChar char="•"/>
            </a:pPr>
            <a:r>
              <a:rPr lang="en-GB" altLang="zh-CN" sz="2400" dirty="0"/>
              <a:t>CBW and SCS for target and interference cells</a:t>
            </a:r>
            <a:endParaRPr lang="zh-CN" altLang="zh-CN" sz="2400" dirty="0"/>
          </a:p>
          <a:p>
            <a:pPr lvl="1"/>
            <a:r>
              <a:rPr lang="en-US" altLang="zh-CN" sz="2000" dirty="0"/>
              <a:t>Use the following SCS/CBW for performance evaluation before RP #</a:t>
            </a:r>
            <a:r>
              <a:rPr lang="en-US" altLang="zh-CN" sz="2000" dirty="0" smtClean="0"/>
              <a:t>93e, </a:t>
            </a:r>
            <a:r>
              <a:rPr lang="en-US" altLang="zh-CN" sz="2000" dirty="0"/>
              <a:t>FFS for performance requirement definition:</a:t>
            </a:r>
          </a:p>
          <a:p>
            <a:pPr lvl="2"/>
            <a:r>
              <a:rPr lang="en-US" altLang="zh-CN" sz="1800" dirty="0"/>
              <a:t>FDD 15kHz</a:t>
            </a:r>
            <a:r>
              <a:rPr lang="en-US" altLang="zh-CN" sz="1800" dirty="0" smtClean="0"/>
              <a:t>: 10MHz </a:t>
            </a:r>
            <a:r>
              <a:rPr lang="en-US" altLang="zh-CN" sz="1800" dirty="0"/>
              <a:t>CBW</a:t>
            </a:r>
          </a:p>
          <a:p>
            <a:pPr lvl="2"/>
            <a:r>
              <a:rPr lang="en-US" altLang="zh-CN" sz="1800" dirty="0"/>
              <a:t>TDD 15kHz: </a:t>
            </a:r>
            <a:r>
              <a:rPr lang="en-US" altLang="zh-CN" sz="1800" dirty="0" smtClean="0"/>
              <a:t>to </a:t>
            </a:r>
            <a:r>
              <a:rPr lang="en-US" altLang="zh-CN" sz="1800" dirty="0"/>
              <a:t>be discussed in the next meeting</a:t>
            </a:r>
          </a:p>
          <a:p>
            <a:pPr lvl="2"/>
            <a:r>
              <a:rPr lang="en-US" altLang="zh-CN" sz="1800" dirty="0"/>
              <a:t>TDD 30kHz</a:t>
            </a:r>
            <a:r>
              <a:rPr lang="en-US" altLang="zh-CN" sz="1800" dirty="0" smtClean="0"/>
              <a:t>: to be discussed after RAN#93e</a:t>
            </a:r>
            <a:endParaRPr lang="en-US" altLang="zh-CN" sz="1800" strike="sngStrike" dirty="0"/>
          </a:p>
          <a:p>
            <a:pPr marL="342900" lvl="1" indent="-342900">
              <a:buFont typeface="Arial" pitchFamily="34" charset="0"/>
              <a:buChar char="•"/>
            </a:pPr>
            <a:r>
              <a:rPr lang="en-US" altLang="zh-CN" sz="2400" dirty="0" smtClean="0"/>
              <a:t>PDCCH CRS-IM</a:t>
            </a:r>
          </a:p>
          <a:p>
            <a:pPr lvl="1"/>
            <a:r>
              <a:rPr lang="en-US" altLang="zh-CN" sz="2000" dirty="0"/>
              <a:t>FFS whether to define neighboring cell LTE CRS-IM requirement for PDCCH</a:t>
            </a:r>
          </a:p>
          <a:p>
            <a:pPr lvl="1"/>
            <a:endParaRPr lang="en-US" altLang="zh-CN" sz="2000" dirty="0"/>
          </a:p>
          <a:p>
            <a:pPr marL="457200" lvl="1" indent="0">
              <a:buNone/>
            </a:pPr>
            <a:endParaRPr lang="en-US" altLang="zh-CN" sz="2000" dirty="0" smtClean="0"/>
          </a:p>
        </p:txBody>
      </p:sp>
      <p:sp>
        <p:nvSpPr>
          <p:cNvPr id="4" name="灯片编号占位符 3"/>
          <p:cNvSpPr>
            <a:spLocks noGrp="1"/>
          </p:cNvSpPr>
          <p:nvPr>
            <p:ph type="sldNum" sz="quarter" idx="12"/>
          </p:nvPr>
        </p:nvSpPr>
        <p:spPr/>
        <p:txBody>
          <a:bodyPr/>
          <a:lstStyle/>
          <a:p>
            <a:fld id="{0C913308-F349-4B6D-A68A-DD1791B4A57B}" type="slidenum">
              <a:rPr lang="zh-CN" altLang="en-US" smtClean="0"/>
              <a:t>5</a:t>
            </a:fld>
            <a:endParaRPr lang="zh-CN" altLang="en-US"/>
          </a:p>
        </p:txBody>
      </p:sp>
    </p:spTree>
    <p:extLst>
      <p:ext uri="{BB962C8B-B14F-4D97-AF65-F5344CB8AC3E}">
        <p14:creationId xmlns:p14="http://schemas.microsoft.com/office/powerpoint/2010/main" val="107349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80928"/>
            <a:ext cx="8229600" cy="1143000"/>
          </a:xfrm>
        </p:spPr>
        <p:txBody>
          <a:bodyPr/>
          <a:lstStyle/>
          <a:p>
            <a:r>
              <a:rPr lang="en-US" altLang="zh-CN" dirty="0"/>
              <a:t>Reference receiver</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425112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922115"/>
          </a:xfrm>
        </p:spPr>
        <p:txBody>
          <a:bodyPr>
            <a:noAutofit/>
          </a:bodyPr>
          <a:lstStyle/>
          <a:p>
            <a:r>
              <a:rPr lang="en-US" altLang="zh-CN" sz="3200" dirty="0"/>
              <a:t>Reference receiver</a:t>
            </a:r>
            <a:endParaRPr lang="zh-CN" altLang="en-US" sz="3200" dirty="0"/>
          </a:p>
        </p:txBody>
      </p:sp>
      <p:sp>
        <p:nvSpPr>
          <p:cNvPr id="3" name="内容占位符 2"/>
          <p:cNvSpPr>
            <a:spLocks noGrp="1"/>
          </p:cNvSpPr>
          <p:nvPr>
            <p:ph idx="1"/>
          </p:nvPr>
        </p:nvSpPr>
        <p:spPr>
          <a:xfrm>
            <a:off x="457200" y="1052736"/>
            <a:ext cx="8229600" cy="5544616"/>
          </a:xfrm>
        </p:spPr>
        <p:txBody>
          <a:bodyPr>
            <a:noAutofit/>
          </a:bodyPr>
          <a:lstStyle/>
          <a:p>
            <a:pPr marL="342900" lvl="1" indent="-342900">
              <a:buFont typeface="Arial" pitchFamily="34" charset="0"/>
              <a:buChar char="•"/>
            </a:pPr>
            <a:r>
              <a:rPr lang="en-GB" altLang="zh-CN" sz="2400" dirty="0"/>
              <a:t>Reference receiver</a:t>
            </a:r>
          </a:p>
          <a:p>
            <a:pPr lvl="1"/>
            <a:r>
              <a:rPr lang="en-GB" altLang="zh-CN" sz="2000" dirty="0"/>
              <a:t>Assume neighbouring cell CRS-IM is used together with MMSE-IRC </a:t>
            </a:r>
          </a:p>
          <a:p>
            <a:pPr marL="342900" lvl="1" indent="-342900">
              <a:buFont typeface="Arial" pitchFamily="34" charset="0"/>
              <a:buChar char="•"/>
            </a:pPr>
            <a:r>
              <a:rPr lang="en-GB" altLang="zh-CN" sz="2400" dirty="0"/>
              <a:t>Assumption on CRS-IM</a:t>
            </a:r>
          </a:p>
          <a:p>
            <a:pPr lvl="1"/>
            <a:r>
              <a:rPr lang="en-US" altLang="zh-CN" sz="2000" dirty="0" smtClean="0"/>
              <a:t>Both </a:t>
            </a:r>
            <a:r>
              <a:rPr lang="en-US" altLang="zh-CN" sz="2000" dirty="0"/>
              <a:t>CRS-IC and LLR weighting for the initial performance evaluation</a:t>
            </a:r>
          </a:p>
          <a:p>
            <a:pPr lvl="1"/>
            <a:r>
              <a:rPr lang="en-US" altLang="zh-CN" sz="2000" dirty="0" smtClean="0"/>
              <a:t>FFS </a:t>
            </a:r>
            <a:r>
              <a:rPr lang="en-US" altLang="zh-CN" sz="2000" dirty="0"/>
              <a:t>for performance requirements definition.</a:t>
            </a:r>
          </a:p>
          <a:p>
            <a:pPr lvl="1"/>
            <a:r>
              <a:rPr lang="en-US" altLang="zh-CN" sz="2000" dirty="0" smtClean="0"/>
              <a:t>FFS </a:t>
            </a:r>
            <a:r>
              <a:rPr lang="en-US" altLang="zh-CN" sz="2000" dirty="0"/>
              <a:t>NW assistant information existed or not, companies are encouraged to bring </a:t>
            </a:r>
            <a:r>
              <a:rPr lang="en-US" altLang="zh-CN" sz="2000" dirty="0" smtClean="0"/>
              <a:t>analysis </a:t>
            </a:r>
            <a:r>
              <a:rPr lang="en-US" altLang="zh-CN" sz="2000" dirty="0"/>
              <a:t>with different options.</a:t>
            </a:r>
          </a:p>
          <a:p>
            <a:pPr marL="342900" lvl="1" indent="-342900">
              <a:buFont typeface="Arial" pitchFamily="34" charset="0"/>
              <a:buChar char="•"/>
            </a:pPr>
            <a:r>
              <a:rPr lang="en-US" altLang="zh-CN" sz="2000" dirty="0" smtClean="0"/>
              <a:t>Number </a:t>
            </a:r>
            <a:r>
              <a:rPr lang="en-US" altLang="zh-CN" sz="2000" dirty="0"/>
              <a:t>of CRS cells to be mitigated</a:t>
            </a:r>
            <a:endParaRPr lang="en-US" altLang="zh-CN" sz="2000" dirty="0" smtClean="0"/>
          </a:p>
          <a:p>
            <a:pPr lvl="1"/>
            <a:r>
              <a:rPr lang="en-US" altLang="zh-CN" sz="2000" dirty="0"/>
              <a:t>It’s up to UE implementation: 1 or 2 cell can be mitigated. </a:t>
            </a:r>
            <a:endParaRPr lang="zh-CN" altLang="zh-CN" sz="1800" dirty="0" smtClean="0"/>
          </a:p>
          <a:p>
            <a:pPr marL="342900" lvl="1" indent="-342900">
              <a:buFont typeface="Arial" pitchFamily="34" charset="0"/>
              <a:buChar char="•"/>
            </a:pPr>
            <a:r>
              <a:rPr lang="en-US" altLang="zh-CN" sz="2000" dirty="0" smtClean="0"/>
              <a:t>UE processing time</a:t>
            </a:r>
          </a:p>
          <a:p>
            <a:pPr lvl="1"/>
            <a:r>
              <a:rPr lang="en-US" altLang="zh-CN" sz="2000" dirty="0" smtClean="0"/>
              <a:t>Encourage further analysis on UE processing time in RAN4 #100e for CRS-IC and LLR de</a:t>
            </a:r>
            <a:r>
              <a:rPr lang="en-GB" altLang="zh-CN" sz="2000" dirty="0"/>
              <a:t>weighting </a:t>
            </a:r>
            <a:r>
              <a:rPr lang="en-US" altLang="zh-CN" sz="2000" dirty="0" smtClean="0"/>
              <a:t>respectively.</a:t>
            </a:r>
          </a:p>
          <a:p>
            <a:pPr marL="342900" lvl="1" indent="-342900">
              <a:buFont typeface="Arial" pitchFamily="34" charset="0"/>
              <a:buChar char="•"/>
            </a:pPr>
            <a:r>
              <a:rPr lang="en-US" altLang="zh-CN" sz="2000" dirty="0"/>
              <a:t>FFT processing</a:t>
            </a:r>
          </a:p>
          <a:p>
            <a:pPr lvl="1"/>
            <a:r>
              <a:rPr lang="en-GB" altLang="zh-CN" sz="2000" dirty="0"/>
              <a:t>Single FFT processing for sync </a:t>
            </a:r>
            <a:r>
              <a:rPr lang="en-GB" altLang="zh-CN" sz="2000" dirty="0" smtClean="0"/>
              <a:t>scenarios</a:t>
            </a:r>
            <a:r>
              <a:rPr lang="en-GB" altLang="zh-CN" sz="2000" dirty="0"/>
              <a:t>. </a:t>
            </a:r>
            <a:endParaRPr lang="en-GB" altLang="zh-CN" sz="2000" dirty="0" smtClean="0"/>
          </a:p>
          <a:p>
            <a:pPr lvl="1"/>
            <a:r>
              <a:rPr lang="en-GB" altLang="zh-CN" sz="2000" dirty="0" smtClean="0"/>
              <a:t>Further discuss </a:t>
            </a:r>
            <a:r>
              <a:rPr lang="en-GB" altLang="zh-CN" sz="2000" dirty="0"/>
              <a:t>for </a:t>
            </a:r>
            <a:r>
              <a:rPr lang="en-GB" altLang="zh-CN" sz="2000" dirty="0" err="1"/>
              <a:t>async</a:t>
            </a:r>
            <a:r>
              <a:rPr lang="en-GB" altLang="zh-CN" sz="2000" dirty="0"/>
              <a:t> </a:t>
            </a:r>
            <a:r>
              <a:rPr lang="en-GB" altLang="zh-CN" sz="2000" dirty="0" smtClean="0"/>
              <a:t>scenarios after </a:t>
            </a:r>
            <a:r>
              <a:rPr lang="en-US" altLang="zh-CN" sz="2000" dirty="0" smtClean="0"/>
              <a:t>RAN#93e.</a:t>
            </a:r>
            <a:endParaRPr lang="zh-CN" altLang="zh-CN" sz="2000" dirty="0"/>
          </a:p>
          <a:p>
            <a:pPr lvl="1"/>
            <a:endParaRPr lang="en-US" altLang="zh-CN" sz="2000"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7</a:t>
            </a:fld>
            <a:endParaRPr lang="zh-CN" altLang="en-US" dirty="0"/>
          </a:p>
        </p:txBody>
      </p:sp>
    </p:spTree>
    <p:extLst>
      <p:ext uri="{BB962C8B-B14F-4D97-AF65-F5344CB8AC3E}">
        <p14:creationId xmlns:p14="http://schemas.microsoft.com/office/powerpoint/2010/main" val="98050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en-GB" altLang="zh-CN" sz="2400" dirty="0" smtClean="0"/>
              <a:t>Possible implementation for CSI-IC and LLR </a:t>
            </a:r>
            <a:r>
              <a:rPr lang="en-GB" altLang="zh-CN" sz="2400" dirty="0" err="1" smtClean="0"/>
              <a:t>weigthing</a:t>
            </a:r>
            <a:endParaRPr lang="en-GB" altLang="zh-CN" sz="2400" dirty="0" smtClean="0"/>
          </a:p>
          <a:p>
            <a:pPr lvl="1"/>
            <a:r>
              <a:rPr lang="en-GB" altLang="zh-CN" sz="2000" dirty="0" smtClean="0"/>
              <a:t>CRS-IC</a:t>
            </a:r>
            <a:r>
              <a:rPr lang="en-GB" altLang="zh-CN" sz="2000" dirty="0"/>
              <a:t>: CRS-based channel estimation, reconstruction of CRS receive signal and </a:t>
            </a:r>
            <a:r>
              <a:rPr lang="en-GB" altLang="zh-CN" sz="2000" dirty="0" err="1"/>
              <a:t>substruction</a:t>
            </a:r>
            <a:r>
              <a:rPr lang="en-GB" altLang="zh-CN" sz="2000" dirty="0"/>
              <a:t> of this signal.</a:t>
            </a:r>
            <a:endParaRPr lang="zh-CN" altLang="zh-CN" sz="2000" dirty="0"/>
          </a:p>
          <a:p>
            <a:pPr lvl="1"/>
            <a:r>
              <a:rPr lang="en-US" altLang="zh-CN" sz="2000" dirty="0"/>
              <a:t>LLR weighting: Estimation of CRS interference power level and update of LLRs for REs with CRS interference.</a:t>
            </a:r>
            <a:endParaRPr lang="zh-CN" altLang="zh-CN" sz="2000" dirty="0"/>
          </a:p>
          <a:p>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schemeClr val="tx1"/>
                </a:solidFill>
              </a:rPr>
              <a:t>8</a:t>
            </a:fld>
            <a:endParaRPr lang="zh-CN" altLang="en-US">
              <a:solidFill>
                <a:schemeClr val="tx1"/>
              </a:solidFill>
            </a:endParaRPr>
          </a:p>
        </p:txBody>
      </p:sp>
      <p:sp>
        <p:nvSpPr>
          <p:cNvPr id="5" name="标题 1"/>
          <p:cNvSpPr>
            <a:spLocks noGrp="1"/>
          </p:cNvSpPr>
          <p:nvPr>
            <p:ph type="title"/>
          </p:nvPr>
        </p:nvSpPr>
        <p:spPr>
          <a:xfrm>
            <a:off x="457200" y="274637"/>
            <a:ext cx="8229600" cy="922115"/>
          </a:xfrm>
        </p:spPr>
        <p:txBody>
          <a:bodyPr>
            <a:noAutofit/>
          </a:bodyPr>
          <a:lstStyle/>
          <a:p>
            <a:r>
              <a:rPr lang="en-US" altLang="zh-CN" sz="3200" dirty="0"/>
              <a:t>Reference </a:t>
            </a:r>
            <a:r>
              <a:rPr lang="en-US" altLang="zh-CN" sz="3200" dirty="0" smtClean="0"/>
              <a:t>receiver (for information)</a:t>
            </a:r>
            <a:endParaRPr lang="zh-CN" altLang="en-US" sz="3200" dirty="0"/>
          </a:p>
        </p:txBody>
      </p:sp>
    </p:spTree>
    <p:extLst>
      <p:ext uri="{BB962C8B-B14F-4D97-AF65-F5344CB8AC3E}">
        <p14:creationId xmlns:p14="http://schemas.microsoft.com/office/powerpoint/2010/main" val="3195519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80928"/>
            <a:ext cx="8229600" cy="1143000"/>
          </a:xfrm>
        </p:spPr>
        <p:txBody>
          <a:bodyPr/>
          <a:lstStyle/>
          <a:p>
            <a:r>
              <a:rPr lang="en-US" altLang="zh-CN" dirty="0" smtClean="0"/>
              <a:t>Interference model</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197684969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6623</TotalTime>
  <Words>1592</Words>
  <Application>Microsoft Office PowerPoint</Application>
  <PresentationFormat>全屏显示(4:3)</PresentationFormat>
  <Paragraphs>177</Paragraphs>
  <Slides>22</Slides>
  <Notes>4</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WF on CRS interference handling in scenarios with overlapping spectrum for LTE and NR</vt:lpstr>
      <vt:lpstr>General issues</vt:lpstr>
      <vt:lpstr>General issues</vt:lpstr>
      <vt:lpstr>General issues</vt:lpstr>
      <vt:lpstr>General issues</vt:lpstr>
      <vt:lpstr>Reference receiver</vt:lpstr>
      <vt:lpstr>Reference receiver</vt:lpstr>
      <vt:lpstr>Reference receiver (for information)</vt:lpstr>
      <vt:lpstr>Interference model</vt:lpstr>
      <vt:lpstr>Interference model</vt:lpstr>
      <vt:lpstr>Interference model</vt:lpstr>
      <vt:lpstr>Interference model</vt:lpstr>
      <vt:lpstr>Interference model</vt:lpstr>
      <vt:lpstr>Target NR PDSCH parameters</vt:lpstr>
      <vt:lpstr>Target NR PDSCH parameters</vt:lpstr>
      <vt:lpstr>Target NR PDSCH parameters</vt:lpstr>
      <vt:lpstr>Target NR PDSCH parameters</vt:lpstr>
      <vt:lpstr>Common parameters for target and interfering cells </vt:lpstr>
      <vt:lpstr>Common parameters for target and interfering cells </vt:lpstr>
      <vt:lpstr>Others</vt:lpstr>
      <vt:lpstr>Other aspects for RAN4 #100e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Shan YANG, China Telecom</cp:lastModifiedBy>
  <cp:revision>568</cp:revision>
  <dcterms:created xsi:type="dcterms:W3CDTF">2019-09-05T02:26:38Z</dcterms:created>
  <dcterms:modified xsi:type="dcterms:W3CDTF">2021-05-26T01:34:40Z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ies>
</file>