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7" r:id="rId3"/>
    <p:sldId id="289" r:id="rId4"/>
    <p:sldId id="314" r:id="rId5"/>
    <p:sldId id="298" r:id="rId6"/>
    <p:sldId id="300" r:id="rId7"/>
    <p:sldId id="299" r:id="rId8"/>
    <p:sldId id="302" r:id="rId9"/>
    <p:sldId id="301" r:id="rId10"/>
    <p:sldId id="303" r:id="rId11"/>
    <p:sldId id="304" r:id="rId12"/>
    <p:sldId id="313" r:id="rId13"/>
    <p:sldId id="306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25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92FE4AD-FF73-4C5A-8643-1C429CBE5029}">
          <p14:sldIdLst>
            <p14:sldId id="256"/>
          </p14:sldIdLst>
        </p14:section>
        <p14:section name="General issues" id="{BD5D2037-541C-4415-ACAE-FA1EA5429A02}">
          <p14:sldIdLst>
            <p14:sldId id="297"/>
            <p14:sldId id="289"/>
            <p14:sldId id="314"/>
            <p14:sldId id="298"/>
          </p14:sldIdLst>
        </p14:section>
        <p14:section name="Reference receiver" id="{54DA569E-49E6-4D05-A0C4-24889462F256}">
          <p14:sldIdLst>
            <p14:sldId id="300"/>
            <p14:sldId id="299"/>
          </p14:sldIdLst>
        </p14:section>
        <p14:section name="Interference model" id="{CFEC4705-C2BB-4843-848B-2E3A8D5074E7}">
          <p14:sldIdLst>
            <p14:sldId id="302"/>
            <p14:sldId id="301"/>
            <p14:sldId id="303"/>
            <p14:sldId id="304"/>
            <p14:sldId id="313"/>
          </p14:sldIdLst>
        </p14:section>
        <p14:section name="Target NR PDSCH parameters" id="{93148A3A-C7F6-4967-80C3-846FF3A83ABF}">
          <p14:sldIdLst>
            <p14:sldId id="306"/>
            <p14:sldId id="305"/>
            <p14:sldId id="307"/>
            <p14:sldId id="308"/>
          </p14:sldIdLst>
        </p14:section>
        <p14:section name="Common parameters for target and interfering cells" id="{F167B6DD-1B11-46BA-99ED-AF238BE0004A}">
          <p14:sldIdLst>
            <p14:sldId id="309"/>
            <p14:sldId id="310"/>
          </p14:sldIdLst>
        </p14:section>
        <p14:section name="Others" id="{921EA016-F257-4F26-BEA3-EAB3EE428434}">
          <p14:sldIdLst>
            <p14:sldId id="311"/>
            <p14:sldId id="312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 YANG, China Telecom" initials="CT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8000"/>
    <a:srgbClr val="CCCC00"/>
    <a:srgbClr val="FFFF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679" autoAdjust="0"/>
  </p:normalViewPr>
  <p:slideViewPr>
    <p:cSldViewPr>
      <p:cViewPr>
        <p:scale>
          <a:sx n="100" d="100"/>
          <a:sy n="100" d="100"/>
        </p:scale>
        <p:origin x="-444" y="14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2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944216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WF </a:t>
            </a:r>
            <a:r>
              <a:rPr lang="en-US" altLang="zh-CN" sz="3600" dirty="0"/>
              <a:t>on CRS interference handling in scenarios with overlapping spectrum for LTE and NR</a:t>
            </a:r>
            <a:endParaRPr lang="zh-CN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8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</a:t>
            </a:r>
            <a:r>
              <a:rPr lang="en-US" altLang="zh-CN" sz="2000" dirty="0" smtClean="0"/>
              <a:t>99e</a:t>
            </a:r>
            <a:r>
              <a:rPr lang="en-US" altLang="zh-CN" sz="2000" dirty="0"/>
              <a:t>	</a:t>
            </a:r>
          </a:p>
          <a:p>
            <a:r>
              <a:rPr lang="en-US" altLang="zh-CN" sz="2000" dirty="0"/>
              <a:t>Online Meeting, 19 May </a:t>
            </a:r>
            <a:r>
              <a:rPr lang="en-US" altLang="zh-CN" sz="2000" dirty="0" smtClean="0"/>
              <a:t>- </a:t>
            </a:r>
            <a:r>
              <a:rPr lang="en-US" altLang="zh-CN" sz="2000" dirty="0"/>
              <a:t>27 May, </a:t>
            </a:r>
            <a:r>
              <a:rPr lang="en-US" altLang="zh-CN" sz="2000" dirty="0" smtClean="0"/>
              <a:t>2021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9.11.2.3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R4-21xxxxx</a:t>
            </a:r>
            <a:endParaRPr lang="en-US" altLang="zh-CN" sz="20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683568" y="4941168"/>
            <a:ext cx="756084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>
                <a:solidFill>
                  <a:schemeClr val="tx1"/>
                </a:solidFill>
              </a:rPr>
              <a:t>China </a:t>
            </a:r>
            <a:r>
              <a:rPr lang="en-US" altLang="zh-CN" sz="2400" dirty="0" smtClean="0">
                <a:solidFill>
                  <a:schemeClr val="tx1"/>
                </a:solidFill>
              </a:rPr>
              <a:t>Telecom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19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CRS pattern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between the serving cell CRS (if exits) and interference cell CRS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Non-colliding CRS between the two interfering cells </a:t>
            </a:r>
            <a:r>
              <a:rPr lang="en-GB" altLang="zh-CN" sz="2000" strike="sngStrike" dirty="0">
                <a:solidFill>
                  <a:srgbClr val="008000"/>
                </a:solidFill>
              </a:rPr>
              <a:t>if there are two interference 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GB" altLang="zh-CN" sz="2000" dirty="0" smtClean="0">
                <a:solidFill>
                  <a:srgbClr val="FF9900"/>
                </a:solidFill>
              </a:rPr>
              <a:t>For example:</a:t>
            </a:r>
          </a:p>
          <a:p>
            <a:pPr lvl="2"/>
            <a:r>
              <a:rPr lang="en-GB" altLang="zh-CN" sz="1600" dirty="0" smtClean="0">
                <a:solidFill>
                  <a:srgbClr val="FF9900"/>
                </a:solidFill>
              </a:rPr>
              <a:t>For scenario 1, </a:t>
            </a:r>
            <a:r>
              <a:rPr lang="en-US" altLang="zh-CN" sz="1600" dirty="0" smtClean="0">
                <a:solidFill>
                  <a:srgbClr val="FF9900"/>
                </a:solidFill>
              </a:rPr>
              <a:t>v-shift </a:t>
            </a:r>
            <a:r>
              <a:rPr lang="en-US" altLang="zh-CN" sz="1600" dirty="0">
                <a:solidFill>
                  <a:srgbClr val="FF9900"/>
                </a:solidFill>
              </a:rPr>
              <a:t>= 0</a:t>
            </a:r>
            <a:r>
              <a:rPr lang="en-US" altLang="zh-CN" sz="1600" dirty="0" smtClean="0">
                <a:solidFill>
                  <a:srgbClr val="FF9900"/>
                </a:solidFill>
              </a:rPr>
              <a:t>, 1, 2 </a:t>
            </a:r>
            <a:r>
              <a:rPr lang="en-US" altLang="zh-CN" sz="1600" dirty="0">
                <a:solidFill>
                  <a:srgbClr val="FF9900"/>
                </a:solidFill>
              </a:rPr>
              <a:t>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serving </a:t>
            </a:r>
            <a:r>
              <a:rPr lang="en-US" altLang="zh-CN" sz="1600" dirty="0">
                <a:solidFill>
                  <a:srgbClr val="FF9900"/>
                </a:solidFill>
              </a:rPr>
              <a:t>and two interference </a:t>
            </a:r>
            <a:r>
              <a:rPr lang="en-US" altLang="zh-CN" sz="1600" dirty="0" smtClean="0">
                <a:solidFill>
                  <a:srgbClr val="FF9900"/>
                </a:solidFill>
              </a:rPr>
              <a:t>cells</a:t>
            </a:r>
          </a:p>
          <a:p>
            <a:pPr lvl="2"/>
            <a:r>
              <a:rPr lang="en-GB" altLang="zh-CN" sz="1600" dirty="0">
                <a:solidFill>
                  <a:srgbClr val="FF9900"/>
                </a:solidFill>
              </a:rPr>
              <a:t>For scenario </a:t>
            </a:r>
            <a:r>
              <a:rPr lang="en-GB" altLang="zh-CN" sz="1600" dirty="0" smtClean="0">
                <a:solidFill>
                  <a:srgbClr val="FF9900"/>
                </a:solidFill>
              </a:rPr>
              <a:t>2, </a:t>
            </a:r>
            <a:r>
              <a:rPr lang="en-US" altLang="zh-CN" sz="1600" dirty="0">
                <a:solidFill>
                  <a:srgbClr val="FF9900"/>
                </a:solidFill>
              </a:rPr>
              <a:t>v-shift = </a:t>
            </a:r>
            <a:r>
              <a:rPr lang="en-US" altLang="zh-CN" sz="1600" dirty="0" smtClean="0">
                <a:solidFill>
                  <a:srgbClr val="FF9900"/>
                </a:solidFill>
              </a:rPr>
              <a:t>1</a:t>
            </a:r>
            <a:r>
              <a:rPr lang="en-US" altLang="zh-CN" sz="1600" dirty="0">
                <a:solidFill>
                  <a:srgbClr val="FF9900"/>
                </a:solidFill>
              </a:rPr>
              <a:t>, 2 for </a:t>
            </a:r>
            <a:r>
              <a:rPr lang="en-US" altLang="zh-CN" sz="1600" dirty="0" smtClean="0">
                <a:solidFill>
                  <a:srgbClr val="FF9900"/>
                </a:solidFill>
              </a:rPr>
              <a:t>the two </a:t>
            </a:r>
            <a:r>
              <a:rPr lang="en-US" altLang="zh-CN" sz="1600" dirty="0">
                <a:solidFill>
                  <a:srgbClr val="FF9900"/>
                </a:solidFill>
              </a:rPr>
              <a:t>interference cells</a:t>
            </a:r>
            <a:endParaRPr lang="en-GB" altLang="zh-CN" sz="1600" dirty="0">
              <a:solidFill>
                <a:srgbClr val="FF9900"/>
              </a:solidFill>
            </a:endParaRPr>
          </a:p>
          <a:p>
            <a:r>
              <a:rPr lang="en-US" altLang="zh-CN" sz="2400" dirty="0" smtClean="0"/>
              <a:t>PDSCH </a:t>
            </a:r>
            <a:r>
              <a:rPr lang="en-US" altLang="zh-CN" sz="2400" dirty="0"/>
              <a:t>loading level on interference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time domain, probability of occurrence of data transmission in interference cells: simulate 20%, and it is also encouraged to simulate 0</a:t>
            </a:r>
            <a:r>
              <a:rPr lang="en-GB" altLang="zh-CN" sz="2000" dirty="0" smtClean="0">
                <a:solidFill>
                  <a:srgbClr val="008000"/>
                </a:solidFill>
              </a:rPr>
              <a:t>%, 50%</a:t>
            </a:r>
            <a:r>
              <a:rPr lang="en-US" altLang="zh-CN" sz="2000" dirty="0" smtClean="0">
                <a:solidFill>
                  <a:schemeClr val="bg1">
                    <a:lumMod val="50000"/>
                  </a:schemeClr>
                </a:solidFill>
              </a:rPr>
              <a:t> and 100%</a:t>
            </a:r>
            <a:r>
              <a:rPr lang="en-GB" altLang="zh-CN" sz="2000" dirty="0" smtClean="0">
                <a:solidFill>
                  <a:srgbClr val="008000"/>
                </a:solidFill>
              </a:rPr>
              <a:t>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In frequency domain: full bandwidth allocation.</a:t>
            </a:r>
            <a:endParaRPr lang="zh-CN" altLang="zh-CN" sz="1800" dirty="0">
              <a:solidFill>
                <a:srgbClr val="008000"/>
              </a:solidFill>
            </a:endParaRPr>
          </a:p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302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Time offset and frequency shift for sync network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Option 1 for initial </a:t>
            </a:r>
            <a:r>
              <a:rPr lang="en-GB" altLang="zh-CN" sz="2000" dirty="0" smtClean="0">
                <a:solidFill>
                  <a:srgbClr val="008000"/>
                </a:solidFill>
              </a:rPr>
              <a:t>simulation:</a:t>
            </a:r>
            <a:endParaRPr lang="en-GB" altLang="zh-CN" sz="20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Time offset: The serving cell is 3 us and -1 us for interfering cell 1 and cell 2 respectively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2"/>
            <a:r>
              <a:rPr lang="en-GB" altLang="zh-CN" sz="1800" dirty="0">
                <a:solidFill>
                  <a:srgbClr val="008000"/>
                </a:solidFill>
              </a:rPr>
              <a:t>Frequency shift: The serving cell is 300 Hz and -100 Hz for interfering cell 1 and cell 2 respectively.</a:t>
            </a:r>
            <a:endParaRPr lang="zh-CN" altLang="zh-CN" sz="18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Other options are not precluded.</a:t>
            </a:r>
            <a:endParaRPr lang="zh-CN" altLang="zh-CN" sz="2000" dirty="0">
              <a:solidFill>
                <a:srgbClr val="008000"/>
              </a:solidFill>
            </a:endParaRPr>
          </a:p>
          <a:p>
            <a:r>
              <a:rPr lang="en-US" altLang="zh-CN" sz="2400" dirty="0" smtClean="0"/>
              <a:t>Transmission rank</a:t>
            </a:r>
          </a:p>
          <a:p>
            <a:pPr lvl="1"/>
            <a:r>
              <a:rPr lang="en-GB" altLang="zh-CN" sz="2000" dirty="0" smtClean="0">
                <a:solidFill>
                  <a:srgbClr val="008000"/>
                </a:solidFill>
              </a:rPr>
              <a:t>Reuse the assumption from LTE HomNet CRS-IM, i.e., 80</a:t>
            </a:r>
            <a:r>
              <a:rPr lang="en-GB" altLang="zh-CN" sz="2000" dirty="0">
                <a:solidFill>
                  <a:srgbClr val="008000"/>
                </a:solidFill>
              </a:rPr>
              <a:t>% and 20% probability for </a:t>
            </a:r>
            <a:r>
              <a:rPr lang="en-GB" altLang="zh-CN" sz="2000" dirty="0" smtClean="0">
                <a:solidFill>
                  <a:srgbClr val="008000"/>
                </a:solidFill>
              </a:rPr>
              <a:t>rank </a:t>
            </a:r>
            <a:r>
              <a:rPr lang="en-GB" altLang="zh-CN" sz="2000" dirty="0">
                <a:solidFill>
                  <a:srgbClr val="008000"/>
                </a:solidFill>
              </a:rPr>
              <a:t>1 and rank 2 transmission in the interfering cell(s).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NR PDSCH or LTE PDSCH transmission in interfering cells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LTE </a:t>
            </a:r>
            <a:r>
              <a:rPr lang="en-US" altLang="zh-CN" sz="2000" dirty="0">
                <a:solidFill>
                  <a:srgbClr val="008000"/>
                </a:solidFill>
              </a:rPr>
              <a:t>PDSCH 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7152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Modulation </a:t>
            </a:r>
            <a:r>
              <a:rPr lang="en-GB" altLang="zh-CN" sz="2400" dirty="0"/>
              <a:t>scheme for the interference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assumption from LTE HomNet CRS-IM, i.e., 16 QAM randomly modulated symbols in the interfering PDSCH when exists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scheme for the interference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MBSFN configuration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No MBSFN is configured on LTE carrier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r>
              <a:rPr lang="en-GB" altLang="zh-CN" sz="2400" dirty="0" err="1"/>
              <a:t>Center</a:t>
            </a:r>
            <a:r>
              <a:rPr lang="en-GB" altLang="zh-CN" sz="2400" dirty="0"/>
              <a:t> frequency for the interference LTE cell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Same between serving cell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neighbouring </a:t>
            </a:r>
            <a:r>
              <a:rPr lang="en-GB" altLang="zh-CN" sz="2000" dirty="0">
                <a:solidFill>
                  <a:srgbClr val="008000"/>
                </a:solidFill>
              </a:rPr>
              <a:t>cells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7814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Target NR PDSCH parameters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63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Rank for target NR </a:t>
            </a:r>
            <a:r>
              <a:rPr lang="nn-NO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Rank 1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MCS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Cover QPSK MCS 4 and 16QAM MCS 13 for 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whether to cover 64QAM MCS 19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Precoding</a:t>
            </a:r>
            <a:r>
              <a:rPr lang="en-GB" altLang="zh-CN" sz="2400" dirty="0"/>
              <a:t> model for target NR 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Random </a:t>
            </a:r>
            <a:r>
              <a:rPr lang="en-GB" altLang="zh-CN" sz="2000" dirty="0" err="1">
                <a:solidFill>
                  <a:srgbClr val="008000"/>
                </a:solidFill>
              </a:rPr>
              <a:t>precoding</a:t>
            </a:r>
            <a:r>
              <a:rPr lang="en-GB" altLang="zh-CN" sz="2000" dirty="0">
                <a:solidFill>
                  <a:srgbClr val="008000"/>
                </a:solidFill>
              </a:rPr>
              <a:t> (Single panel Type 1) with PRB bundling size is 2 with PRB bundling type is static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HARQ process number for target NR </a:t>
            </a:r>
            <a:r>
              <a:rPr lang="en-GB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4 for FDD, further discuss for TDD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PDSCH mapping type and DMRS configuration for target NR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PDSCH mapping type A with full PRB allocation, use DMRS Type 1 with single symbol front loaded and 1 additional DMRS, with FDM applied between DMRS and data. 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30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958011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ZP CSI-RS, NZP CSI-RS and TRS configuration for target </a:t>
            </a:r>
            <a:r>
              <a:rPr lang="en-US" altLang="zh-CN" sz="2400" dirty="0" smtClean="0"/>
              <a:t>cell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Reuse the Rel-15 assumptions for ZP CSI-RS, NZP CSI-RS and TRS configuration in PDSCH demodulation requirements for the serving cell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SSB position for target cell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Configure the first SSB in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, and the slot #0 in every 20 </a:t>
            </a:r>
            <a:r>
              <a:rPr lang="en-US" altLang="zh-CN" sz="2000" dirty="0" err="1">
                <a:solidFill>
                  <a:srgbClr val="008000"/>
                </a:solidFill>
              </a:rPr>
              <a:t>ms</a:t>
            </a:r>
            <a:r>
              <a:rPr lang="en-US" altLang="zh-CN" sz="2000" dirty="0">
                <a:solidFill>
                  <a:srgbClr val="008000"/>
                </a:solidFill>
              </a:rPr>
              <a:t> is not scheduled for PDSCH transmission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Start symbol (S) and symbol length (L) for the target </a:t>
            </a:r>
            <a:r>
              <a:rPr lang="en-US" altLang="zh-CN" sz="2400" dirty="0" smtClean="0"/>
              <a:t>PDSCH</a:t>
            </a:r>
          </a:p>
          <a:p>
            <a:pPr lvl="1"/>
            <a:r>
              <a:rPr lang="en-GB" altLang="zh-CN" sz="2000" dirty="0">
                <a:solidFill>
                  <a:srgbClr val="0000FF"/>
                </a:solidFill>
              </a:rPr>
              <a:t>For the scenario that Rel-15 or Rel-16 CRS-RM is configured (for scenario 1 and 2</a:t>
            </a:r>
            <a:r>
              <a:rPr lang="en-GB" altLang="zh-CN" sz="2000" dirty="0" smtClean="0">
                <a:solidFill>
                  <a:srgbClr val="0000FF"/>
                </a:solidFill>
              </a:rPr>
              <a:t>): </a:t>
            </a:r>
            <a:r>
              <a:rPr lang="en-US" altLang="zh-CN" sz="2000" dirty="0">
                <a:solidFill>
                  <a:srgbClr val="FF9900"/>
                </a:solidFill>
              </a:rPr>
              <a:t>Focus on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3, L = </a:t>
            </a:r>
            <a:r>
              <a:rPr lang="en-GB" altLang="zh-CN" sz="2000" dirty="0" smtClean="0">
                <a:solidFill>
                  <a:srgbClr val="0000FF"/>
                </a:solidFill>
              </a:rPr>
              <a:t>9. </a:t>
            </a:r>
            <a:r>
              <a:rPr lang="en-US" altLang="zh-CN" sz="2000" dirty="0">
                <a:solidFill>
                  <a:srgbClr val="FF9900"/>
                </a:solidFill>
              </a:rPr>
              <a:t>Interested companies can bring analysis for S = 3, L = </a:t>
            </a:r>
            <a:r>
              <a:rPr lang="en-US" altLang="zh-CN" sz="2000" dirty="0" smtClean="0">
                <a:solidFill>
                  <a:srgbClr val="FF9900"/>
                </a:solidFill>
              </a:rPr>
              <a:t>11.</a:t>
            </a:r>
            <a:endParaRPr lang="zh-CN" altLang="zh-CN" sz="1800" dirty="0">
              <a:solidFill>
                <a:srgbClr val="FF99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For </a:t>
            </a:r>
            <a:r>
              <a:rPr lang="en-GB" altLang="zh-CN" sz="2000" dirty="0">
                <a:solidFill>
                  <a:srgbClr val="0000FF"/>
                </a:solidFill>
              </a:rPr>
              <a:t>the scenario that CRS-RM is not configured (for scenario 2): </a:t>
            </a:r>
            <a:r>
              <a:rPr lang="en-GB" altLang="zh-CN" sz="2000" dirty="0" smtClean="0">
                <a:solidFill>
                  <a:srgbClr val="0000FF"/>
                </a:solidFill>
              </a:rPr>
              <a:t>S </a:t>
            </a:r>
            <a:r>
              <a:rPr lang="en-GB" altLang="zh-CN" sz="2000" dirty="0">
                <a:solidFill>
                  <a:srgbClr val="0000FF"/>
                </a:solidFill>
              </a:rPr>
              <a:t>= 2, L = 12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lvl="1"/>
            <a:endParaRPr lang="zh-CN" altLang="zh-CN" sz="2000" dirty="0">
              <a:solidFill>
                <a:srgbClr val="008000"/>
              </a:solidFill>
            </a:endParaRPr>
          </a:p>
          <a:p>
            <a:pPr marL="742950" lvl="2" indent="-342900"/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endParaRPr lang="zh-CN" altLang="en-US" sz="20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091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5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Overhead for TBS determination for the target PDSCH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Rel-15 or Rel-16 CRS-RM is configured (for scenario 1 and 2): 18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the scenario that CRS-RM is not configured (for scenario 2): 0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Target </a:t>
            </a:r>
            <a:r>
              <a:rPr lang="en-GB" altLang="zh-CN" sz="2400" dirty="0"/>
              <a:t>PDSCH performance measurement point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Companies to provide simulation curves as well as the CRS-IM gain in terms of both </a:t>
            </a:r>
            <a:r>
              <a:rPr lang="en-GB" altLang="zh-CN" sz="2000" dirty="0" smtClean="0">
                <a:solidFill>
                  <a:srgbClr val="008000"/>
                </a:solidFill>
              </a:rPr>
              <a:t>SNR</a:t>
            </a:r>
            <a:r>
              <a:rPr lang="en-GB" altLang="zh-CN" sz="2000" strike="sngStrike" dirty="0" smtClean="0">
                <a:solidFill>
                  <a:srgbClr val="008000"/>
                </a:solidFill>
              </a:rPr>
              <a:t>/SINR</a:t>
            </a:r>
            <a:r>
              <a:rPr lang="en-GB" altLang="zh-CN" sz="2000" dirty="0" smtClean="0">
                <a:solidFill>
                  <a:srgbClr val="00800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improvement and relative throughput improvement. </a:t>
            </a:r>
          </a:p>
          <a:p>
            <a:pPr lvl="2"/>
            <a:r>
              <a:rPr lang="en-GB" altLang="zh-CN" sz="1800" dirty="0" smtClean="0">
                <a:solidFill>
                  <a:srgbClr val="0000FF"/>
                </a:solidFill>
              </a:rPr>
              <a:t>Use SNR in </a:t>
            </a:r>
            <a:r>
              <a:rPr lang="en-GB" altLang="zh-CN" sz="1800" dirty="0">
                <a:solidFill>
                  <a:srgbClr val="0000FF"/>
                </a:solidFill>
              </a:rPr>
              <a:t>the simulation. </a:t>
            </a:r>
            <a:endParaRPr lang="zh-CN" altLang="zh-CN" sz="1800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Target NR PDSCH parameters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0109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Common parameters for target and interfering cells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692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 fontScale="90000"/>
          </a:bodyPr>
          <a:lstStyle/>
          <a:p>
            <a:r>
              <a:rPr lang="en-US" altLang="zh-CN" sz="3200" dirty="0"/>
              <a:t>Common parameters for target and interfering cells 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07901"/>
            <a:ext cx="8229600" cy="4785395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nn-NO" altLang="zh-CN" sz="2400" dirty="0"/>
              <a:t>NR Carrier number</a:t>
            </a:r>
            <a:endParaRPr lang="nn-NO" altLang="zh-CN" sz="2400" dirty="0" smtClean="0"/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Focus </a:t>
            </a:r>
            <a:r>
              <a:rPr lang="en-US" altLang="zh-CN" sz="2000" dirty="0">
                <a:solidFill>
                  <a:srgbClr val="008000"/>
                </a:solidFill>
              </a:rPr>
              <a:t>on NR single carrier </a:t>
            </a:r>
            <a:r>
              <a:rPr lang="en-US" altLang="zh-CN" sz="2000" dirty="0" smtClean="0">
                <a:solidFill>
                  <a:srgbClr val="008000"/>
                </a:solidFill>
              </a:rPr>
              <a:t>scenario</a:t>
            </a:r>
            <a:endParaRPr lang="zh-CN" altLang="zh-CN" sz="20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err="1"/>
              <a:t>Tx</a:t>
            </a:r>
            <a:r>
              <a:rPr lang="en-GB" altLang="zh-CN" sz="2400" dirty="0"/>
              <a:t> antenna and LTE CRS port number</a:t>
            </a:r>
            <a:endParaRPr lang="zh-CN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For initial simulation, prioritize 4 CRS ports and interested companies can provide results for 2 CRS ports case.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performance requirement definition.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Rx antenna </a:t>
            </a:r>
            <a:r>
              <a:rPr lang="en-GB" altLang="zh-CN" sz="2400" dirty="0" smtClean="0"/>
              <a:t>number</a:t>
            </a:r>
            <a:endParaRPr lang="en-GB" altLang="zh-CN" sz="2400" dirty="0"/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2Rx and </a:t>
            </a:r>
            <a:r>
              <a:rPr lang="en-GB" altLang="zh-CN" sz="2000" dirty="0" smtClean="0">
                <a:solidFill>
                  <a:srgbClr val="008000"/>
                </a:solidFill>
              </a:rPr>
              <a:t>4Rx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Propagation condition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TDLA30-10 and ULA low </a:t>
            </a:r>
            <a:r>
              <a:rPr lang="en-US" altLang="zh-CN" sz="2000" dirty="0" smtClean="0">
                <a:solidFill>
                  <a:srgbClr val="008000"/>
                </a:solidFill>
              </a:rPr>
              <a:t>for </a:t>
            </a:r>
            <a:r>
              <a:rPr lang="en-GB" altLang="zh-CN" sz="2000" dirty="0" smtClean="0">
                <a:solidFill>
                  <a:srgbClr val="008000"/>
                </a:solidFill>
              </a:rPr>
              <a:t>the </a:t>
            </a:r>
            <a:r>
              <a:rPr lang="en-GB" altLang="zh-CN" sz="2000" dirty="0">
                <a:solidFill>
                  <a:srgbClr val="008000"/>
                </a:solidFill>
              </a:rPr>
              <a:t>initial simulation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6706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Others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1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General issues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025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Other aspects for RAN4 #100e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13387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Discuss if there is any potential impact </a:t>
            </a:r>
            <a:r>
              <a:rPr lang="en-US" altLang="zh-CN" sz="2400" dirty="0">
                <a:solidFill>
                  <a:srgbClr val="FF0000"/>
                </a:solidFill>
              </a:rPr>
              <a:t>to other </a:t>
            </a:r>
            <a:r>
              <a:rPr lang="en-US" altLang="zh-CN" sz="2400" dirty="0" smtClean="0">
                <a:solidFill>
                  <a:srgbClr val="FF0000"/>
                </a:solidFill>
              </a:rPr>
              <a:t>WGs.</a:t>
            </a:r>
            <a:endParaRPr lang="zh-CN" altLang="zh-CN" sz="2400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Collection of simulation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results before </a:t>
            </a:r>
            <a:r>
              <a:rPr lang="en-US" altLang="zh-CN" sz="2400" dirty="0">
                <a:solidFill>
                  <a:srgbClr val="FF0000"/>
                </a:solidFill>
              </a:rPr>
              <a:t>RAN4 #100e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Simulation results will be collected and calibrated in RAN4 draft reflector </a:t>
            </a:r>
            <a:r>
              <a:rPr lang="en-US" altLang="zh-CN" sz="2000" dirty="0" smtClean="0">
                <a:solidFill>
                  <a:srgbClr val="FF0000"/>
                </a:solidFill>
              </a:rPr>
              <a:t>from Aug </a:t>
            </a:r>
            <a:r>
              <a:rPr lang="en-US" altLang="zh-CN" sz="2000" dirty="0">
                <a:solidFill>
                  <a:srgbClr val="FF0000"/>
                </a:solidFill>
              </a:rPr>
              <a:t>2nd to 5th</a:t>
            </a:r>
            <a:r>
              <a:rPr lang="en-US" altLang="zh-CN" sz="2000" dirty="0" smtClean="0">
                <a:solidFill>
                  <a:srgbClr val="FF0000"/>
                </a:solidFill>
              </a:rPr>
              <a:t>. </a:t>
            </a:r>
            <a:r>
              <a:rPr lang="en-US" altLang="zh-CN" sz="2000" dirty="0" smtClean="0">
                <a:solidFill>
                  <a:srgbClr val="7030A0"/>
                </a:solidFill>
              </a:rPr>
              <a:t>Interested companies are encouraged to provide simulation results before the meeting if possible.</a:t>
            </a:r>
            <a:endParaRPr lang="en-US" altLang="zh-CN" sz="2000" dirty="0">
              <a:solidFill>
                <a:srgbClr val="7030A0"/>
              </a:solidFill>
            </a:endParaRP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Template for simulation result collection is provided in </a:t>
            </a:r>
            <a:r>
              <a:rPr lang="en-US" altLang="zh-CN" sz="2000" dirty="0" smtClean="0">
                <a:solidFill>
                  <a:srgbClr val="FF0000"/>
                </a:solidFill>
              </a:rPr>
              <a:t>R4-2108663.</a:t>
            </a:r>
            <a:endParaRPr lang="en-US" altLang="zh-CN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927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Scenarios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According to WID, both scenarios are valid.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2"/>
            <a:r>
              <a:rPr lang="en-US" altLang="zh-CN" sz="1800" dirty="0"/>
              <a:t>Scenario 1: </a:t>
            </a:r>
            <a:r>
              <a:rPr lang="en-GB" altLang="zh-CN" sz="1800" dirty="0"/>
              <a:t>LTE and NR DSS</a:t>
            </a:r>
            <a:endParaRPr lang="en-US" altLang="zh-CN" sz="1800" dirty="0"/>
          </a:p>
          <a:p>
            <a:pPr lvl="2"/>
            <a:r>
              <a:rPr lang="en-US" altLang="zh-CN" sz="1800" dirty="0"/>
              <a:t>Scenario 2: </a:t>
            </a:r>
            <a:r>
              <a:rPr lang="en-GB" altLang="zh-CN" sz="1800" dirty="0"/>
              <a:t>NR and LTE deployed in neighbouring BS/areas</a:t>
            </a:r>
            <a:endParaRPr lang="en-US" altLang="zh-CN" sz="18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Scenario 1 and scenario 2 will be included for initial LLS evaluation: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1 with 15kHz</a:t>
            </a:r>
          </a:p>
          <a:p>
            <a:pPr lvl="2"/>
            <a:r>
              <a:rPr lang="en-US" altLang="zh-CN" sz="1800" dirty="0" smtClean="0">
                <a:solidFill>
                  <a:srgbClr val="008000"/>
                </a:solidFill>
              </a:rPr>
              <a:t>Scenario </a:t>
            </a:r>
            <a:r>
              <a:rPr lang="en-US" altLang="zh-CN" sz="1800" dirty="0">
                <a:solidFill>
                  <a:srgbClr val="008000"/>
                </a:solidFill>
              </a:rPr>
              <a:t>2 with 15kHz 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30 </a:t>
            </a:r>
            <a:r>
              <a:rPr lang="en-US" altLang="zh-CN" sz="2000" dirty="0">
                <a:solidFill>
                  <a:srgbClr val="008000"/>
                </a:solidFill>
              </a:rPr>
              <a:t>kHz for scenario 2 can be </a:t>
            </a:r>
            <a:r>
              <a:rPr lang="en-US" altLang="zh-CN" sz="2000" dirty="0" smtClean="0">
                <a:solidFill>
                  <a:srgbClr val="008000"/>
                </a:solidFill>
              </a:rPr>
              <a:t>deprioritized </a:t>
            </a:r>
            <a:r>
              <a:rPr lang="en-US" altLang="zh-CN" sz="2000" dirty="0">
                <a:solidFill>
                  <a:srgbClr val="008000"/>
                </a:solidFill>
              </a:rPr>
              <a:t>before RAN#93e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870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494928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Autofit/>
          </a:bodyPr>
          <a:lstStyle/>
          <a:p>
            <a:pPr marL="342900" lvl="1" indent="-255588">
              <a:buFont typeface="Arial" pitchFamily="34" charset="0"/>
              <a:buChar char="•"/>
            </a:pPr>
            <a:r>
              <a:rPr lang="en-US" altLang="zh-CN" sz="1800" dirty="0"/>
              <a:t>Baseline RM scheme for performance comparison with PDSCH CRS-IM</a:t>
            </a:r>
          </a:p>
          <a:p>
            <a:pPr lvl="1"/>
            <a:r>
              <a:rPr lang="en-US" altLang="zh-CN" sz="1600" dirty="0" smtClean="0">
                <a:solidFill>
                  <a:srgbClr val="008000"/>
                </a:solidFill>
              </a:rPr>
              <a:t>For </a:t>
            </a:r>
            <a:r>
              <a:rPr lang="en-US" altLang="zh-CN" sz="1600" dirty="0">
                <a:solidFill>
                  <a:srgbClr val="008000"/>
                </a:solidFill>
              </a:rPr>
              <a:t>scenario 1 with LTE and NR DSS: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serving cell </a:t>
            </a:r>
            <a:r>
              <a:rPr lang="en-US" altLang="zh-CN" sz="1400" dirty="0" smtClean="0">
                <a:solidFill>
                  <a:srgbClr val="008000"/>
                </a:solidFill>
              </a:rPr>
              <a:t>CRS-RM</a:t>
            </a:r>
            <a:endParaRPr lang="en-US" altLang="zh-CN" sz="1400" dirty="0">
              <a:solidFill>
                <a:srgbClr val="008000"/>
              </a:solidFill>
            </a:endParaRP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400" dirty="0">
                <a:solidFill>
                  <a:srgbClr val="008000"/>
                </a:solidFill>
              </a:rPr>
              <a:t>CRS-RM for 1 </a:t>
            </a:r>
            <a:r>
              <a:rPr lang="en-US" altLang="zh-CN" sz="1400" dirty="0" smtClean="0">
                <a:solidFill>
                  <a:srgbClr val="008000"/>
                </a:solidFill>
              </a:rPr>
              <a:t>interference cell</a:t>
            </a:r>
          </a:p>
          <a:p>
            <a:pPr marL="1436688" lvl="3" indent="-276225"/>
            <a:r>
              <a:rPr lang="en-US" altLang="zh-CN" sz="1400" dirty="0">
                <a:solidFill>
                  <a:srgbClr val="FF0000"/>
                </a:solidFill>
              </a:rPr>
              <a:t>Case A: the 1 interference </a:t>
            </a:r>
            <a:r>
              <a:rPr lang="en-US" altLang="zh-CN" sz="1400" dirty="0" smtClean="0">
                <a:solidFill>
                  <a:srgbClr val="FF0000"/>
                </a:solidFill>
              </a:rPr>
              <a:t>cell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rgbClr val="FF0000"/>
                </a:solidFill>
              </a:rPr>
              <a:t>is always the first dominant 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1 interference cell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altLang="zh-CN" sz="1400" dirty="0" smtClean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is </a:t>
            </a:r>
            <a:r>
              <a:rPr lang="en-US" altLang="zh-CN" sz="1400" dirty="0">
                <a:solidFill>
                  <a:srgbClr val="FF0000"/>
                </a:solidFill>
              </a:rPr>
              <a:t>NOT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interference.</a:t>
            </a:r>
          </a:p>
          <a:p>
            <a:pPr marL="1704975" lvl="4" indent="-180975"/>
            <a:r>
              <a:rPr lang="en-US" altLang="zh-CN" sz="1200" dirty="0" smtClean="0">
                <a:solidFill>
                  <a:srgbClr val="FF0000"/>
                </a:solidFill>
              </a:rPr>
              <a:t>e.g</a:t>
            </a:r>
            <a:r>
              <a:rPr lang="en-US" altLang="zh-CN" sz="1200" dirty="0">
                <a:solidFill>
                  <a:srgbClr val="FF0000"/>
                </a:solidFill>
              </a:rPr>
              <a:t>., INR of the 1 interference cell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with RM </a:t>
            </a:r>
            <a:r>
              <a:rPr lang="en-US" altLang="zh-CN" sz="1200" dirty="0" smtClean="0">
                <a:solidFill>
                  <a:srgbClr val="FF0000"/>
                </a:solidFill>
              </a:rPr>
              <a:t>is INR1 </a:t>
            </a:r>
            <a:r>
              <a:rPr lang="en-US" altLang="zh-CN" sz="1200" dirty="0">
                <a:solidFill>
                  <a:srgbClr val="FF0000"/>
                </a:solidFill>
              </a:rPr>
              <a:t>or INR2 with 50%: 50% </a:t>
            </a:r>
            <a:r>
              <a:rPr lang="en-US" altLang="zh-CN" sz="1200" dirty="0" smtClean="0">
                <a:solidFill>
                  <a:srgbClr val="FF0000"/>
                </a:solidFill>
              </a:rPr>
              <a:t>probability.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If the INR for the interference cell with RM is INR1, then the INR for the other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interference cell is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INR2,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and vice versa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</a:t>
            </a:r>
            <a:r>
              <a:rPr lang="en-US" altLang="zh-CN" sz="1200" dirty="0">
                <a:solidFill>
                  <a:srgbClr val="FF0000"/>
                </a:solidFill>
              </a:rPr>
              <a:t>INR </a:t>
            </a:r>
            <a:r>
              <a:rPr lang="en-US" altLang="zh-CN" sz="1200" dirty="0" smtClean="0">
                <a:solidFill>
                  <a:srgbClr val="FF0000"/>
                </a:solidFill>
              </a:rPr>
              <a:t>levels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for the two interference cells </a:t>
            </a:r>
            <a:r>
              <a:rPr lang="en-US" altLang="zh-CN" sz="1200" dirty="0" smtClean="0">
                <a:solidFill>
                  <a:srgbClr val="FF0000"/>
                </a:solidFill>
              </a:rPr>
              <a:t>can </a:t>
            </a:r>
            <a:r>
              <a:rPr lang="en-US" altLang="zh-CN" sz="1200" dirty="0">
                <a:solidFill>
                  <a:srgbClr val="FF0000"/>
                </a:solidFill>
              </a:rPr>
              <a:t>be changed per [1000] slots. </a:t>
            </a:r>
          </a:p>
          <a:p>
            <a:pPr marL="1704975" lvl="4" indent="-180975"/>
            <a:r>
              <a:rPr lang="en-US" altLang="zh-CN" sz="1200" dirty="0" smtClean="0">
                <a:solidFill>
                  <a:srgbClr val="7030A0"/>
                </a:solidFill>
              </a:rPr>
              <a:t>Case </a:t>
            </a:r>
            <a:r>
              <a:rPr lang="en-US" altLang="zh-CN" sz="1200" dirty="0" smtClean="0">
                <a:solidFill>
                  <a:srgbClr val="7030A0"/>
                </a:solidFill>
              </a:rPr>
              <a:t>B is for initial simulation only, and FFS whether to consider it for performance requirement definition. </a:t>
            </a:r>
            <a:endParaRPr lang="en-US" altLang="zh-CN" sz="1200" dirty="0">
              <a:solidFill>
                <a:srgbClr val="7030A0"/>
              </a:solidFill>
            </a:endParaRP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RB symbol level RM for 2 interference cells </a:t>
            </a:r>
          </a:p>
          <a:p>
            <a:pPr lvl="1"/>
            <a:r>
              <a:rPr lang="en-US" altLang="zh-CN" sz="1600" dirty="0" smtClean="0">
                <a:solidFill>
                  <a:srgbClr val="008000"/>
                </a:solidFill>
              </a:rPr>
              <a:t>For </a:t>
            </a:r>
            <a:r>
              <a:rPr lang="en-US" altLang="zh-CN" sz="1600" dirty="0">
                <a:solidFill>
                  <a:srgbClr val="008000"/>
                </a:solidFill>
              </a:rPr>
              <a:t>scenario 2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No </a:t>
            </a:r>
            <a:r>
              <a:rPr lang="en-US" altLang="zh-CN" sz="1400" dirty="0">
                <a:solidFill>
                  <a:srgbClr val="008000"/>
                </a:solidFill>
              </a:rPr>
              <a:t>RM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Rel-15 </a:t>
            </a:r>
            <a:r>
              <a:rPr lang="en-US" altLang="zh-CN" sz="1400" dirty="0">
                <a:solidFill>
                  <a:srgbClr val="008000"/>
                </a:solidFill>
              </a:rPr>
              <a:t>CRS-RM for 1 interference </a:t>
            </a:r>
            <a:r>
              <a:rPr lang="en-US" altLang="zh-CN" sz="1400" dirty="0" smtClean="0">
                <a:solidFill>
                  <a:srgbClr val="008000"/>
                </a:solidFill>
              </a:rPr>
              <a:t>cell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A: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</a:t>
            </a:r>
            <a:r>
              <a:rPr lang="en-US" altLang="zh-CN" sz="1400" dirty="0" smtClean="0">
                <a:solidFill>
                  <a:srgbClr val="FF0000"/>
                </a:solidFill>
              </a:rPr>
              <a:t>cell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 with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 smtClean="0">
                <a:solidFill>
                  <a:srgbClr val="FF0000"/>
                </a:solidFill>
              </a:rPr>
              <a:t> is </a:t>
            </a:r>
            <a:r>
              <a:rPr lang="en-US" altLang="zh-CN" sz="1400" dirty="0">
                <a:solidFill>
                  <a:srgbClr val="FF0000"/>
                </a:solidFill>
              </a:rPr>
              <a:t>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interference, i.e., INR1</a:t>
            </a:r>
          </a:p>
          <a:p>
            <a:pPr marL="1436688" lvl="3" indent="-276225"/>
            <a:r>
              <a:rPr lang="en-US" altLang="zh-CN" sz="1400" dirty="0" smtClean="0">
                <a:solidFill>
                  <a:srgbClr val="FF0000"/>
                </a:solidFill>
              </a:rPr>
              <a:t>Case B: the </a:t>
            </a:r>
            <a:r>
              <a:rPr lang="en-US" altLang="zh-CN" sz="1400" dirty="0">
                <a:solidFill>
                  <a:srgbClr val="FF0000"/>
                </a:solidFill>
              </a:rPr>
              <a:t>1 interference cell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with</a:t>
            </a:r>
            <a:r>
              <a:rPr lang="en-US" altLang="zh-CN" sz="1400" dirty="0">
                <a:solidFill>
                  <a:srgbClr val="FF0000"/>
                </a:solidFill>
              </a:rPr>
              <a:t> </a:t>
            </a:r>
            <a:r>
              <a:rPr lang="en-US" altLang="zh-CN" sz="1400" dirty="0">
                <a:solidFill>
                  <a:schemeClr val="bg1">
                    <a:lumMod val="50000"/>
                  </a:schemeClr>
                </a:solidFill>
              </a:rPr>
              <a:t>RM</a:t>
            </a:r>
            <a:r>
              <a:rPr lang="en-US" altLang="zh-CN" sz="1400" dirty="0">
                <a:solidFill>
                  <a:srgbClr val="FF0000"/>
                </a:solidFill>
              </a:rPr>
              <a:t> is </a:t>
            </a:r>
            <a:r>
              <a:rPr lang="en-US" altLang="zh-CN" sz="1400" dirty="0">
                <a:solidFill>
                  <a:srgbClr val="FF0000"/>
                </a:solidFill>
              </a:rPr>
              <a:t>NOT always the first dominant </a:t>
            </a:r>
            <a:r>
              <a:rPr lang="en-US" altLang="zh-CN" sz="1400" dirty="0" smtClean="0">
                <a:solidFill>
                  <a:srgbClr val="FF0000"/>
                </a:solidFill>
              </a:rPr>
              <a:t>interference </a:t>
            </a:r>
          </a:p>
          <a:p>
            <a:pPr marL="1893888" lvl="4" indent="-276225"/>
            <a:r>
              <a:rPr lang="en-US" altLang="zh-CN" sz="1200" dirty="0" smtClean="0">
                <a:solidFill>
                  <a:srgbClr val="FF0000"/>
                </a:solidFill>
              </a:rPr>
              <a:t>e.g</a:t>
            </a:r>
            <a:r>
              <a:rPr lang="en-US" altLang="zh-CN" sz="1200" dirty="0">
                <a:solidFill>
                  <a:srgbClr val="FF0000"/>
                </a:solidFill>
              </a:rPr>
              <a:t>., INR of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1 </a:t>
            </a:r>
            <a:r>
              <a:rPr lang="en-US" altLang="zh-CN" sz="1200" dirty="0">
                <a:solidFill>
                  <a:srgbClr val="FF0000"/>
                </a:solidFill>
              </a:rPr>
              <a:t>interference cell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with RM </a:t>
            </a:r>
            <a:r>
              <a:rPr lang="en-US" altLang="zh-CN" sz="1200" dirty="0" smtClean="0">
                <a:solidFill>
                  <a:srgbClr val="FF0000"/>
                </a:solidFill>
              </a:rPr>
              <a:t>is </a:t>
            </a:r>
            <a:r>
              <a:rPr lang="en-US" altLang="zh-CN" sz="1200" dirty="0">
                <a:solidFill>
                  <a:srgbClr val="FF0000"/>
                </a:solidFill>
              </a:rPr>
              <a:t>INR 1 or INR2 with 50%: 50% </a:t>
            </a:r>
            <a:r>
              <a:rPr lang="en-US" altLang="zh-CN" sz="1200" dirty="0" smtClean="0">
                <a:solidFill>
                  <a:srgbClr val="FF0000"/>
                </a:solidFill>
              </a:rPr>
              <a:t>probability.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If the INR for the interference cell with RM is INR1, then </a:t>
            </a:r>
            <a:r>
              <a:rPr lang="en-US" altLang="zh-CN" sz="1200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INR for the other interference cell is INR2, and vice versa.</a:t>
            </a:r>
            <a:r>
              <a:rPr lang="en-US" altLang="zh-CN" sz="1200" dirty="0" smtClean="0">
                <a:solidFill>
                  <a:srgbClr val="FF0000"/>
                </a:solidFill>
              </a:rPr>
              <a:t> The </a:t>
            </a:r>
            <a:r>
              <a:rPr lang="en-US" altLang="zh-CN" sz="1200" dirty="0" smtClean="0">
                <a:solidFill>
                  <a:srgbClr val="FF0000"/>
                </a:solidFill>
              </a:rPr>
              <a:t>INR </a:t>
            </a:r>
            <a:r>
              <a:rPr lang="en-US" altLang="zh-CN" sz="1200" dirty="0" smtClean="0">
                <a:solidFill>
                  <a:srgbClr val="FF0000"/>
                </a:solidFill>
              </a:rPr>
              <a:t>levels 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for the two interference cells </a:t>
            </a:r>
            <a:r>
              <a:rPr lang="en-US" altLang="zh-CN" sz="1200" dirty="0" smtClean="0">
                <a:solidFill>
                  <a:srgbClr val="FF0000"/>
                </a:solidFill>
              </a:rPr>
              <a:t>can </a:t>
            </a:r>
            <a:r>
              <a:rPr lang="en-US" altLang="zh-CN" sz="1200" dirty="0" smtClean="0">
                <a:solidFill>
                  <a:srgbClr val="FF0000"/>
                </a:solidFill>
              </a:rPr>
              <a:t>be changed per [1000] slots. </a:t>
            </a:r>
            <a:endParaRPr lang="en-US" altLang="zh-CN" sz="1200" dirty="0" smtClean="0">
              <a:solidFill>
                <a:srgbClr val="FF0000"/>
              </a:solidFill>
            </a:endParaRPr>
          </a:p>
          <a:p>
            <a:pPr marL="1893888" lvl="4" indent="-276225"/>
            <a:r>
              <a:rPr lang="en-US" altLang="zh-CN" sz="1200" dirty="0" smtClean="0">
                <a:solidFill>
                  <a:srgbClr val="7030A0"/>
                </a:solidFill>
              </a:rPr>
              <a:t>Case </a:t>
            </a:r>
            <a:r>
              <a:rPr lang="en-US" altLang="zh-CN" sz="1200" dirty="0">
                <a:solidFill>
                  <a:srgbClr val="7030A0"/>
                </a:solidFill>
              </a:rPr>
              <a:t>B is for initial simulation only, and FFS whether to consider it for performance requirement definition. </a:t>
            </a:r>
          </a:p>
          <a:p>
            <a:pPr lvl="2"/>
            <a:r>
              <a:rPr lang="en-US" altLang="zh-CN" sz="1400" dirty="0" smtClean="0">
                <a:solidFill>
                  <a:srgbClr val="008000"/>
                </a:solidFill>
              </a:rPr>
              <a:t>Rel-16 </a:t>
            </a:r>
            <a:r>
              <a:rPr lang="en-US" altLang="zh-CN" sz="1400" dirty="0">
                <a:solidFill>
                  <a:srgbClr val="008000"/>
                </a:solidFill>
              </a:rPr>
              <a:t>CRS-RM for 2 interference </a:t>
            </a:r>
            <a:r>
              <a:rPr lang="en-US" altLang="zh-CN" sz="1400" dirty="0" smtClean="0">
                <a:solidFill>
                  <a:srgbClr val="008000"/>
                </a:solidFill>
              </a:rPr>
              <a:t>cells</a:t>
            </a:r>
          </a:p>
          <a:p>
            <a:pPr lvl="1"/>
            <a:r>
              <a:rPr lang="en-US" altLang="zh-CN" sz="1600" dirty="0">
                <a:solidFill>
                  <a:srgbClr val="008000"/>
                </a:solidFill>
              </a:rPr>
              <a:t>Companies are encouraged to bring analysis on the performance impact on LTE cell due to Rel-16 RM </a:t>
            </a:r>
            <a:endParaRPr lang="zh-CN" altLang="zh-CN" sz="1600" dirty="0">
              <a:solidFill>
                <a:srgbClr val="008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53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General issues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Sync or </a:t>
            </a:r>
            <a:r>
              <a:rPr lang="en-GB" altLang="zh-CN" sz="2400" dirty="0" err="1"/>
              <a:t>async</a:t>
            </a:r>
            <a:r>
              <a:rPr lang="en-GB" altLang="zh-CN" sz="2400" dirty="0"/>
              <a:t> scenario for FDD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Focus on Sync network before RP #93 meeting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CBW and SCS for target and interference cells</a:t>
            </a:r>
            <a:endParaRPr lang="zh-CN" altLang="zh-CN" sz="2400" dirty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Use the following SCS/CBW for performance evaluation before RP #</a:t>
            </a:r>
            <a:r>
              <a:rPr lang="en-US" altLang="zh-CN" sz="2000" dirty="0" smtClean="0">
                <a:solidFill>
                  <a:srgbClr val="008000"/>
                </a:solidFill>
              </a:rPr>
              <a:t>93e, </a:t>
            </a:r>
            <a:r>
              <a:rPr lang="en-US" altLang="zh-CN" sz="2000" dirty="0">
                <a:solidFill>
                  <a:srgbClr val="008000"/>
                </a:solidFill>
              </a:rPr>
              <a:t>FFS for performance requirement definition:</a:t>
            </a:r>
          </a:p>
          <a:p>
            <a:pPr lvl="2"/>
            <a:r>
              <a:rPr lang="en-US" altLang="zh-CN" sz="1800" dirty="0">
                <a:solidFill>
                  <a:srgbClr val="008000"/>
                </a:solidFill>
              </a:rPr>
              <a:t>FDD 15kHz</a:t>
            </a:r>
            <a:r>
              <a:rPr lang="en-US" altLang="zh-CN" sz="1800" dirty="0" smtClean="0">
                <a:solidFill>
                  <a:srgbClr val="008000"/>
                </a:solidFill>
              </a:rPr>
              <a:t>: 10MHz </a:t>
            </a:r>
            <a:r>
              <a:rPr lang="en-US" altLang="zh-CN" sz="1800" dirty="0">
                <a:solidFill>
                  <a:srgbClr val="008000"/>
                </a:solidFill>
              </a:rPr>
              <a:t>CBW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15kHz: </a:t>
            </a:r>
            <a:r>
              <a:rPr lang="en-US" altLang="zh-CN" sz="1800" dirty="0" smtClean="0">
                <a:solidFill>
                  <a:srgbClr val="0000FF"/>
                </a:solidFill>
              </a:rPr>
              <a:t>to </a:t>
            </a:r>
            <a:r>
              <a:rPr lang="en-US" altLang="zh-CN" sz="1800" dirty="0">
                <a:solidFill>
                  <a:srgbClr val="0000FF"/>
                </a:solidFill>
              </a:rPr>
              <a:t>be discussed in the next meeting</a:t>
            </a:r>
          </a:p>
          <a:p>
            <a:pPr lvl="2"/>
            <a:r>
              <a:rPr lang="en-US" altLang="zh-CN" sz="1800" dirty="0">
                <a:solidFill>
                  <a:srgbClr val="0000FF"/>
                </a:solidFill>
              </a:rPr>
              <a:t>TDD 30kHz</a:t>
            </a:r>
            <a:r>
              <a:rPr lang="en-US" altLang="zh-CN" sz="1800" dirty="0" smtClean="0">
                <a:solidFill>
                  <a:srgbClr val="0000FF"/>
                </a:solidFill>
              </a:rPr>
              <a:t>: </a:t>
            </a:r>
            <a:r>
              <a:rPr lang="en-US" altLang="zh-CN" sz="1800" dirty="0" smtClean="0">
                <a:solidFill>
                  <a:srgbClr val="7030A0"/>
                </a:solidFill>
              </a:rPr>
              <a:t>to be discussed after </a:t>
            </a:r>
            <a:r>
              <a:rPr lang="en-US" altLang="zh-CN" sz="1800" dirty="0">
                <a:solidFill>
                  <a:srgbClr val="7030A0"/>
                </a:solidFill>
              </a:rPr>
              <a:t>RAN#93e </a:t>
            </a:r>
            <a:r>
              <a:rPr lang="en-US" altLang="zh-CN" sz="1800" strike="sngStrike" dirty="0" smtClean="0">
                <a:solidFill>
                  <a:srgbClr val="7030A0"/>
                </a:solidFill>
              </a:rPr>
              <a:t>in the next meeting</a:t>
            </a:r>
            <a:endParaRPr lang="en-US" altLang="zh-CN" sz="1800" strike="sngStrike" dirty="0">
              <a:solidFill>
                <a:srgbClr val="7030A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PDCCH CRS-IM</a:t>
            </a:r>
          </a:p>
          <a:p>
            <a:pPr lvl="1"/>
            <a:r>
              <a:rPr lang="en-US" altLang="zh-CN" sz="2000" dirty="0"/>
              <a:t>FFS whether to define neighboring cell LTE CRS-IM requirement for PDCCH</a:t>
            </a:r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4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/>
              <a:t>Reference receiver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2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Reference receiver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Reference receiver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Assume neighbouring cell CRS-IM is used together with MMSE-IRC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Assumption on CRS-IM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Both </a:t>
            </a:r>
            <a:r>
              <a:rPr lang="en-US" altLang="zh-CN" sz="2000" dirty="0">
                <a:solidFill>
                  <a:srgbClr val="008000"/>
                </a:solidFill>
              </a:rPr>
              <a:t>CRS-IC and LLR weighting for the initial performance evaluation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for performance requirements definition.</a:t>
            </a:r>
          </a:p>
          <a:p>
            <a:pPr lvl="1"/>
            <a:r>
              <a:rPr lang="en-US" altLang="zh-CN" sz="2000" dirty="0" smtClean="0">
                <a:solidFill>
                  <a:srgbClr val="008000"/>
                </a:solidFill>
              </a:rPr>
              <a:t>FFS </a:t>
            </a:r>
            <a:r>
              <a:rPr lang="en-US" altLang="zh-CN" sz="2000" dirty="0">
                <a:solidFill>
                  <a:srgbClr val="008000"/>
                </a:solidFill>
              </a:rPr>
              <a:t>NW assistant information existed or not, companies are encouraged to bring </a:t>
            </a:r>
            <a:r>
              <a:rPr lang="en-US" altLang="zh-CN" sz="2000" dirty="0" smtClean="0">
                <a:solidFill>
                  <a:srgbClr val="008000"/>
                </a:solidFill>
              </a:rPr>
              <a:t>analysis </a:t>
            </a:r>
            <a:r>
              <a:rPr lang="en-US" altLang="zh-CN" sz="2000" dirty="0">
                <a:solidFill>
                  <a:srgbClr val="008000"/>
                </a:solidFill>
              </a:rPr>
              <a:t>with different options.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Number </a:t>
            </a:r>
            <a:r>
              <a:rPr lang="en-US" altLang="zh-CN" sz="2000" dirty="0"/>
              <a:t>of CRS cells to be mitigated</a:t>
            </a:r>
            <a:endParaRPr lang="en-US" altLang="zh-CN" sz="2000" dirty="0" smtClean="0"/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It’s up to UE implementation: 1 or 2 cell can be mitigated. </a:t>
            </a:r>
            <a:endParaRPr lang="zh-CN" altLang="zh-CN" sz="1800" dirty="0" smtClean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 smtClean="0"/>
              <a:t>UE processing time</a:t>
            </a:r>
          </a:p>
          <a:p>
            <a:pPr lvl="1"/>
            <a:r>
              <a:rPr lang="en-US" altLang="zh-CN" sz="2000" dirty="0" smtClean="0"/>
              <a:t>Encourage further analysis on UE processing time in RAN4 #100e for CRS-IC and LLR de</a:t>
            </a:r>
            <a:r>
              <a:rPr lang="en-GB" altLang="zh-CN" sz="2000" dirty="0"/>
              <a:t>weighting </a:t>
            </a:r>
            <a:r>
              <a:rPr lang="en-US" altLang="zh-CN" sz="2000" dirty="0" smtClean="0"/>
              <a:t>respectively.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FFT processing</a:t>
            </a: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Single FFT processing for sync 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and </a:t>
            </a:r>
            <a:r>
              <a:rPr lang="en-GB" altLang="zh-CN" sz="2000" strike="sngStrike" dirty="0" err="1">
                <a:solidFill>
                  <a:srgbClr val="7030A0"/>
                </a:solidFill>
              </a:rPr>
              <a:t>async</a:t>
            </a:r>
            <a:r>
              <a:rPr lang="en-GB" altLang="zh-CN" sz="2000" strike="sngStrike" dirty="0">
                <a:solidFill>
                  <a:srgbClr val="7030A0"/>
                </a:solidFill>
              </a:rPr>
              <a:t> </a:t>
            </a:r>
            <a:r>
              <a:rPr lang="en-GB" altLang="zh-CN" sz="2000" dirty="0">
                <a:solidFill>
                  <a:srgbClr val="008000"/>
                </a:solidFill>
              </a:rPr>
              <a:t>scenarios. </a:t>
            </a:r>
            <a:endParaRPr lang="en-GB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 smtClean="0">
                <a:solidFill>
                  <a:srgbClr val="7030A0"/>
                </a:solidFill>
              </a:rPr>
              <a:t>Further discuss </a:t>
            </a:r>
            <a:r>
              <a:rPr lang="en-GB" altLang="zh-CN" sz="2000" dirty="0">
                <a:solidFill>
                  <a:srgbClr val="7030A0"/>
                </a:solidFill>
              </a:rPr>
              <a:t>for </a:t>
            </a:r>
            <a:r>
              <a:rPr lang="en-GB" altLang="zh-CN" sz="2000" dirty="0" err="1">
                <a:solidFill>
                  <a:srgbClr val="7030A0"/>
                </a:solidFill>
              </a:rPr>
              <a:t>async</a:t>
            </a:r>
            <a:r>
              <a:rPr lang="en-GB" altLang="zh-CN" sz="2000" dirty="0">
                <a:solidFill>
                  <a:srgbClr val="7030A0"/>
                </a:solidFill>
              </a:rPr>
              <a:t> </a:t>
            </a:r>
            <a:r>
              <a:rPr lang="en-GB" altLang="zh-CN" sz="2000" dirty="0" smtClean="0">
                <a:solidFill>
                  <a:srgbClr val="7030A0"/>
                </a:solidFill>
              </a:rPr>
              <a:t>scenarios after </a:t>
            </a:r>
            <a:r>
              <a:rPr lang="en-US" altLang="zh-CN" sz="2000" dirty="0" smtClean="0">
                <a:solidFill>
                  <a:srgbClr val="7030A0"/>
                </a:solidFill>
              </a:rPr>
              <a:t>RAN#93e.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1"/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050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Interference model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849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06091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Interference </a:t>
            </a:r>
            <a:r>
              <a:rPr lang="en-US" altLang="zh-CN" sz="3200" dirty="0" smtClean="0"/>
              <a:t>model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Number of interfering cells </a:t>
            </a:r>
            <a:r>
              <a:rPr lang="en-US" altLang="zh-CN" sz="2400" dirty="0" err="1"/>
              <a:t>modelled</a:t>
            </a:r>
            <a:r>
              <a:rPr lang="en-US" altLang="zh-CN" sz="2400" dirty="0"/>
              <a:t> in the </a:t>
            </a:r>
            <a:r>
              <a:rPr lang="en-US" altLang="zh-CN" sz="2400" dirty="0" smtClean="0"/>
              <a:t>simulation</a:t>
            </a:r>
          </a:p>
          <a:p>
            <a:pPr lvl="1"/>
            <a:r>
              <a:rPr lang="en-US" altLang="zh-CN" sz="2000" dirty="0">
                <a:solidFill>
                  <a:srgbClr val="008000"/>
                </a:solidFill>
              </a:rPr>
              <a:t>2 interference cell will be </a:t>
            </a:r>
            <a:r>
              <a:rPr lang="en-US" altLang="zh-CN" sz="2000" dirty="0" err="1">
                <a:solidFill>
                  <a:srgbClr val="008000"/>
                </a:solidFill>
              </a:rPr>
              <a:t>modelled</a:t>
            </a:r>
            <a:r>
              <a:rPr lang="en-US" altLang="zh-CN" sz="2000" dirty="0">
                <a:solidFill>
                  <a:srgbClr val="008000"/>
                </a:solidFill>
              </a:rPr>
              <a:t> for initial LLS evaluation </a:t>
            </a:r>
            <a:endParaRPr lang="en-US" altLang="zh-CN" sz="2000" dirty="0" smtClean="0">
              <a:solidFill>
                <a:srgbClr val="008000"/>
              </a:solidFill>
            </a:endParaRPr>
          </a:p>
          <a:p>
            <a:pPr lvl="1"/>
            <a:r>
              <a:rPr lang="en-GB" altLang="zh-CN" sz="2000" dirty="0">
                <a:solidFill>
                  <a:srgbClr val="008000"/>
                </a:solidFill>
              </a:rPr>
              <a:t>FFS for the configuration of requirements if introduced in later phase with the consideration together with the availability of NW assistant signalling.</a:t>
            </a:r>
            <a:endParaRPr lang="zh-CN" altLang="zh-CN" sz="2000" dirty="0">
              <a:solidFill>
                <a:srgbClr val="008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 smtClean="0"/>
              <a:t>Interference </a:t>
            </a:r>
            <a:r>
              <a:rPr lang="en-US" altLang="zh-CN" sz="2400" dirty="0"/>
              <a:t>power </a:t>
            </a:r>
            <a:r>
              <a:rPr lang="en-US" altLang="zh-CN" sz="2400" dirty="0" smtClean="0"/>
              <a:t>modeling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Reuse </a:t>
            </a:r>
            <a:r>
              <a:rPr lang="en-GB" altLang="zh-CN" sz="2000" dirty="0">
                <a:solidFill>
                  <a:srgbClr val="0000FF"/>
                </a:solidFill>
              </a:rPr>
              <a:t>the interference power </a:t>
            </a:r>
            <a:r>
              <a:rPr lang="en-GB" altLang="zh-CN" sz="2000" dirty="0" err="1">
                <a:solidFill>
                  <a:srgbClr val="0000FF"/>
                </a:solidFill>
              </a:rPr>
              <a:t>modeling</a:t>
            </a:r>
            <a:r>
              <a:rPr lang="en-GB" altLang="zh-CN" sz="2000" dirty="0">
                <a:solidFill>
                  <a:srgbClr val="0000FF"/>
                </a:solidFill>
              </a:rPr>
              <a:t> for LTE CRS-IM receiver, i.e., INR-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 (signal level of the </a:t>
            </a:r>
            <a:r>
              <a:rPr lang="en-GB" altLang="zh-CN" sz="2000" i="1" dirty="0">
                <a:solidFill>
                  <a:srgbClr val="0000FF"/>
                </a:solidFill>
              </a:rPr>
              <a:t>i</a:t>
            </a:r>
            <a:r>
              <a:rPr lang="en-GB" altLang="zh-CN" sz="2000" dirty="0">
                <a:solidFill>
                  <a:srgbClr val="0000FF"/>
                </a:solidFill>
              </a:rPr>
              <a:t>-</a:t>
            </a:r>
            <a:r>
              <a:rPr lang="en-GB" altLang="zh-CN" sz="2000" dirty="0" err="1">
                <a:solidFill>
                  <a:srgbClr val="0000FF"/>
                </a:solidFill>
              </a:rPr>
              <a:t>th</a:t>
            </a:r>
            <a:r>
              <a:rPr lang="en-GB" altLang="zh-CN" sz="2000" dirty="0">
                <a:solidFill>
                  <a:srgbClr val="0000FF"/>
                </a:solidFill>
              </a:rPr>
              <a:t> dominant interference over </a:t>
            </a:r>
            <a:r>
              <a:rPr lang="en-GB" altLang="zh-CN" sz="2000" dirty="0" err="1">
                <a:solidFill>
                  <a:srgbClr val="0000FF"/>
                </a:solidFill>
              </a:rPr>
              <a:t>Noc</a:t>
            </a:r>
            <a:r>
              <a:rPr lang="en-GB" altLang="zh-CN" sz="2000" dirty="0">
                <a:solidFill>
                  <a:srgbClr val="0000FF"/>
                </a:solidFill>
              </a:rPr>
              <a:t>) methodology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Interference power </a:t>
            </a:r>
            <a:r>
              <a:rPr lang="en-GB" altLang="zh-CN" sz="2400" dirty="0" smtClean="0"/>
              <a:t>level</a:t>
            </a:r>
          </a:p>
          <a:p>
            <a:pPr lvl="1"/>
            <a:r>
              <a:rPr lang="en-GB" altLang="zh-CN" sz="2000" dirty="0" smtClean="0">
                <a:solidFill>
                  <a:srgbClr val="0000FF"/>
                </a:solidFill>
              </a:rPr>
              <a:t>Use </a:t>
            </a:r>
            <a:r>
              <a:rPr lang="en-GB" altLang="zh-CN" sz="2000" dirty="0">
                <a:solidFill>
                  <a:srgbClr val="0000FF"/>
                </a:solidFill>
              </a:rPr>
              <a:t>option 1 with INR1 = 10.45 dB and INR2 = 4.6 dB </a:t>
            </a:r>
            <a:r>
              <a:rPr lang="en-GB" altLang="zh-CN" sz="2000" dirty="0" smtClean="0">
                <a:solidFill>
                  <a:srgbClr val="0000FF"/>
                </a:solidFill>
              </a:rPr>
              <a:t> </a:t>
            </a:r>
            <a:r>
              <a:rPr lang="en-GB" altLang="zh-CN" sz="2000" dirty="0">
                <a:solidFill>
                  <a:srgbClr val="0000FF"/>
                </a:solidFill>
              </a:rPr>
              <a:t>as baseline, other power levels can also be simulated by interested companies. </a:t>
            </a:r>
            <a:endParaRPr lang="zh-CN" altLang="zh-CN" sz="2000" dirty="0">
              <a:solidFill>
                <a:srgbClr val="0000FF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77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6601</TotalTime>
  <Words>1489</Words>
  <Application>Microsoft Office PowerPoint</Application>
  <PresentationFormat>全屏显示(4:3)</PresentationFormat>
  <Paragraphs>170</Paragraphs>
  <Slides>21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WF on CRS interference handling in scenarios with overlapping spectrum for LTE and NR</vt:lpstr>
      <vt:lpstr>General issues</vt:lpstr>
      <vt:lpstr>General issues</vt:lpstr>
      <vt:lpstr>General issues</vt:lpstr>
      <vt:lpstr>General issues</vt:lpstr>
      <vt:lpstr>Reference receiver</vt:lpstr>
      <vt:lpstr>Reference receiver</vt:lpstr>
      <vt:lpstr>Interference model</vt:lpstr>
      <vt:lpstr>Interference model</vt:lpstr>
      <vt:lpstr>Interference model</vt:lpstr>
      <vt:lpstr>Interference model</vt:lpstr>
      <vt:lpstr>Interference model</vt:lpstr>
      <vt:lpstr>Target NR PDSCH parameters</vt:lpstr>
      <vt:lpstr>Target NR PDSCH parameters</vt:lpstr>
      <vt:lpstr>Target NR PDSCH parameters</vt:lpstr>
      <vt:lpstr>Target NR PDSCH parameters</vt:lpstr>
      <vt:lpstr>Common parameters for target and interfering cells </vt:lpstr>
      <vt:lpstr>Common parameters for target and interfering cells </vt:lpstr>
      <vt:lpstr>Others</vt:lpstr>
      <vt:lpstr>Other aspects for RAN4 #100e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Shan YANG, China Telecom</cp:lastModifiedBy>
  <cp:revision>556</cp:revision>
  <dcterms:created xsi:type="dcterms:W3CDTF">2019-09-05T02:26:38Z</dcterms:created>
  <dcterms:modified xsi:type="dcterms:W3CDTF">2021-05-25T16:35:11Z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