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97" r:id="rId3"/>
    <p:sldId id="289" r:id="rId4"/>
    <p:sldId id="314" r:id="rId5"/>
    <p:sldId id="298" r:id="rId6"/>
    <p:sldId id="300" r:id="rId7"/>
    <p:sldId id="299" r:id="rId8"/>
    <p:sldId id="302" r:id="rId9"/>
    <p:sldId id="301" r:id="rId10"/>
    <p:sldId id="303" r:id="rId11"/>
    <p:sldId id="304" r:id="rId12"/>
    <p:sldId id="313" r:id="rId13"/>
    <p:sldId id="306" r:id="rId14"/>
    <p:sldId id="305" r:id="rId15"/>
    <p:sldId id="307" r:id="rId16"/>
    <p:sldId id="308" r:id="rId17"/>
    <p:sldId id="309" r:id="rId18"/>
    <p:sldId id="310" r:id="rId19"/>
    <p:sldId id="311" r:id="rId20"/>
    <p:sldId id="312" r:id="rId21"/>
    <p:sldId id="258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192FE4AD-FF73-4C5A-8643-1C429CBE5029}">
          <p14:sldIdLst>
            <p14:sldId id="256"/>
          </p14:sldIdLst>
        </p14:section>
        <p14:section name="General issues" id="{BD5D2037-541C-4415-ACAE-FA1EA5429A02}">
          <p14:sldIdLst>
            <p14:sldId id="297"/>
            <p14:sldId id="289"/>
            <p14:sldId id="314"/>
            <p14:sldId id="298"/>
          </p14:sldIdLst>
        </p14:section>
        <p14:section name="Reference receiver" id="{54DA569E-49E6-4D05-A0C4-24889462F256}">
          <p14:sldIdLst>
            <p14:sldId id="300"/>
            <p14:sldId id="299"/>
          </p14:sldIdLst>
        </p14:section>
        <p14:section name="Interference model" id="{CFEC4705-C2BB-4843-848B-2E3A8D5074E7}">
          <p14:sldIdLst>
            <p14:sldId id="302"/>
            <p14:sldId id="301"/>
            <p14:sldId id="303"/>
            <p14:sldId id="304"/>
            <p14:sldId id="313"/>
          </p14:sldIdLst>
        </p14:section>
        <p14:section name="Target NR PDSCH parameters" id="{93148A3A-C7F6-4967-80C3-846FF3A83ABF}">
          <p14:sldIdLst>
            <p14:sldId id="306"/>
            <p14:sldId id="305"/>
            <p14:sldId id="307"/>
            <p14:sldId id="308"/>
          </p14:sldIdLst>
        </p14:section>
        <p14:section name="Common parameters for target and interfering cells" id="{F167B6DD-1B11-46BA-99ED-AF238BE0004A}">
          <p14:sldIdLst>
            <p14:sldId id="309"/>
            <p14:sldId id="310"/>
          </p14:sldIdLst>
        </p14:section>
        <p14:section name="Others" id="{921EA016-F257-4F26-BEA3-EAB3EE428434}">
          <p14:sldIdLst>
            <p14:sldId id="311"/>
            <p14:sldId id="312"/>
            <p14:sldId id="25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an YANG, China Telecom" initials="CT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CCCC00"/>
    <a:srgbClr val="FFFF00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6679" autoAdjust="0"/>
  </p:normalViewPr>
  <p:slideViewPr>
    <p:cSldViewPr>
      <p:cViewPr>
        <p:scale>
          <a:sx n="66" d="100"/>
          <a:sy n="66" d="100"/>
        </p:scale>
        <p:origin x="-14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86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A0CB0-14AD-4ECF-830A-69FCEFE0EA34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F3830-A412-4AA2-83CD-EC03323953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463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121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121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121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121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BF88-121E-4EA2-9B07-38FC07869C79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8F23-A105-4BA3-9C09-B5F7973376AC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D4B2-6D3F-45AC-A402-656467359E65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D67F-A92B-4D73-9193-F4B6999E5EF1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FC4-7B41-4793-8230-C90E2FCD8E1C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A384-328A-4757-AABB-333F66EE8AE8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13A7-5E5E-44D9-894B-F27069EEC128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01AC-BA80-43C9-BB85-E3648C819FED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1B5-1AD5-4F92-B862-5C1B1B20C4A0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FE22-268D-406B-AE57-6E94AC02E9BE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E7DE-FE63-4522-B7D4-30BBF168EB46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FE20C-5F87-428B-918B-D83E1E7D179C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772400" cy="1944216"/>
          </a:xfrm>
        </p:spPr>
        <p:txBody>
          <a:bodyPr>
            <a:normAutofit/>
          </a:bodyPr>
          <a:lstStyle/>
          <a:p>
            <a:r>
              <a:rPr lang="en-US" altLang="zh-CN" sz="3600" dirty="0" smtClean="0"/>
              <a:t>WF </a:t>
            </a:r>
            <a:r>
              <a:rPr lang="en-US" altLang="zh-CN" sz="3600" dirty="0"/>
              <a:t>on CRS interference handling in scenarios with overlapping spectrum for LTE and NR</a:t>
            </a:r>
            <a:endParaRPr lang="zh-CN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8906" y="253098"/>
            <a:ext cx="57422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3GPP TSG-RAN WG4 Meeting #</a:t>
            </a:r>
            <a:r>
              <a:rPr lang="en-US" altLang="zh-CN" sz="2000" dirty="0" smtClean="0"/>
              <a:t>99e</a:t>
            </a:r>
            <a:r>
              <a:rPr lang="en-US" altLang="zh-CN" sz="2000" dirty="0"/>
              <a:t>	</a:t>
            </a:r>
          </a:p>
          <a:p>
            <a:r>
              <a:rPr lang="en-US" altLang="zh-CN" sz="2000" dirty="0"/>
              <a:t>Online Meeting, 19 May </a:t>
            </a:r>
            <a:r>
              <a:rPr lang="en-US" altLang="zh-CN" sz="2000" dirty="0" smtClean="0"/>
              <a:t>- </a:t>
            </a:r>
            <a:r>
              <a:rPr lang="en-US" altLang="zh-CN" sz="2000" dirty="0"/>
              <a:t>27 May, </a:t>
            </a:r>
            <a:r>
              <a:rPr lang="en-US" altLang="zh-CN" sz="2000" dirty="0" smtClean="0"/>
              <a:t>2021</a:t>
            </a:r>
          </a:p>
          <a:p>
            <a:r>
              <a:rPr lang="en-US" altLang="ja-JP" sz="2000" dirty="0" smtClean="0"/>
              <a:t>Agenda: </a:t>
            </a:r>
            <a:r>
              <a:rPr lang="en-GB" altLang="zh-CN" sz="2000" dirty="0"/>
              <a:t>9.11.2.3</a:t>
            </a:r>
            <a:endParaRPr lang="en-US" altLang="ja-JP" sz="2000" dirty="0"/>
          </a:p>
        </p:txBody>
      </p:sp>
      <p:sp>
        <p:nvSpPr>
          <p:cNvPr id="5" name="正方形/長方形 4"/>
          <p:cNvSpPr/>
          <p:nvPr/>
        </p:nvSpPr>
        <p:spPr>
          <a:xfrm>
            <a:off x="6041132" y="332656"/>
            <a:ext cx="27073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CN" sz="2000" dirty="0" smtClean="0"/>
              <a:t>R4-21xxxxx</a:t>
            </a:r>
            <a:endParaRPr lang="en-US" altLang="zh-CN" sz="2000" dirty="0"/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683568" y="4941168"/>
            <a:ext cx="756084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dirty="0">
                <a:solidFill>
                  <a:schemeClr val="tx1"/>
                </a:solidFill>
              </a:rPr>
              <a:t>China </a:t>
            </a:r>
            <a:r>
              <a:rPr lang="en-US" altLang="zh-CN" sz="2400" dirty="0" smtClean="0">
                <a:solidFill>
                  <a:schemeClr val="tx1"/>
                </a:solidFill>
              </a:rPr>
              <a:t>Telecom</a:t>
            </a:r>
            <a:endParaRPr lang="en-US" altLang="zh-CN" sz="2400" dirty="0">
              <a:solidFill>
                <a:schemeClr val="tx1"/>
              </a:solidFill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677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5001419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CRS pattern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Non-colliding between the serving cell CRS (if exits) and interference cell CRS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Non-colliding CRS between the two interfering cells if there are two interference cells</a:t>
            </a:r>
          </a:p>
          <a:p>
            <a:r>
              <a:rPr lang="en-US" altLang="zh-CN" sz="2400" dirty="0" smtClean="0"/>
              <a:t>PDSCH </a:t>
            </a:r>
            <a:r>
              <a:rPr lang="en-US" altLang="zh-CN" sz="2400" dirty="0"/>
              <a:t>loading level on interference </a:t>
            </a:r>
            <a:r>
              <a:rPr lang="en-US" altLang="zh-CN" sz="2400" dirty="0" smtClean="0"/>
              <a:t>cell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In time domain, probability of occurrence of data transmission in interference cells: simulate 20%, and it is also encouraged to simulate 0% and 50%.</a:t>
            </a:r>
            <a:endParaRPr lang="zh-CN" altLang="zh-CN" sz="1800" dirty="0">
              <a:solidFill>
                <a:srgbClr val="008000"/>
              </a:solidFill>
            </a:endParaRP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In frequency domain: full bandwidth allocation.</a:t>
            </a:r>
            <a:endParaRPr lang="zh-CN" altLang="zh-CN" sz="1800" dirty="0">
              <a:solidFill>
                <a:srgbClr val="008000"/>
              </a:solidFill>
            </a:endParaRPr>
          </a:p>
          <a:p>
            <a:endParaRPr lang="zh-CN" altLang="en-US" sz="2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06091"/>
          </a:xfrm>
        </p:spPr>
        <p:txBody>
          <a:bodyPr>
            <a:noAutofit/>
          </a:bodyPr>
          <a:lstStyle/>
          <a:p>
            <a:r>
              <a:rPr lang="en-US" altLang="zh-CN" sz="3200" dirty="0"/>
              <a:t>Interference </a:t>
            </a:r>
            <a:r>
              <a:rPr lang="en-US" altLang="zh-CN" sz="3200" dirty="0" smtClean="0"/>
              <a:t>model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223025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929411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Time offset and frequency shift for sync network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Option 1 for initial </a:t>
            </a:r>
            <a:r>
              <a:rPr lang="en-GB" altLang="zh-CN" sz="2000" dirty="0" smtClean="0">
                <a:solidFill>
                  <a:srgbClr val="008000"/>
                </a:solidFill>
              </a:rPr>
              <a:t>simulation:</a:t>
            </a:r>
            <a:endParaRPr lang="en-GB" altLang="zh-CN" sz="2000" dirty="0">
              <a:solidFill>
                <a:srgbClr val="008000"/>
              </a:solidFill>
            </a:endParaRPr>
          </a:p>
          <a:p>
            <a:pPr lvl="2"/>
            <a:r>
              <a:rPr lang="en-GB" altLang="zh-CN" sz="1800" dirty="0">
                <a:solidFill>
                  <a:srgbClr val="008000"/>
                </a:solidFill>
              </a:rPr>
              <a:t>Time offset: The serving cell is 3 us and -1 us for interfering cell 1 and cell 2 respectively</a:t>
            </a:r>
            <a:endParaRPr lang="zh-CN" altLang="zh-CN" sz="1800" dirty="0">
              <a:solidFill>
                <a:srgbClr val="008000"/>
              </a:solidFill>
            </a:endParaRPr>
          </a:p>
          <a:p>
            <a:pPr lvl="2"/>
            <a:r>
              <a:rPr lang="en-GB" altLang="zh-CN" sz="1800" dirty="0">
                <a:solidFill>
                  <a:srgbClr val="008000"/>
                </a:solidFill>
              </a:rPr>
              <a:t>Frequency shift: The serving cell is 300 Hz and -100 Hz for interfering cell 1 and cell 2 respectively.</a:t>
            </a:r>
            <a:endParaRPr lang="zh-CN" altLang="zh-CN" sz="1800" dirty="0">
              <a:solidFill>
                <a:srgbClr val="008000"/>
              </a:solidFill>
            </a:endParaRP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Other options are not precluded.</a:t>
            </a:r>
            <a:endParaRPr lang="zh-CN" altLang="zh-CN" sz="2000" dirty="0">
              <a:solidFill>
                <a:srgbClr val="008000"/>
              </a:solidFill>
            </a:endParaRPr>
          </a:p>
          <a:p>
            <a:r>
              <a:rPr lang="en-US" altLang="zh-CN" sz="2400" dirty="0" smtClean="0"/>
              <a:t>Transmission rank</a:t>
            </a:r>
          </a:p>
          <a:p>
            <a:pPr lvl="1"/>
            <a:r>
              <a:rPr lang="en-GB" altLang="zh-CN" sz="2000" dirty="0" smtClean="0">
                <a:solidFill>
                  <a:srgbClr val="008000"/>
                </a:solidFill>
              </a:rPr>
              <a:t>Reuse the assumption from LTE HomNet CRS-IM, i.e., 80</a:t>
            </a:r>
            <a:r>
              <a:rPr lang="en-GB" altLang="zh-CN" sz="2000" dirty="0">
                <a:solidFill>
                  <a:srgbClr val="008000"/>
                </a:solidFill>
              </a:rPr>
              <a:t>% and 20% probability for </a:t>
            </a:r>
            <a:r>
              <a:rPr lang="en-GB" altLang="zh-CN" sz="2000" dirty="0" smtClean="0">
                <a:solidFill>
                  <a:srgbClr val="008000"/>
                </a:solidFill>
              </a:rPr>
              <a:t>rank </a:t>
            </a:r>
            <a:r>
              <a:rPr lang="en-GB" altLang="zh-CN" sz="2000" dirty="0">
                <a:solidFill>
                  <a:srgbClr val="008000"/>
                </a:solidFill>
              </a:rPr>
              <a:t>1 and rank 2 transmission in the interfering cell(s). </a:t>
            </a:r>
            <a:endParaRPr lang="en-GB" altLang="zh-CN" sz="2000" dirty="0" smtClean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/>
              <a:t>NR PDSCH or LTE PDSCH transmission in interfering cells</a:t>
            </a:r>
          </a:p>
          <a:p>
            <a:pPr lvl="1"/>
            <a:r>
              <a:rPr lang="en-US" altLang="zh-CN" sz="2000" dirty="0" smtClean="0">
                <a:solidFill>
                  <a:srgbClr val="008000"/>
                </a:solidFill>
              </a:rPr>
              <a:t>LTE </a:t>
            </a:r>
            <a:r>
              <a:rPr lang="en-US" altLang="zh-CN" sz="2000" dirty="0">
                <a:solidFill>
                  <a:srgbClr val="008000"/>
                </a:solidFill>
              </a:rPr>
              <a:t>PDSCH </a:t>
            </a:r>
            <a:endParaRPr lang="en-US" altLang="zh-CN" sz="2000" dirty="0" smtClean="0">
              <a:solidFill>
                <a:srgbClr val="008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06091"/>
          </a:xfrm>
        </p:spPr>
        <p:txBody>
          <a:bodyPr>
            <a:noAutofit/>
          </a:bodyPr>
          <a:lstStyle/>
          <a:p>
            <a:r>
              <a:rPr lang="en-US" altLang="zh-CN" sz="3200" dirty="0"/>
              <a:t>Interference </a:t>
            </a:r>
            <a:r>
              <a:rPr lang="en-US" altLang="zh-CN" sz="3200" dirty="0" smtClean="0"/>
              <a:t>model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271527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929411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 smtClean="0"/>
              <a:t>Modulation </a:t>
            </a:r>
            <a:r>
              <a:rPr lang="en-GB" altLang="zh-CN" sz="2400" dirty="0"/>
              <a:t>scheme for the interference PDSCH</a:t>
            </a:r>
            <a:endParaRPr lang="zh-CN" altLang="zh-CN" sz="2400" dirty="0"/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Reuse the assumption from LTE HomNet CRS-IM, i.e., 16 QAM randomly modulated symbols in the interfering PDSCH when exists 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 err="1"/>
              <a:t>Precoding</a:t>
            </a:r>
            <a:r>
              <a:rPr lang="en-GB" altLang="zh-CN" sz="2400" dirty="0"/>
              <a:t> scheme for the interference PDSCH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Random </a:t>
            </a:r>
            <a:r>
              <a:rPr lang="en-GB" altLang="zh-CN" sz="2000" dirty="0" err="1">
                <a:solidFill>
                  <a:srgbClr val="008000"/>
                </a:solidFill>
              </a:rPr>
              <a:t>precoding</a:t>
            </a:r>
            <a:r>
              <a:rPr lang="en-GB" altLang="zh-CN" sz="2000" dirty="0">
                <a:solidFill>
                  <a:srgbClr val="008000"/>
                </a:solidFill>
              </a:rPr>
              <a:t> </a:t>
            </a:r>
            <a:endParaRPr lang="en-GB" altLang="zh-CN" sz="2000" dirty="0" smtClean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MBSFN configuration for the interference LTE cell</a:t>
            </a:r>
            <a:endParaRPr lang="zh-CN" altLang="zh-CN" sz="2400" dirty="0"/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No MBSFN is configured on LTE carrier </a:t>
            </a:r>
            <a:endParaRPr lang="en-GB" altLang="zh-CN" sz="2000" dirty="0" smtClean="0">
              <a:solidFill>
                <a:srgbClr val="008000"/>
              </a:solidFill>
            </a:endParaRPr>
          </a:p>
          <a:p>
            <a:r>
              <a:rPr lang="en-GB" altLang="zh-CN" sz="2400" dirty="0" err="1"/>
              <a:t>Center</a:t>
            </a:r>
            <a:r>
              <a:rPr lang="en-GB" altLang="zh-CN" sz="2400" dirty="0"/>
              <a:t> frequency for the interference LTE cell</a:t>
            </a:r>
            <a:endParaRPr lang="zh-CN" altLang="zh-CN" sz="2400" dirty="0"/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Same between serving cell and </a:t>
            </a:r>
            <a:r>
              <a:rPr lang="en-GB" altLang="zh-CN" sz="2000" dirty="0" smtClean="0">
                <a:solidFill>
                  <a:srgbClr val="008000"/>
                </a:solidFill>
              </a:rPr>
              <a:t>neighbouring </a:t>
            </a:r>
            <a:r>
              <a:rPr lang="en-GB" altLang="zh-CN" sz="2000" dirty="0">
                <a:solidFill>
                  <a:srgbClr val="008000"/>
                </a:solidFill>
              </a:rPr>
              <a:t>cells 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lvl="1"/>
            <a:endParaRPr lang="zh-CN" altLang="zh-CN" sz="2000" dirty="0">
              <a:solidFill>
                <a:srgbClr val="008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06091"/>
          </a:xfrm>
        </p:spPr>
        <p:txBody>
          <a:bodyPr>
            <a:noAutofit/>
          </a:bodyPr>
          <a:lstStyle/>
          <a:p>
            <a:r>
              <a:rPr lang="en-US" altLang="zh-CN" sz="3200" dirty="0"/>
              <a:t>Interference </a:t>
            </a:r>
            <a:r>
              <a:rPr lang="en-US" altLang="zh-CN" sz="3200" dirty="0" smtClean="0"/>
              <a:t>model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278140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r>
              <a:rPr lang="en-US" altLang="zh-CN" dirty="0"/>
              <a:t>Target NR PDSCH parameters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5631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50107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Target NR PDSCH parameters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nn-NO" altLang="zh-CN" sz="2400" dirty="0"/>
              <a:t>Rank for target NR </a:t>
            </a:r>
            <a:r>
              <a:rPr lang="nn-NO" altLang="zh-CN" sz="2400" dirty="0" smtClean="0"/>
              <a:t>PDSCH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Rank 1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MCS for target NR PDSCH</a:t>
            </a:r>
            <a:endParaRPr lang="zh-CN" altLang="zh-CN" sz="2400" dirty="0"/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Cover QPSK MCS 4 and 16QAM MCS 13 for initial simulation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FFS whether to cover 64QAM MCS 19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 err="1"/>
              <a:t>Precoding</a:t>
            </a:r>
            <a:r>
              <a:rPr lang="en-GB" altLang="zh-CN" sz="2400" dirty="0"/>
              <a:t> model for target NR PDSCH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Random </a:t>
            </a:r>
            <a:r>
              <a:rPr lang="en-GB" altLang="zh-CN" sz="2000" dirty="0" err="1">
                <a:solidFill>
                  <a:srgbClr val="008000"/>
                </a:solidFill>
              </a:rPr>
              <a:t>precoding</a:t>
            </a:r>
            <a:r>
              <a:rPr lang="en-GB" altLang="zh-CN" sz="2000" dirty="0">
                <a:solidFill>
                  <a:srgbClr val="008000"/>
                </a:solidFill>
              </a:rPr>
              <a:t> (Single panel Type 1) with PRB bundling size is 2 with PRB bundling type is static </a:t>
            </a:r>
            <a:endParaRPr lang="en-GB" altLang="zh-CN" sz="2000" dirty="0" smtClean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HARQ process number for target NR </a:t>
            </a:r>
            <a:r>
              <a:rPr lang="en-GB" altLang="zh-CN" sz="2400" dirty="0" smtClean="0"/>
              <a:t>PDSCH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4 </a:t>
            </a:r>
            <a:r>
              <a:rPr lang="en-GB" altLang="zh-CN" sz="2000" dirty="0">
                <a:solidFill>
                  <a:srgbClr val="008000"/>
                </a:solidFill>
              </a:rPr>
              <a:t>for FDD, further discuss for TDD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PDSCH mapping type and DMRS configuration for target NR PDSCH</a:t>
            </a:r>
            <a:endParaRPr lang="zh-CN" altLang="zh-CN" sz="2400" dirty="0"/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PDSCH mapping type A with full PRB allocation, use DMRS Type 1 with single symbol front loaded and 1 additional DMRS, with FDM applied between DMRS and data. 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4306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7293"/>
            <a:ext cx="8229600" cy="4958011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ZP CSI-RS, NZP CSI-RS and TRS configuration for target </a:t>
            </a:r>
            <a:r>
              <a:rPr lang="en-US" altLang="zh-CN" sz="2400" dirty="0" smtClean="0"/>
              <a:t>cell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Reuse the Rel-15 assumptions for ZP CSI-RS, NZP CSI-RS and TRS configuration in PDSCH demodulation requirements for the serving cell </a:t>
            </a:r>
            <a:endParaRPr lang="en-GB" altLang="zh-CN" sz="2000" dirty="0" smtClean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/>
              <a:t>SSB position for target cell</a:t>
            </a:r>
          </a:p>
          <a:p>
            <a:pPr lvl="1"/>
            <a:r>
              <a:rPr lang="en-US" altLang="zh-CN" sz="2000" dirty="0">
                <a:solidFill>
                  <a:srgbClr val="008000"/>
                </a:solidFill>
              </a:rPr>
              <a:t>Configure the first SSB in slot #0 in every 20 </a:t>
            </a:r>
            <a:r>
              <a:rPr lang="en-US" altLang="zh-CN" sz="2000" dirty="0" err="1">
                <a:solidFill>
                  <a:srgbClr val="008000"/>
                </a:solidFill>
              </a:rPr>
              <a:t>ms</a:t>
            </a:r>
            <a:r>
              <a:rPr lang="en-US" altLang="zh-CN" sz="2000" dirty="0">
                <a:solidFill>
                  <a:srgbClr val="008000"/>
                </a:solidFill>
              </a:rPr>
              <a:t>, and the slot #0 in every 20 </a:t>
            </a:r>
            <a:r>
              <a:rPr lang="en-US" altLang="zh-CN" sz="2000" dirty="0" err="1">
                <a:solidFill>
                  <a:srgbClr val="008000"/>
                </a:solidFill>
              </a:rPr>
              <a:t>ms</a:t>
            </a:r>
            <a:r>
              <a:rPr lang="en-US" altLang="zh-CN" sz="2000" dirty="0">
                <a:solidFill>
                  <a:srgbClr val="008000"/>
                </a:solidFill>
              </a:rPr>
              <a:t> is not scheduled for PDSCH transmission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/>
              <a:t>Start symbol (S) and symbol length (L) for the target </a:t>
            </a:r>
            <a:r>
              <a:rPr lang="en-US" altLang="zh-CN" sz="2400" dirty="0" smtClean="0"/>
              <a:t>PDSCH</a:t>
            </a:r>
          </a:p>
          <a:p>
            <a:pPr lvl="1"/>
            <a:r>
              <a:rPr lang="en-GB" altLang="zh-CN" sz="2000" dirty="0">
                <a:solidFill>
                  <a:srgbClr val="0000FF"/>
                </a:solidFill>
              </a:rPr>
              <a:t>For the scenario that Rel-15 or Rel-16 CRS-RM is configured (for scenario 1 and 2</a:t>
            </a:r>
            <a:r>
              <a:rPr lang="en-GB" altLang="zh-CN" sz="2000" dirty="0" smtClean="0">
                <a:solidFill>
                  <a:srgbClr val="0000FF"/>
                </a:solidFill>
              </a:rPr>
              <a:t>): </a:t>
            </a:r>
            <a:r>
              <a:rPr lang="en-GB" altLang="zh-CN" sz="2000" dirty="0">
                <a:solidFill>
                  <a:srgbClr val="0000FF"/>
                </a:solidFill>
              </a:rPr>
              <a:t>S = 3, L = 9</a:t>
            </a:r>
            <a:endParaRPr lang="zh-CN" altLang="zh-CN" sz="1800" dirty="0">
              <a:solidFill>
                <a:srgbClr val="0000FF"/>
              </a:solidFill>
            </a:endParaRPr>
          </a:p>
          <a:p>
            <a:pPr lvl="1"/>
            <a:r>
              <a:rPr lang="en-GB" altLang="zh-CN" sz="2000" dirty="0" smtClean="0">
                <a:solidFill>
                  <a:srgbClr val="0000FF"/>
                </a:solidFill>
              </a:rPr>
              <a:t>For </a:t>
            </a:r>
            <a:r>
              <a:rPr lang="en-GB" altLang="zh-CN" sz="2000" dirty="0">
                <a:solidFill>
                  <a:srgbClr val="0000FF"/>
                </a:solidFill>
              </a:rPr>
              <a:t>the scenario that CRS-RM is not configured (for scenario 2): </a:t>
            </a:r>
            <a:r>
              <a:rPr lang="en-GB" altLang="zh-CN" sz="2000" dirty="0" smtClean="0">
                <a:solidFill>
                  <a:srgbClr val="0000FF"/>
                </a:solidFill>
              </a:rPr>
              <a:t>S </a:t>
            </a:r>
            <a:r>
              <a:rPr lang="en-GB" altLang="zh-CN" sz="2000" dirty="0">
                <a:solidFill>
                  <a:srgbClr val="0000FF"/>
                </a:solidFill>
              </a:rPr>
              <a:t>= 2, L = 12</a:t>
            </a:r>
            <a:endParaRPr lang="zh-CN" altLang="zh-CN" sz="2000" dirty="0">
              <a:solidFill>
                <a:srgbClr val="0000FF"/>
              </a:solidFill>
            </a:endParaRPr>
          </a:p>
          <a:p>
            <a:pPr lvl="1"/>
            <a:endParaRPr lang="zh-CN" altLang="zh-CN" sz="2000" dirty="0">
              <a:solidFill>
                <a:srgbClr val="008000"/>
              </a:solidFill>
            </a:endParaRPr>
          </a:p>
          <a:p>
            <a:pPr marL="742950" lvl="2" indent="-342900"/>
            <a:endParaRPr lang="en-US" altLang="zh-CN" sz="2000" dirty="0">
              <a:solidFill>
                <a:srgbClr val="0000FF"/>
              </a:solidFill>
            </a:endParaRPr>
          </a:p>
          <a:p>
            <a:pPr lvl="1"/>
            <a:endParaRPr lang="zh-CN" altLang="en-US" sz="2000" dirty="0">
              <a:solidFill>
                <a:srgbClr val="008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15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50107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Target NR PDSCH parameters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600919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5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Overhead for TBS determination for the target PDSCH</a:t>
            </a:r>
            <a:endParaRPr lang="zh-CN" altLang="zh-CN" sz="2400" dirty="0"/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For the scenario that Rel-15 or Rel-16 CRS-RM is configured (for scenario 1 and 2): 18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For the scenario that CRS-RM is not configured (for scenario 2): 0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 smtClean="0"/>
              <a:t>Target </a:t>
            </a:r>
            <a:r>
              <a:rPr lang="en-GB" altLang="zh-CN" sz="2400" dirty="0"/>
              <a:t>PDSCH performance measurement point</a:t>
            </a:r>
            <a:endParaRPr lang="zh-CN" altLang="zh-CN" sz="2400" dirty="0"/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Companies to provide simulation curves as well as the CRS-IM gain in terms of both </a:t>
            </a:r>
            <a:r>
              <a:rPr lang="en-GB" altLang="zh-CN" sz="2000" dirty="0" smtClean="0">
                <a:solidFill>
                  <a:srgbClr val="008000"/>
                </a:solidFill>
              </a:rPr>
              <a:t>SNR</a:t>
            </a:r>
            <a:r>
              <a:rPr lang="en-GB" altLang="zh-CN" sz="2000" strike="sngStrike" dirty="0" smtClean="0">
                <a:solidFill>
                  <a:srgbClr val="008000"/>
                </a:solidFill>
              </a:rPr>
              <a:t>/SINR</a:t>
            </a:r>
            <a:r>
              <a:rPr lang="en-GB" altLang="zh-CN" sz="2000" dirty="0" smtClean="0">
                <a:solidFill>
                  <a:srgbClr val="008000"/>
                </a:solidFill>
              </a:rPr>
              <a:t> </a:t>
            </a:r>
            <a:r>
              <a:rPr lang="en-GB" altLang="zh-CN" sz="2000" dirty="0">
                <a:solidFill>
                  <a:srgbClr val="008000"/>
                </a:solidFill>
              </a:rPr>
              <a:t>improvement and relative throughput improvement. </a:t>
            </a:r>
          </a:p>
          <a:p>
            <a:pPr lvl="2"/>
            <a:r>
              <a:rPr lang="en-GB" altLang="zh-CN" sz="1800" dirty="0" smtClean="0">
                <a:solidFill>
                  <a:srgbClr val="0000FF"/>
                </a:solidFill>
              </a:rPr>
              <a:t>Use SNR in </a:t>
            </a:r>
            <a:r>
              <a:rPr lang="en-GB" altLang="zh-CN" sz="1800" dirty="0">
                <a:solidFill>
                  <a:srgbClr val="0000FF"/>
                </a:solidFill>
              </a:rPr>
              <a:t>the simulation. </a:t>
            </a:r>
            <a:endParaRPr lang="zh-CN" altLang="zh-CN" sz="1800" dirty="0">
              <a:solidFill>
                <a:srgbClr val="0000FF"/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16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50107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Target NR PDSCH parameters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601093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Common parameters for target and interfering cells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86922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50107"/>
          </a:xfrm>
        </p:spPr>
        <p:txBody>
          <a:bodyPr>
            <a:normAutofit fontScale="90000"/>
          </a:bodyPr>
          <a:lstStyle/>
          <a:p>
            <a:r>
              <a:rPr lang="en-US" altLang="zh-CN" sz="3200" dirty="0"/>
              <a:t>Common parameters for target and interfering cells 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07901"/>
            <a:ext cx="8229600" cy="4785395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nn-NO" altLang="zh-CN" sz="2400" dirty="0"/>
              <a:t>NR Carrier number</a:t>
            </a:r>
            <a:endParaRPr lang="nn-NO" altLang="zh-CN" sz="2400" dirty="0" smtClean="0"/>
          </a:p>
          <a:p>
            <a:pPr lvl="1"/>
            <a:r>
              <a:rPr lang="en-US" altLang="zh-CN" sz="2000" dirty="0" smtClean="0">
                <a:solidFill>
                  <a:srgbClr val="008000"/>
                </a:solidFill>
              </a:rPr>
              <a:t>Focus </a:t>
            </a:r>
            <a:r>
              <a:rPr lang="en-US" altLang="zh-CN" sz="2000" dirty="0">
                <a:solidFill>
                  <a:srgbClr val="008000"/>
                </a:solidFill>
              </a:rPr>
              <a:t>on NR single carrier </a:t>
            </a:r>
            <a:r>
              <a:rPr lang="en-US" altLang="zh-CN" sz="2000" dirty="0" smtClean="0">
                <a:solidFill>
                  <a:srgbClr val="008000"/>
                </a:solidFill>
              </a:rPr>
              <a:t>scenario</a:t>
            </a:r>
            <a:endParaRPr lang="zh-CN" altLang="zh-CN" sz="2000" dirty="0" smtClean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 err="1"/>
              <a:t>Tx</a:t>
            </a:r>
            <a:r>
              <a:rPr lang="en-GB" altLang="zh-CN" sz="2400" dirty="0"/>
              <a:t> antenna and LTE CRS port number</a:t>
            </a:r>
            <a:endParaRPr lang="zh-CN" altLang="zh-CN" sz="2400" dirty="0"/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For initial simulation, prioritize 4 CRS ports and interested companies can provide results for 2 CRS ports case.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FFS for performance requirement definition.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Rx antenna </a:t>
            </a:r>
            <a:r>
              <a:rPr lang="en-GB" altLang="zh-CN" sz="2400" dirty="0" smtClean="0"/>
              <a:t>number</a:t>
            </a:r>
            <a:endParaRPr lang="en-GB" altLang="zh-CN" sz="2400" dirty="0"/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2Rx and </a:t>
            </a:r>
            <a:r>
              <a:rPr lang="en-GB" altLang="zh-CN" sz="2000" dirty="0" smtClean="0">
                <a:solidFill>
                  <a:srgbClr val="008000"/>
                </a:solidFill>
              </a:rPr>
              <a:t>4Rx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Propagation condition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TDLA30-10 and ULA low </a:t>
            </a:r>
            <a:r>
              <a:rPr lang="en-US" altLang="zh-CN" sz="2000" dirty="0" smtClean="0">
                <a:solidFill>
                  <a:srgbClr val="008000"/>
                </a:solidFill>
              </a:rPr>
              <a:t>for </a:t>
            </a:r>
            <a:r>
              <a:rPr lang="en-GB" altLang="zh-CN" sz="2000" dirty="0" smtClean="0">
                <a:solidFill>
                  <a:srgbClr val="008000"/>
                </a:solidFill>
              </a:rPr>
              <a:t>the </a:t>
            </a:r>
            <a:r>
              <a:rPr lang="en-GB" altLang="zh-CN" sz="2000" dirty="0">
                <a:solidFill>
                  <a:srgbClr val="008000"/>
                </a:solidFill>
              </a:rPr>
              <a:t>initial simulation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67060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Others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2132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r>
              <a:rPr lang="en-US" altLang="zh-CN" dirty="0"/>
              <a:t>General issues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80259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50107"/>
          </a:xfrm>
        </p:spPr>
        <p:txBody>
          <a:bodyPr>
            <a:normAutofit/>
          </a:bodyPr>
          <a:lstStyle/>
          <a:p>
            <a:r>
              <a:rPr lang="en-US" altLang="zh-CN" sz="3200" dirty="0" smtClean="0"/>
              <a:t>Other aspects for RAN4 #100e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13387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 smtClean="0">
                <a:solidFill>
                  <a:srgbClr val="FF0000"/>
                </a:solidFill>
              </a:rPr>
              <a:t>Discuss if there is any potential impact </a:t>
            </a:r>
            <a:r>
              <a:rPr lang="en-US" altLang="zh-CN" sz="2400" dirty="0">
                <a:solidFill>
                  <a:srgbClr val="FF0000"/>
                </a:solidFill>
              </a:rPr>
              <a:t>to other </a:t>
            </a:r>
            <a:r>
              <a:rPr lang="en-US" altLang="zh-CN" sz="2400" dirty="0" smtClean="0">
                <a:solidFill>
                  <a:srgbClr val="FF0000"/>
                </a:solidFill>
              </a:rPr>
              <a:t>WGs.</a:t>
            </a:r>
            <a:endParaRPr lang="zh-CN" altLang="zh-CN" sz="2400" dirty="0">
              <a:solidFill>
                <a:srgbClr val="FF0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>
                <a:solidFill>
                  <a:srgbClr val="FF0000"/>
                </a:solidFill>
              </a:rPr>
              <a:t>Collection of simulation </a:t>
            </a:r>
            <a:r>
              <a:rPr lang="en-US" altLang="zh-CN" sz="2400" dirty="0" smtClean="0">
                <a:solidFill>
                  <a:srgbClr val="FF0000"/>
                </a:solidFill>
              </a:rPr>
              <a:t>results before </a:t>
            </a:r>
            <a:r>
              <a:rPr lang="en-US" altLang="zh-CN" sz="2400" dirty="0">
                <a:solidFill>
                  <a:srgbClr val="FF0000"/>
                </a:solidFill>
              </a:rPr>
              <a:t>RAN4 #100e</a:t>
            </a:r>
          </a:p>
          <a:p>
            <a:pPr lvl="1"/>
            <a:r>
              <a:rPr lang="en-US" altLang="zh-CN" sz="2000" dirty="0">
                <a:solidFill>
                  <a:srgbClr val="FF0000"/>
                </a:solidFill>
              </a:rPr>
              <a:t>Simulation results will be collected and calibrated in RAN4 draft reflector </a:t>
            </a:r>
            <a:r>
              <a:rPr lang="en-US" altLang="zh-CN" sz="2000" dirty="0" smtClean="0">
                <a:solidFill>
                  <a:srgbClr val="FF0000"/>
                </a:solidFill>
              </a:rPr>
              <a:t>from Aug </a:t>
            </a:r>
            <a:r>
              <a:rPr lang="en-US" altLang="zh-CN" sz="2000" dirty="0">
                <a:solidFill>
                  <a:srgbClr val="FF0000"/>
                </a:solidFill>
              </a:rPr>
              <a:t>2nd to 5th.</a:t>
            </a:r>
          </a:p>
          <a:p>
            <a:pPr lvl="1"/>
            <a:r>
              <a:rPr lang="en-US" altLang="zh-CN" sz="2000" dirty="0">
                <a:solidFill>
                  <a:srgbClr val="FF0000"/>
                </a:solidFill>
              </a:rPr>
              <a:t>Template for simulation result collection is provided in </a:t>
            </a:r>
            <a:r>
              <a:rPr lang="en-US" altLang="zh-CN" sz="2000" dirty="0" smtClean="0">
                <a:solidFill>
                  <a:srgbClr val="FF0000"/>
                </a:solidFill>
              </a:rPr>
              <a:t>R4-2108663.</a:t>
            </a:r>
            <a:endParaRPr lang="en-US" altLang="zh-CN" sz="2000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79277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21</a:t>
            </a:fld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195736" y="2708920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 smtClean="0">
                <a:ea typeface="微软雅黑" pitchFamily="34" charset="-122"/>
              </a:rPr>
              <a:t>Thanks!</a:t>
            </a:r>
            <a:endParaRPr lang="zh-CN" altLang="en-US" sz="5400" dirty="0"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89963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>
            <a:noAutofit/>
          </a:bodyPr>
          <a:lstStyle/>
          <a:p>
            <a:r>
              <a:rPr lang="en-US" altLang="zh-CN" sz="3200" dirty="0"/>
              <a:t>General issues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 smtClean="0"/>
              <a:t>Scenarios</a:t>
            </a:r>
          </a:p>
          <a:p>
            <a:pPr lvl="1"/>
            <a:r>
              <a:rPr lang="en-US" altLang="zh-CN" sz="2000" dirty="0">
                <a:solidFill>
                  <a:srgbClr val="008000"/>
                </a:solidFill>
              </a:rPr>
              <a:t>According </a:t>
            </a:r>
            <a:r>
              <a:rPr lang="en-US" altLang="zh-CN" sz="2000" dirty="0">
                <a:solidFill>
                  <a:srgbClr val="008000"/>
                </a:solidFill>
              </a:rPr>
              <a:t>to WID, both scenarios are valid. </a:t>
            </a:r>
            <a:endParaRPr lang="en-US" altLang="zh-CN" sz="2000" dirty="0" smtClean="0">
              <a:solidFill>
                <a:srgbClr val="008000"/>
              </a:solidFill>
            </a:endParaRPr>
          </a:p>
          <a:p>
            <a:pPr lvl="2"/>
            <a:r>
              <a:rPr lang="en-US" altLang="zh-CN" sz="1800" dirty="0"/>
              <a:t>Scenario 1: </a:t>
            </a:r>
            <a:r>
              <a:rPr lang="en-GB" altLang="zh-CN" sz="1800" dirty="0"/>
              <a:t>LTE and NR DSS</a:t>
            </a:r>
            <a:endParaRPr lang="en-US" altLang="zh-CN" sz="1800" dirty="0"/>
          </a:p>
          <a:p>
            <a:pPr lvl="2"/>
            <a:r>
              <a:rPr lang="en-US" altLang="zh-CN" sz="1800" dirty="0"/>
              <a:t>Scenario 2: </a:t>
            </a:r>
            <a:r>
              <a:rPr lang="en-GB" altLang="zh-CN" sz="1800" dirty="0"/>
              <a:t>NR and LTE deployed in neighbouring BS/areas</a:t>
            </a:r>
            <a:endParaRPr lang="en-US" altLang="zh-CN" sz="1800" dirty="0"/>
          </a:p>
          <a:p>
            <a:pPr lvl="1"/>
            <a:r>
              <a:rPr lang="en-US" altLang="zh-CN" sz="2000" dirty="0">
                <a:solidFill>
                  <a:srgbClr val="008000"/>
                </a:solidFill>
              </a:rPr>
              <a:t>Scenario </a:t>
            </a:r>
            <a:r>
              <a:rPr lang="en-US" altLang="zh-CN" sz="2000" dirty="0">
                <a:solidFill>
                  <a:srgbClr val="008000"/>
                </a:solidFill>
              </a:rPr>
              <a:t>1 and scenario 2 will be included for initial LLS evaluation:</a:t>
            </a:r>
          </a:p>
          <a:p>
            <a:pPr lvl="2"/>
            <a:r>
              <a:rPr lang="en-US" altLang="zh-CN" sz="1800" dirty="0" smtClean="0">
                <a:solidFill>
                  <a:srgbClr val="008000"/>
                </a:solidFill>
              </a:rPr>
              <a:t>Scenario </a:t>
            </a:r>
            <a:r>
              <a:rPr lang="en-US" altLang="zh-CN" sz="1800" dirty="0">
                <a:solidFill>
                  <a:srgbClr val="008000"/>
                </a:solidFill>
              </a:rPr>
              <a:t>1 with 15kHz</a:t>
            </a:r>
          </a:p>
          <a:p>
            <a:pPr lvl="2"/>
            <a:r>
              <a:rPr lang="en-US" altLang="zh-CN" sz="1800" dirty="0" smtClean="0">
                <a:solidFill>
                  <a:srgbClr val="008000"/>
                </a:solidFill>
              </a:rPr>
              <a:t>Scenario </a:t>
            </a:r>
            <a:r>
              <a:rPr lang="en-US" altLang="zh-CN" sz="1800" dirty="0">
                <a:solidFill>
                  <a:srgbClr val="008000"/>
                </a:solidFill>
              </a:rPr>
              <a:t>2 with 15kHz </a:t>
            </a:r>
          </a:p>
          <a:p>
            <a:pPr lvl="1"/>
            <a:r>
              <a:rPr lang="en-US" altLang="zh-CN" sz="2000" dirty="0" smtClean="0">
                <a:solidFill>
                  <a:srgbClr val="008000"/>
                </a:solidFill>
              </a:rPr>
              <a:t>30 </a:t>
            </a:r>
            <a:r>
              <a:rPr lang="en-US" altLang="zh-CN" sz="2000" dirty="0">
                <a:solidFill>
                  <a:srgbClr val="008000"/>
                </a:solidFill>
              </a:rPr>
              <a:t>kHz for scenario 2 can be </a:t>
            </a:r>
            <a:r>
              <a:rPr lang="en-US" altLang="zh-CN" sz="2000" dirty="0" smtClean="0">
                <a:solidFill>
                  <a:srgbClr val="008000"/>
                </a:solidFill>
              </a:rPr>
              <a:t>deprioritized </a:t>
            </a:r>
            <a:r>
              <a:rPr lang="en-US" altLang="zh-CN" sz="2000" dirty="0">
                <a:solidFill>
                  <a:srgbClr val="008000"/>
                </a:solidFill>
              </a:rPr>
              <a:t>before RAN#93e</a:t>
            </a:r>
          </a:p>
          <a:p>
            <a:pPr lvl="1"/>
            <a:endParaRPr lang="en-US" altLang="zh-CN" sz="2000" dirty="0"/>
          </a:p>
          <a:p>
            <a:pPr marL="457200" lvl="1" indent="0">
              <a:buNone/>
            </a:pPr>
            <a:endParaRPr lang="en-US" altLang="zh-CN" sz="20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8702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494928"/>
          </a:xfrm>
        </p:spPr>
        <p:txBody>
          <a:bodyPr>
            <a:noAutofit/>
          </a:bodyPr>
          <a:lstStyle/>
          <a:p>
            <a:r>
              <a:rPr lang="en-US" altLang="zh-CN" sz="3200" dirty="0"/>
              <a:t>General issues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836712"/>
            <a:ext cx="8568952" cy="5832648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200" dirty="0"/>
              <a:t>Baseline RM scheme for performance comparison with PDSCH CRS-IM</a:t>
            </a:r>
          </a:p>
          <a:p>
            <a:pPr lvl="1"/>
            <a:r>
              <a:rPr lang="en-US" altLang="zh-CN" sz="2000" dirty="0" smtClean="0">
                <a:solidFill>
                  <a:srgbClr val="008000"/>
                </a:solidFill>
              </a:rPr>
              <a:t>For </a:t>
            </a:r>
            <a:r>
              <a:rPr lang="en-US" altLang="zh-CN" sz="2000" dirty="0">
                <a:solidFill>
                  <a:srgbClr val="008000"/>
                </a:solidFill>
              </a:rPr>
              <a:t>scenario 1 with LTE and NR DSS: </a:t>
            </a:r>
          </a:p>
          <a:p>
            <a:pPr lvl="2"/>
            <a:r>
              <a:rPr lang="en-US" altLang="zh-CN" sz="1800" dirty="0" smtClean="0">
                <a:solidFill>
                  <a:srgbClr val="008000"/>
                </a:solidFill>
              </a:rPr>
              <a:t>Rel-15 </a:t>
            </a:r>
            <a:r>
              <a:rPr lang="en-US" altLang="zh-CN" sz="1800" dirty="0">
                <a:solidFill>
                  <a:srgbClr val="008000"/>
                </a:solidFill>
              </a:rPr>
              <a:t>serving cell </a:t>
            </a:r>
            <a:r>
              <a:rPr lang="en-US" altLang="zh-CN" sz="1800" dirty="0" smtClean="0">
                <a:solidFill>
                  <a:srgbClr val="008000"/>
                </a:solidFill>
              </a:rPr>
              <a:t>CRS-RM</a:t>
            </a:r>
            <a:endParaRPr lang="en-US" altLang="zh-CN" sz="1800" dirty="0">
              <a:solidFill>
                <a:srgbClr val="008000"/>
              </a:solidFill>
            </a:endParaRPr>
          </a:p>
          <a:p>
            <a:pPr lvl="2"/>
            <a:r>
              <a:rPr lang="en-US" altLang="zh-CN" sz="1800" dirty="0" smtClean="0">
                <a:solidFill>
                  <a:srgbClr val="008000"/>
                </a:solidFill>
              </a:rPr>
              <a:t>Rel-16 </a:t>
            </a:r>
            <a:r>
              <a:rPr lang="en-US" altLang="zh-CN" sz="1800" dirty="0">
                <a:solidFill>
                  <a:srgbClr val="008000"/>
                </a:solidFill>
              </a:rPr>
              <a:t>CRS-RM for 1 </a:t>
            </a:r>
            <a:r>
              <a:rPr lang="en-US" altLang="zh-CN" sz="1800" dirty="0" smtClean="0">
                <a:solidFill>
                  <a:srgbClr val="008000"/>
                </a:solidFill>
              </a:rPr>
              <a:t>interference cell</a:t>
            </a:r>
          </a:p>
          <a:p>
            <a:pPr marL="1436688" lvl="3" indent="-276225"/>
            <a:r>
              <a:rPr lang="en-US" altLang="zh-CN" sz="1600" dirty="0">
                <a:solidFill>
                  <a:srgbClr val="FF0000"/>
                </a:solidFill>
              </a:rPr>
              <a:t>Case A: the 1 interference cell is always the first dominant interference, i.e., INR1</a:t>
            </a:r>
          </a:p>
          <a:p>
            <a:pPr marL="1436688" lvl="3" indent="-276225"/>
            <a:r>
              <a:rPr lang="en-US" altLang="zh-CN" sz="1600" dirty="0" smtClean="0">
                <a:solidFill>
                  <a:srgbClr val="FF0000"/>
                </a:solidFill>
              </a:rPr>
              <a:t>Case </a:t>
            </a:r>
            <a:r>
              <a:rPr lang="en-US" altLang="zh-CN" sz="1600" dirty="0">
                <a:solidFill>
                  <a:srgbClr val="FF0000"/>
                </a:solidFill>
              </a:rPr>
              <a:t>B: the 1 interference cell is NOT always the first dominant interference, e.g., INR of the 1 interference cell is INR 1 or INR2 with 50%: 50% probability, and the INR level can be changed per </a:t>
            </a:r>
            <a:r>
              <a:rPr lang="en-US" altLang="zh-CN" sz="1600" dirty="0" smtClean="0">
                <a:solidFill>
                  <a:srgbClr val="FF0000"/>
                </a:solidFill>
              </a:rPr>
              <a:t>[1000] </a:t>
            </a:r>
            <a:r>
              <a:rPr lang="en-US" altLang="zh-CN" sz="1600" dirty="0">
                <a:solidFill>
                  <a:srgbClr val="FF0000"/>
                </a:solidFill>
              </a:rPr>
              <a:t>slots. </a:t>
            </a:r>
          </a:p>
          <a:p>
            <a:pPr lvl="2"/>
            <a:r>
              <a:rPr lang="en-US" altLang="zh-CN" sz="1800" dirty="0" smtClean="0">
                <a:solidFill>
                  <a:srgbClr val="008000"/>
                </a:solidFill>
              </a:rPr>
              <a:t>Rel-15 </a:t>
            </a:r>
            <a:r>
              <a:rPr lang="en-US" altLang="zh-CN" sz="1800" dirty="0">
                <a:solidFill>
                  <a:srgbClr val="008000"/>
                </a:solidFill>
              </a:rPr>
              <a:t>RB symbol level RM for 2 interference cells </a:t>
            </a:r>
          </a:p>
          <a:p>
            <a:pPr lvl="1"/>
            <a:r>
              <a:rPr lang="en-US" altLang="zh-CN" sz="2000" dirty="0" smtClean="0">
                <a:solidFill>
                  <a:srgbClr val="008000"/>
                </a:solidFill>
              </a:rPr>
              <a:t>For </a:t>
            </a:r>
            <a:r>
              <a:rPr lang="en-US" altLang="zh-CN" sz="2000" dirty="0">
                <a:solidFill>
                  <a:srgbClr val="008000"/>
                </a:solidFill>
              </a:rPr>
              <a:t>scenario 2 </a:t>
            </a:r>
          </a:p>
          <a:p>
            <a:pPr lvl="2"/>
            <a:r>
              <a:rPr lang="en-US" altLang="zh-CN" sz="1800" dirty="0" smtClean="0">
                <a:solidFill>
                  <a:srgbClr val="008000"/>
                </a:solidFill>
              </a:rPr>
              <a:t>No </a:t>
            </a:r>
            <a:r>
              <a:rPr lang="en-US" altLang="zh-CN" sz="1800" dirty="0">
                <a:solidFill>
                  <a:srgbClr val="008000"/>
                </a:solidFill>
              </a:rPr>
              <a:t>RM</a:t>
            </a:r>
          </a:p>
          <a:p>
            <a:pPr lvl="2"/>
            <a:r>
              <a:rPr lang="en-US" altLang="zh-CN" sz="1800" dirty="0" smtClean="0">
                <a:solidFill>
                  <a:srgbClr val="008000"/>
                </a:solidFill>
              </a:rPr>
              <a:t>Rel-15 </a:t>
            </a:r>
            <a:r>
              <a:rPr lang="en-US" altLang="zh-CN" sz="1800" dirty="0">
                <a:solidFill>
                  <a:srgbClr val="008000"/>
                </a:solidFill>
              </a:rPr>
              <a:t>CRS-RM for 1 interference </a:t>
            </a:r>
            <a:r>
              <a:rPr lang="en-US" altLang="zh-CN" sz="1800" dirty="0" smtClean="0">
                <a:solidFill>
                  <a:srgbClr val="008000"/>
                </a:solidFill>
              </a:rPr>
              <a:t>cell</a:t>
            </a:r>
          </a:p>
          <a:p>
            <a:pPr marL="1436688" lvl="3" indent="-276225"/>
            <a:r>
              <a:rPr lang="en-US" altLang="zh-CN" sz="1600" dirty="0" smtClean="0">
                <a:solidFill>
                  <a:srgbClr val="FF0000"/>
                </a:solidFill>
              </a:rPr>
              <a:t>Case A: the </a:t>
            </a:r>
            <a:r>
              <a:rPr lang="en-US" altLang="zh-CN" sz="1600" dirty="0">
                <a:solidFill>
                  <a:srgbClr val="FF0000"/>
                </a:solidFill>
              </a:rPr>
              <a:t>1 interference cell is always the first dominant </a:t>
            </a:r>
            <a:r>
              <a:rPr lang="en-US" altLang="zh-CN" sz="1600" dirty="0" smtClean="0">
                <a:solidFill>
                  <a:srgbClr val="FF0000"/>
                </a:solidFill>
              </a:rPr>
              <a:t>interference, i.e., INR1</a:t>
            </a:r>
          </a:p>
          <a:p>
            <a:pPr marL="1436688" lvl="3" indent="-276225"/>
            <a:r>
              <a:rPr lang="en-US" altLang="zh-CN" sz="1600" dirty="0" smtClean="0">
                <a:solidFill>
                  <a:srgbClr val="FF0000"/>
                </a:solidFill>
              </a:rPr>
              <a:t>Case B: the </a:t>
            </a:r>
            <a:r>
              <a:rPr lang="en-US" altLang="zh-CN" sz="1600" dirty="0">
                <a:solidFill>
                  <a:srgbClr val="FF0000"/>
                </a:solidFill>
              </a:rPr>
              <a:t>1 </a:t>
            </a:r>
            <a:r>
              <a:rPr lang="en-US" altLang="zh-CN" sz="1600" dirty="0">
                <a:solidFill>
                  <a:srgbClr val="FF0000"/>
                </a:solidFill>
              </a:rPr>
              <a:t>interference cell is </a:t>
            </a:r>
            <a:r>
              <a:rPr lang="en-US" altLang="zh-CN" sz="1600" dirty="0">
                <a:solidFill>
                  <a:srgbClr val="FF0000"/>
                </a:solidFill>
              </a:rPr>
              <a:t>NOT always </a:t>
            </a:r>
            <a:r>
              <a:rPr lang="en-US" altLang="zh-CN" sz="1600" dirty="0">
                <a:solidFill>
                  <a:srgbClr val="FF0000"/>
                </a:solidFill>
              </a:rPr>
              <a:t>the first dominant </a:t>
            </a:r>
            <a:r>
              <a:rPr lang="en-US" altLang="zh-CN" sz="1600" dirty="0">
                <a:solidFill>
                  <a:srgbClr val="FF0000"/>
                </a:solidFill>
              </a:rPr>
              <a:t>interference, e.g., </a:t>
            </a:r>
            <a:r>
              <a:rPr lang="en-US" altLang="zh-CN" sz="1600" dirty="0">
                <a:solidFill>
                  <a:srgbClr val="FF0000"/>
                </a:solidFill>
              </a:rPr>
              <a:t>INR of </a:t>
            </a:r>
            <a:r>
              <a:rPr lang="en-US" altLang="zh-CN" sz="1600" dirty="0" smtClean="0">
                <a:solidFill>
                  <a:srgbClr val="FF0000"/>
                </a:solidFill>
              </a:rPr>
              <a:t>the 1 </a:t>
            </a:r>
            <a:r>
              <a:rPr lang="en-US" altLang="zh-CN" sz="1600" dirty="0">
                <a:solidFill>
                  <a:srgbClr val="FF0000"/>
                </a:solidFill>
              </a:rPr>
              <a:t>interference cell </a:t>
            </a:r>
            <a:r>
              <a:rPr lang="en-US" altLang="zh-CN" sz="1600" dirty="0">
                <a:solidFill>
                  <a:srgbClr val="FF0000"/>
                </a:solidFill>
              </a:rPr>
              <a:t>is </a:t>
            </a:r>
            <a:r>
              <a:rPr lang="en-US" altLang="zh-CN" sz="1600" dirty="0">
                <a:solidFill>
                  <a:srgbClr val="FF0000"/>
                </a:solidFill>
              </a:rPr>
              <a:t>INR 1 or INR2 with </a:t>
            </a:r>
            <a:r>
              <a:rPr lang="en-US" altLang="zh-CN" sz="1600" dirty="0">
                <a:solidFill>
                  <a:srgbClr val="FF0000"/>
                </a:solidFill>
              </a:rPr>
              <a:t>50%: 50% </a:t>
            </a:r>
            <a:r>
              <a:rPr lang="en-US" altLang="zh-CN" sz="1600" dirty="0" smtClean="0">
                <a:solidFill>
                  <a:srgbClr val="FF0000"/>
                </a:solidFill>
              </a:rPr>
              <a:t>probability, and the INR level can be changed per [1000] slots. </a:t>
            </a:r>
            <a:endParaRPr lang="en-US" altLang="zh-CN" sz="1600" dirty="0">
              <a:solidFill>
                <a:srgbClr val="FF0000"/>
              </a:solidFill>
            </a:endParaRPr>
          </a:p>
          <a:p>
            <a:pPr lvl="2"/>
            <a:r>
              <a:rPr lang="en-US" altLang="zh-CN" sz="1800" dirty="0" smtClean="0">
                <a:solidFill>
                  <a:srgbClr val="008000"/>
                </a:solidFill>
              </a:rPr>
              <a:t>Rel-16 </a:t>
            </a:r>
            <a:r>
              <a:rPr lang="en-US" altLang="zh-CN" sz="1800" dirty="0">
                <a:solidFill>
                  <a:srgbClr val="008000"/>
                </a:solidFill>
              </a:rPr>
              <a:t>CRS-RM for 2 interference </a:t>
            </a:r>
            <a:r>
              <a:rPr lang="en-US" altLang="zh-CN" sz="1800" dirty="0" smtClean="0">
                <a:solidFill>
                  <a:srgbClr val="008000"/>
                </a:solidFill>
              </a:rPr>
              <a:t>cells</a:t>
            </a:r>
          </a:p>
          <a:p>
            <a:pPr lvl="1"/>
            <a:r>
              <a:rPr lang="en-US" altLang="zh-CN" sz="2000" dirty="0">
                <a:solidFill>
                  <a:srgbClr val="008000"/>
                </a:solidFill>
              </a:rPr>
              <a:t>Companies are encouraged to bring analysis on the performance impact on LTE cell due to Rel-16 RM </a:t>
            </a:r>
            <a:endParaRPr lang="zh-CN" altLang="zh-CN" sz="2000" dirty="0">
              <a:solidFill>
                <a:srgbClr val="008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2530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>
            <a:noAutofit/>
          </a:bodyPr>
          <a:lstStyle/>
          <a:p>
            <a:r>
              <a:rPr lang="en-US" altLang="zh-CN" sz="3200" dirty="0"/>
              <a:t>General issues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Sync or </a:t>
            </a:r>
            <a:r>
              <a:rPr lang="en-GB" altLang="zh-CN" sz="2400" dirty="0" err="1"/>
              <a:t>async</a:t>
            </a:r>
            <a:r>
              <a:rPr lang="en-GB" altLang="zh-CN" sz="2400" dirty="0"/>
              <a:t> scenario for FDD</a:t>
            </a:r>
            <a:endParaRPr lang="zh-CN" altLang="zh-CN" sz="2400" dirty="0"/>
          </a:p>
          <a:p>
            <a:pPr lvl="1"/>
            <a:r>
              <a:rPr lang="en-US" altLang="zh-CN" sz="2000" dirty="0">
                <a:solidFill>
                  <a:srgbClr val="008000"/>
                </a:solidFill>
              </a:rPr>
              <a:t>Focus on Sync network before RP #93 meeting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CBW and SCS for target and interference cells</a:t>
            </a:r>
            <a:endParaRPr lang="zh-CN" altLang="zh-CN" sz="2400" dirty="0"/>
          </a:p>
          <a:p>
            <a:pPr lvl="1"/>
            <a:r>
              <a:rPr lang="en-US" altLang="zh-CN" sz="2000" dirty="0">
                <a:solidFill>
                  <a:srgbClr val="008000"/>
                </a:solidFill>
              </a:rPr>
              <a:t>Use the following SCS/CBW for performance evaluation before RP #</a:t>
            </a:r>
            <a:r>
              <a:rPr lang="en-US" altLang="zh-CN" sz="2000" dirty="0" smtClean="0">
                <a:solidFill>
                  <a:srgbClr val="008000"/>
                </a:solidFill>
              </a:rPr>
              <a:t>93e, </a:t>
            </a:r>
            <a:r>
              <a:rPr lang="en-US" altLang="zh-CN" sz="2000" dirty="0">
                <a:solidFill>
                  <a:srgbClr val="008000"/>
                </a:solidFill>
              </a:rPr>
              <a:t>FFS for performance requirement definition:</a:t>
            </a:r>
          </a:p>
          <a:p>
            <a:pPr lvl="2"/>
            <a:r>
              <a:rPr lang="en-US" altLang="zh-CN" sz="1800" dirty="0">
                <a:solidFill>
                  <a:srgbClr val="008000"/>
                </a:solidFill>
              </a:rPr>
              <a:t>FDD 15kHz</a:t>
            </a:r>
            <a:r>
              <a:rPr lang="en-US" altLang="zh-CN" sz="1800" dirty="0" smtClean="0">
                <a:solidFill>
                  <a:srgbClr val="008000"/>
                </a:solidFill>
              </a:rPr>
              <a:t>: 10MHz </a:t>
            </a:r>
            <a:r>
              <a:rPr lang="en-US" altLang="zh-CN" sz="1800" dirty="0">
                <a:solidFill>
                  <a:srgbClr val="008000"/>
                </a:solidFill>
              </a:rPr>
              <a:t>CBW</a:t>
            </a:r>
          </a:p>
          <a:p>
            <a:pPr lvl="2"/>
            <a:r>
              <a:rPr lang="en-US" altLang="zh-CN" sz="1800" dirty="0">
                <a:solidFill>
                  <a:srgbClr val="0000FF"/>
                </a:solidFill>
              </a:rPr>
              <a:t>TDD 15kHz: </a:t>
            </a:r>
            <a:r>
              <a:rPr lang="en-US" altLang="zh-CN" sz="1800" dirty="0" smtClean="0">
                <a:solidFill>
                  <a:srgbClr val="0000FF"/>
                </a:solidFill>
              </a:rPr>
              <a:t>t</a:t>
            </a:r>
            <a:r>
              <a:rPr lang="en-US" altLang="zh-CN" sz="1800" dirty="0" smtClean="0">
                <a:solidFill>
                  <a:srgbClr val="0000FF"/>
                </a:solidFill>
              </a:rPr>
              <a:t>o </a:t>
            </a:r>
            <a:r>
              <a:rPr lang="en-US" altLang="zh-CN" sz="1800" dirty="0">
                <a:solidFill>
                  <a:srgbClr val="0000FF"/>
                </a:solidFill>
              </a:rPr>
              <a:t>be discussed in the next meeting</a:t>
            </a:r>
            <a:endParaRPr lang="en-US" altLang="zh-CN" sz="1800" dirty="0">
              <a:solidFill>
                <a:srgbClr val="0000FF"/>
              </a:solidFill>
            </a:endParaRPr>
          </a:p>
          <a:p>
            <a:pPr lvl="2"/>
            <a:r>
              <a:rPr lang="en-US" altLang="zh-CN" sz="1800" dirty="0">
                <a:solidFill>
                  <a:srgbClr val="0000FF"/>
                </a:solidFill>
              </a:rPr>
              <a:t>TDD 30kHz: </a:t>
            </a:r>
            <a:r>
              <a:rPr lang="en-US" altLang="zh-CN" sz="1800" dirty="0" smtClean="0">
                <a:solidFill>
                  <a:srgbClr val="0000FF"/>
                </a:solidFill>
              </a:rPr>
              <a:t>to be discussed in the next meeting</a:t>
            </a:r>
            <a:endParaRPr lang="en-US" altLang="zh-CN" sz="1800" dirty="0">
              <a:solidFill>
                <a:srgbClr val="0000FF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 smtClean="0"/>
              <a:t>PDCCH CRS-IM</a:t>
            </a:r>
          </a:p>
          <a:p>
            <a:pPr lvl="1"/>
            <a:r>
              <a:rPr lang="en-US" altLang="zh-CN" sz="2000" dirty="0"/>
              <a:t>FFS whether to define neighboring cell LTE CRS-IM requirement for PDCCH</a:t>
            </a:r>
          </a:p>
          <a:p>
            <a:pPr lvl="1"/>
            <a:endParaRPr lang="en-US" altLang="zh-CN" sz="2000" dirty="0"/>
          </a:p>
          <a:p>
            <a:pPr marL="457200" lvl="1" indent="0">
              <a:buNone/>
            </a:pPr>
            <a:endParaRPr lang="en-US" altLang="zh-CN" sz="20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3494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r>
              <a:rPr lang="en-US" altLang="zh-CN" dirty="0"/>
              <a:t>Reference receiver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1122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>
            <a:noAutofit/>
          </a:bodyPr>
          <a:lstStyle/>
          <a:p>
            <a:r>
              <a:rPr lang="en-US" altLang="zh-CN" sz="3200" dirty="0"/>
              <a:t>Reference receiver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Reference receiver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Assume neighbouring cell CRS-IM is used together with MMSE-IRC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Assumption on CRS-IM</a:t>
            </a:r>
          </a:p>
          <a:p>
            <a:pPr lvl="1"/>
            <a:r>
              <a:rPr lang="en-US" altLang="zh-CN" sz="2000" dirty="0" smtClean="0">
                <a:solidFill>
                  <a:srgbClr val="008000"/>
                </a:solidFill>
              </a:rPr>
              <a:t>Both </a:t>
            </a:r>
            <a:r>
              <a:rPr lang="en-US" altLang="zh-CN" sz="2000" dirty="0">
                <a:solidFill>
                  <a:srgbClr val="008000"/>
                </a:solidFill>
              </a:rPr>
              <a:t>CRS-IC and LLR weighting for the initial performance evaluation</a:t>
            </a:r>
          </a:p>
          <a:p>
            <a:pPr lvl="1"/>
            <a:r>
              <a:rPr lang="en-US" altLang="zh-CN" sz="2000" dirty="0" smtClean="0">
                <a:solidFill>
                  <a:srgbClr val="008000"/>
                </a:solidFill>
              </a:rPr>
              <a:t>FFS </a:t>
            </a:r>
            <a:r>
              <a:rPr lang="en-US" altLang="zh-CN" sz="2000" dirty="0">
                <a:solidFill>
                  <a:srgbClr val="008000"/>
                </a:solidFill>
              </a:rPr>
              <a:t>for performance requirements definition.</a:t>
            </a:r>
          </a:p>
          <a:p>
            <a:pPr lvl="1"/>
            <a:r>
              <a:rPr lang="en-US" altLang="zh-CN" sz="2000" dirty="0" smtClean="0">
                <a:solidFill>
                  <a:srgbClr val="008000"/>
                </a:solidFill>
              </a:rPr>
              <a:t>FFS </a:t>
            </a:r>
            <a:r>
              <a:rPr lang="en-US" altLang="zh-CN" sz="2000" dirty="0">
                <a:solidFill>
                  <a:srgbClr val="008000"/>
                </a:solidFill>
              </a:rPr>
              <a:t>NW assistant information existed or not, companies are encouraged to bring </a:t>
            </a:r>
            <a:r>
              <a:rPr lang="en-US" altLang="zh-CN" sz="2000" dirty="0" smtClean="0">
                <a:solidFill>
                  <a:srgbClr val="008000"/>
                </a:solidFill>
              </a:rPr>
              <a:t>analysis </a:t>
            </a:r>
            <a:r>
              <a:rPr lang="en-US" altLang="zh-CN" sz="2000" dirty="0">
                <a:solidFill>
                  <a:srgbClr val="008000"/>
                </a:solidFill>
              </a:rPr>
              <a:t>with different options.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000" dirty="0" smtClean="0"/>
              <a:t>Number </a:t>
            </a:r>
            <a:r>
              <a:rPr lang="en-US" altLang="zh-CN" sz="2000" dirty="0"/>
              <a:t>of CRS cells to be mitigated</a:t>
            </a:r>
            <a:endParaRPr lang="en-US" altLang="zh-CN" sz="2000" dirty="0" smtClean="0"/>
          </a:p>
          <a:p>
            <a:pPr lvl="1"/>
            <a:r>
              <a:rPr lang="en-US" altLang="zh-CN" sz="2000" dirty="0">
                <a:solidFill>
                  <a:srgbClr val="008000"/>
                </a:solidFill>
              </a:rPr>
              <a:t>It’s up to UE implementation: 1 or 2 cell can be mitigated. </a:t>
            </a:r>
            <a:endParaRPr lang="zh-CN" altLang="zh-CN" sz="1800" dirty="0" smtClean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000" dirty="0" smtClean="0"/>
              <a:t>UE processing time</a:t>
            </a:r>
          </a:p>
          <a:p>
            <a:pPr lvl="1"/>
            <a:r>
              <a:rPr lang="en-US" altLang="zh-CN" sz="2000" dirty="0" smtClean="0"/>
              <a:t>Encourage </a:t>
            </a:r>
            <a:r>
              <a:rPr lang="en-US" altLang="zh-CN" sz="2000" dirty="0" smtClean="0"/>
              <a:t>further analysis on UE processing time in RAN4 #100e for CRS-IC and LLR de</a:t>
            </a:r>
            <a:r>
              <a:rPr lang="en-GB" altLang="zh-CN" sz="2000" dirty="0"/>
              <a:t>weighting </a:t>
            </a:r>
            <a:r>
              <a:rPr lang="en-US" altLang="zh-CN" sz="2000" dirty="0" smtClean="0"/>
              <a:t>respectively.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000" dirty="0"/>
              <a:t>FFT processing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Single FFT processing for sync and </a:t>
            </a:r>
            <a:r>
              <a:rPr lang="en-GB" altLang="zh-CN" sz="2000" dirty="0" err="1">
                <a:solidFill>
                  <a:srgbClr val="008000"/>
                </a:solidFill>
              </a:rPr>
              <a:t>async</a:t>
            </a:r>
            <a:r>
              <a:rPr lang="en-GB" altLang="zh-CN" sz="2000" dirty="0">
                <a:solidFill>
                  <a:srgbClr val="008000"/>
                </a:solidFill>
              </a:rPr>
              <a:t> scenarios. 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lvl="1"/>
            <a:endParaRPr lang="en-US" altLang="zh-CN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0506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Interference model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6849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06091"/>
          </a:xfrm>
        </p:spPr>
        <p:txBody>
          <a:bodyPr>
            <a:noAutofit/>
          </a:bodyPr>
          <a:lstStyle/>
          <a:p>
            <a:r>
              <a:rPr lang="en-US" altLang="zh-CN" sz="3200" dirty="0"/>
              <a:t>Interference </a:t>
            </a:r>
            <a:r>
              <a:rPr lang="en-US" altLang="zh-CN" sz="3200" dirty="0" smtClean="0"/>
              <a:t>model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/>
              <a:t>Number of interfering cells </a:t>
            </a:r>
            <a:r>
              <a:rPr lang="en-US" altLang="zh-CN" sz="2400" dirty="0" err="1"/>
              <a:t>modelled</a:t>
            </a:r>
            <a:r>
              <a:rPr lang="en-US" altLang="zh-CN" sz="2400" dirty="0"/>
              <a:t> in the </a:t>
            </a:r>
            <a:r>
              <a:rPr lang="en-US" altLang="zh-CN" sz="2400" dirty="0" smtClean="0"/>
              <a:t>simulation</a:t>
            </a:r>
          </a:p>
          <a:p>
            <a:pPr lvl="1"/>
            <a:r>
              <a:rPr lang="en-US" altLang="zh-CN" sz="2000" dirty="0">
                <a:solidFill>
                  <a:srgbClr val="008000"/>
                </a:solidFill>
              </a:rPr>
              <a:t>2 interference cell will be </a:t>
            </a:r>
            <a:r>
              <a:rPr lang="en-US" altLang="zh-CN" sz="2000" dirty="0" err="1">
                <a:solidFill>
                  <a:srgbClr val="008000"/>
                </a:solidFill>
              </a:rPr>
              <a:t>modelled</a:t>
            </a:r>
            <a:r>
              <a:rPr lang="en-US" altLang="zh-CN" sz="2000" dirty="0">
                <a:solidFill>
                  <a:srgbClr val="008000"/>
                </a:solidFill>
              </a:rPr>
              <a:t> for initial LLS evaluation </a:t>
            </a:r>
            <a:endParaRPr lang="en-US" altLang="zh-CN" sz="2000" dirty="0" smtClean="0">
              <a:solidFill>
                <a:srgbClr val="008000"/>
              </a:solidFill>
            </a:endParaRP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FFS for the configuration of requirements if introduced in later phase with the consideration together with the availability of NW assistant signalling.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 smtClean="0"/>
              <a:t>Interference </a:t>
            </a:r>
            <a:r>
              <a:rPr lang="en-US" altLang="zh-CN" sz="2400" dirty="0"/>
              <a:t>power </a:t>
            </a:r>
            <a:r>
              <a:rPr lang="en-US" altLang="zh-CN" sz="2400" dirty="0" smtClean="0"/>
              <a:t>modeling</a:t>
            </a:r>
          </a:p>
          <a:p>
            <a:pPr lvl="1"/>
            <a:r>
              <a:rPr lang="en-GB" altLang="zh-CN" sz="2000" dirty="0" smtClean="0">
                <a:solidFill>
                  <a:srgbClr val="0000FF"/>
                </a:solidFill>
              </a:rPr>
              <a:t>Reuse </a:t>
            </a:r>
            <a:r>
              <a:rPr lang="en-GB" altLang="zh-CN" sz="2000" dirty="0">
                <a:solidFill>
                  <a:srgbClr val="0000FF"/>
                </a:solidFill>
              </a:rPr>
              <a:t>the interference power </a:t>
            </a:r>
            <a:r>
              <a:rPr lang="en-GB" altLang="zh-CN" sz="2000" dirty="0" err="1">
                <a:solidFill>
                  <a:srgbClr val="0000FF"/>
                </a:solidFill>
              </a:rPr>
              <a:t>modeling</a:t>
            </a:r>
            <a:r>
              <a:rPr lang="en-GB" altLang="zh-CN" sz="2000" dirty="0">
                <a:solidFill>
                  <a:srgbClr val="0000FF"/>
                </a:solidFill>
              </a:rPr>
              <a:t> for LTE CRS-IM receiver, i.e., INR-</a:t>
            </a:r>
            <a:r>
              <a:rPr lang="en-GB" altLang="zh-CN" sz="2000" i="1" dirty="0">
                <a:solidFill>
                  <a:srgbClr val="0000FF"/>
                </a:solidFill>
              </a:rPr>
              <a:t>i</a:t>
            </a:r>
            <a:r>
              <a:rPr lang="en-GB" altLang="zh-CN" sz="2000" dirty="0">
                <a:solidFill>
                  <a:srgbClr val="0000FF"/>
                </a:solidFill>
              </a:rPr>
              <a:t> (signal level of the </a:t>
            </a:r>
            <a:r>
              <a:rPr lang="en-GB" altLang="zh-CN" sz="2000" i="1" dirty="0">
                <a:solidFill>
                  <a:srgbClr val="0000FF"/>
                </a:solidFill>
              </a:rPr>
              <a:t>i</a:t>
            </a:r>
            <a:r>
              <a:rPr lang="en-GB" altLang="zh-CN" sz="2000" dirty="0">
                <a:solidFill>
                  <a:srgbClr val="0000FF"/>
                </a:solidFill>
              </a:rPr>
              <a:t>-</a:t>
            </a:r>
            <a:r>
              <a:rPr lang="en-GB" altLang="zh-CN" sz="2000" dirty="0" err="1">
                <a:solidFill>
                  <a:srgbClr val="0000FF"/>
                </a:solidFill>
              </a:rPr>
              <a:t>th</a:t>
            </a:r>
            <a:r>
              <a:rPr lang="en-GB" altLang="zh-CN" sz="2000" dirty="0">
                <a:solidFill>
                  <a:srgbClr val="0000FF"/>
                </a:solidFill>
              </a:rPr>
              <a:t> dominant interference over </a:t>
            </a:r>
            <a:r>
              <a:rPr lang="en-GB" altLang="zh-CN" sz="2000" dirty="0" err="1">
                <a:solidFill>
                  <a:srgbClr val="0000FF"/>
                </a:solidFill>
              </a:rPr>
              <a:t>Noc</a:t>
            </a:r>
            <a:r>
              <a:rPr lang="en-GB" altLang="zh-CN" sz="2000" dirty="0">
                <a:solidFill>
                  <a:srgbClr val="0000FF"/>
                </a:solidFill>
              </a:rPr>
              <a:t>) methodology </a:t>
            </a:r>
            <a:endParaRPr lang="en-US" altLang="zh-CN" sz="2000" dirty="0">
              <a:solidFill>
                <a:srgbClr val="0000FF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Interference power </a:t>
            </a:r>
            <a:r>
              <a:rPr lang="en-GB" altLang="zh-CN" sz="2400" dirty="0" smtClean="0"/>
              <a:t>level</a:t>
            </a:r>
          </a:p>
          <a:p>
            <a:pPr lvl="1"/>
            <a:r>
              <a:rPr lang="en-GB" altLang="zh-CN" sz="2000" dirty="0" smtClean="0">
                <a:solidFill>
                  <a:srgbClr val="0000FF"/>
                </a:solidFill>
              </a:rPr>
              <a:t>Use </a:t>
            </a:r>
            <a:r>
              <a:rPr lang="en-GB" altLang="zh-CN" sz="2000" dirty="0">
                <a:solidFill>
                  <a:srgbClr val="0000FF"/>
                </a:solidFill>
              </a:rPr>
              <a:t>option 1 with INR1 = 10.45 dB and INR2 = 4.6 dB </a:t>
            </a:r>
            <a:r>
              <a:rPr lang="en-GB" altLang="zh-CN" sz="2000" dirty="0" smtClean="0">
                <a:solidFill>
                  <a:srgbClr val="0000FF"/>
                </a:solidFill>
              </a:rPr>
              <a:t> </a:t>
            </a:r>
            <a:r>
              <a:rPr lang="en-GB" altLang="zh-CN" sz="2000" dirty="0">
                <a:solidFill>
                  <a:srgbClr val="0000FF"/>
                </a:solidFill>
              </a:rPr>
              <a:t>as baseline, other power levels can also be simulated by interested companies. </a:t>
            </a:r>
            <a:endParaRPr lang="zh-CN" altLang="zh-CN" sz="2000" dirty="0">
              <a:solidFill>
                <a:srgbClr val="0000FF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GB" altLang="zh-CN" sz="24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GB" altLang="zh-CN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3778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EEAC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EEAC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6490</TotalTime>
  <Words>1300</Words>
  <Application>Microsoft Office PowerPoint</Application>
  <PresentationFormat>全屏显示(4:3)</PresentationFormat>
  <Paragraphs>162</Paragraphs>
  <Slides>21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2" baseType="lpstr">
      <vt:lpstr>Office 主题</vt:lpstr>
      <vt:lpstr>WF on CRS interference handling in scenarios with overlapping spectrum for LTE and NR</vt:lpstr>
      <vt:lpstr>General issues</vt:lpstr>
      <vt:lpstr>General issues</vt:lpstr>
      <vt:lpstr>General issues</vt:lpstr>
      <vt:lpstr>General issues</vt:lpstr>
      <vt:lpstr>Reference receiver</vt:lpstr>
      <vt:lpstr>Reference receiver</vt:lpstr>
      <vt:lpstr>Interference model</vt:lpstr>
      <vt:lpstr>Interference model</vt:lpstr>
      <vt:lpstr>Interference model</vt:lpstr>
      <vt:lpstr>Interference model</vt:lpstr>
      <vt:lpstr>Interference model</vt:lpstr>
      <vt:lpstr>Target NR PDSCH parameters</vt:lpstr>
      <vt:lpstr>Target NR PDSCH parameters</vt:lpstr>
      <vt:lpstr>Target NR PDSCH parameters</vt:lpstr>
      <vt:lpstr>Target NR PDSCH parameters</vt:lpstr>
      <vt:lpstr>Common parameters for target and interfering cells </vt:lpstr>
      <vt:lpstr>Common parameters for target and interfering cells </vt:lpstr>
      <vt:lpstr>Others</vt:lpstr>
      <vt:lpstr>Other aspects for RAN4 #100e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switching period between two FR1 uplink carriers</dc:title>
  <dc:creator>Yang Shan</dc:creator>
  <cp:lastModifiedBy>Shan YANG, China Telecom</cp:lastModifiedBy>
  <cp:revision>537</cp:revision>
  <dcterms:created xsi:type="dcterms:W3CDTF">2019-09-05T02:26:38Z</dcterms:created>
  <dcterms:modified xsi:type="dcterms:W3CDTF">2021-05-24T17:15:45Z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(2)9nmzNnROtrku6He4mdY/julwhlxNynOxXmbnjEw11A3V08GeRbsrKdJfHt8aYO2Oj2o3vzqs
Z5DTKFwKTqJHVYIlONoykCVAYmJn0CJCXqon+7XBdGYTOTaMnjglyceGGk05kFoUWYvtKHHp
1ZBvRjsZuovfmcBq+2z1cFO9AxxnYU1QDvEUrHKcEEnicISrZ9GjrM2RSGAe6lOMlGKHbrdU
xCZqLN4L2MEuF4Qalr</vt:lpwstr>
  </property>
  <property fmtid="{D5CDD505-2E9C-101B-9397-08002B2CF9AE}" pid="3" name="_2015_ms_pID_7253431">
    <vt:lpwstr>UQzA3bcRhbAiK7biMtIKEXT8tWwLIqAsgeldD+EkkGiWlOexQ1SbUk
TCqfqQqpTtJHFLvBJ7Y8w4MorGSKdeZbMq46FFbQG5eLwjCk21qRmI23JiFWHueRmeW7L7Mr
/J/n4qJEjJ11YZ4M6m8xs+buQjNryPlFzNFoJ7lwcgz6+31NjKKTkROVy9276a7wQDI=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1582507889</vt:lpwstr>
  </property>
</Properties>
</file>