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30"/>
  </p:notesMasterIdLst>
  <p:sldIdLst>
    <p:sldId id="256" r:id="rId8"/>
    <p:sldId id="471" r:id="rId9"/>
    <p:sldId id="487" r:id="rId10"/>
    <p:sldId id="512" r:id="rId11"/>
    <p:sldId id="513" r:id="rId12"/>
    <p:sldId id="529" r:id="rId13"/>
    <p:sldId id="530" r:id="rId14"/>
    <p:sldId id="503" r:id="rId15"/>
    <p:sldId id="504" r:id="rId16"/>
    <p:sldId id="505" r:id="rId17"/>
    <p:sldId id="486" r:id="rId18"/>
    <p:sldId id="527" r:id="rId19"/>
    <p:sldId id="499" r:id="rId20"/>
    <p:sldId id="528" r:id="rId21"/>
    <p:sldId id="500" r:id="rId22"/>
    <p:sldId id="531" r:id="rId23"/>
    <p:sldId id="532" r:id="rId24"/>
    <p:sldId id="524" r:id="rId25"/>
    <p:sldId id="525" r:id="rId26"/>
    <p:sldId id="526" r:id="rId27"/>
    <p:sldId id="521" r:id="rId28"/>
    <p:sldId id="52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2" clrIdx="0">
    <p:extLst>
      <p:ext uri="{19B8F6BF-5375-455C-9EA6-DF929625EA0E}">
        <p15:presenceInfo xmlns:p15="http://schemas.microsoft.com/office/powerpoint/2012/main" userId="Nokia" providerId="None"/>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A75C2-C559-45B6-9754-73D490172334}" v="1" dt="2021-05-24T12:40:07.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9783" autoAdjust="0"/>
  </p:normalViewPr>
  <p:slideViewPr>
    <p:cSldViewPr>
      <p:cViewPr varScale="1">
        <p:scale>
          <a:sx n="106" d="100"/>
          <a:sy n="106" d="100"/>
        </p:scale>
        <p:origin x="135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tilin, Artyom" userId="7f21f05e-5807-418a-ada3-f49cd94f7737" providerId="ADAL" clId="{99FA75C2-C559-45B6-9754-73D490172334}"/>
    <pc:docChg chg="modSld">
      <pc:chgData name="Putilin, Artyom" userId="7f21f05e-5807-418a-ada3-f49cd94f7737" providerId="ADAL" clId="{99FA75C2-C559-45B6-9754-73D490172334}" dt="2021-05-24T12:41:01.996" v="49" actId="13926"/>
      <pc:docMkLst>
        <pc:docMk/>
      </pc:docMkLst>
      <pc:sldChg chg="modSp mod">
        <pc:chgData name="Putilin, Artyom" userId="7f21f05e-5807-418a-ada3-f49cd94f7737" providerId="ADAL" clId="{99FA75C2-C559-45B6-9754-73D490172334}" dt="2021-05-24T12:41:01.996" v="49" actId="13926"/>
        <pc:sldMkLst>
          <pc:docMk/>
          <pc:sldMk cId="1830488673" sldId="486"/>
        </pc:sldMkLst>
        <pc:spChg chg="mod">
          <ac:chgData name="Putilin, Artyom" userId="7f21f05e-5807-418a-ada3-f49cd94f7737" providerId="ADAL" clId="{99FA75C2-C559-45B6-9754-73D490172334}" dt="2021-05-24T12:41:01.996" v="49" actId="13926"/>
          <ac:spMkLst>
            <pc:docMk/>
            <pc:sldMk cId="1830488673" sldId="486"/>
            <ac:spMk id="3" creationId="{2955210B-0FE1-4BFB-B13C-9B288DB15764}"/>
          </ac:spMkLst>
        </pc:spChg>
      </pc:sldChg>
    </pc:docChg>
  </pc:docChgLst>
  <pc:docChgLst>
    <pc:chgData name="Pierpaolo Vallese" userId="9d40751d-2970-4d75-8980-49e71b4b16e9" providerId="ADAL" clId="{7A27E54B-15A6-42BE-9191-3E53DC7D8BBD}"/>
    <pc:docChg chg="undo custSel modSld">
      <pc:chgData name="Pierpaolo Vallese" userId="9d40751d-2970-4d75-8980-49e71b4b16e9" providerId="ADAL" clId="{7A27E54B-15A6-42BE-9191-3E53DC7D8BBD}" dt="2021-05-24T18:14:42.358" v="80" actId="13926"/>
      <pc:docMkLst>
        <pc:docMk/>
      </pc:docMkLst>
      <pc:sldChg chg="modSp mod">
        <pc:chgData name="Pierpaolo Vallese" userId="9d40751d-2970-4d75-8980-49e71b4b16e9" providerId="ADAL" clId="{7A27E54B-15A6-42BE-9191-3E53DC7D8BBD}" dt="2021-05-24T18:14:42.358" v="80" actId="13926"/>
        <pc:sldMkLst>
          <pc:docMk/>
          <pc:sldMk cId="4049290999" sldId="532"/>
        </pc:sldMkLst>
        <pc:spChg chg="mod">
          <ac:chgData name="Pierpaolo Vallese" userId="9d40751d-2970-4d75-8980-49e71b4b16e9" providerId="ADAL" clId="{7A27E54B-15A6-42BE-9191-3E53DC7D8BBD}" dt="2021-05-24T18:14:42.358" v="80" actId="13926"/>
          <ac:spMkLst>
            <pc:docMk/>
            <pc:sldMk cId="4049290999" sldId="53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5537853-6863-43AE-85A5-FD2BFAE74ADB}" type="datetimeFigureOut">
              <a:rPr lang="ru-RU"/>
              <a:pPr>
                <a:defRPr/>
              </a:pPr>
              <a:t>24.05.2021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CD4769-0BB6-45D4-A064-74B83B7F08AD}" type="slidenum">
              <a:rPr lang="ru-RU" altLang="zh-CN"/>
              <a:pPr>
                <a:defRPr/>
              </a:pPr>
              <a:t>‹#›</a:t>
            </a:fld>
            <a:endParaRPr lang="ru-RU" altLang="zh-CN"/>
          </a:p>
        </p:txBody>
      </p:sp>
    </p:spTree>
    <p:extLst>
      <p:ext uri="{BB962C8B-B14F-4D97-AF65-F5344CB8AC3E}">
        <p14:creationId xmlns:p14="http://schemas.microsoft.com/office/powerpoint/2010/main" val="8269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pPr>
                <a:defRPr/>
              </a:pPr>
              <a:t>24-May-21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pPr>
                <a:defRPr/>
              </a:pPr>
              <a:t>‹#›</a:t>
            </a:fld>
            <a:endParaRPr lang="en-US" altLang="zh-CN"/>
          </a:p>
        </p:txBody>
      </p:sp>
    </p:spTree>
    <p:extLst>
      <p:ext uri="{BB962C8B-B14F-4D97-AF65-F5344CB8AC3E}">
        <p14:creationId xmlns:p14="http://schemas.microsoft.com/office/powerpoint/2010/main" val="2704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pPr>
                <a:defRPr/>
              </a:pPr>
              <a:t>24-May-21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pPr>
                <a:defRPr/>
              </a:pPr>
              <a:t>‹#›</a:t>
            </a:fld>
            <a:endParaRPr lang="en-US" altLang="zh-CN"/>
          </a:p>
        </p:txBody>
      </p:sp>
    </p:spTree>
    <p:extLst>
      <p:ext uri="{BB962C8B-B14F-4D97-AF65-F5344CB8AC3E}">
        <p14:creationId xmlns:p14="http://schemas.microsoft.com/office/powerpoint/2010/main" val="418040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pPr>
                <a:defRPr/>
              </a:pPr>
              <a:t>24-May-21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pPr>
                <a:defRPr/>
              </a:pPr>
              <a:t>‹#›</a:t>
            </a:fld>
            <a:endParaRPr lang="en-US" altLang="zh-CN"/>
          </a:p>
        </p:txBody>
      </p:sp>
    </p:spTree>
    <p:extLst>
      <p:ext uri="{BB962C8B-B14F-4D97-AF65-F5344CB8AC3E}">
        <p14:creationId xmlns:p14="http://schemas.microsoft.com/office/powerpoint/2010/main" val="13183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pPr>
                <a:defRPr/>
              </a:pPr>
              <a:t>24-May-21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pPr>
                <a:defRPr/>
              </a:pPr>
              <a:t>‹#›</a:t>
            </a:fld>
            <a:endParaRPr lang="en-US" altLang="zh-CN"/>
          </a:p>
        </p:txBody>
      </p:sp>
    </p:spTree>
    <p:extLst>
      <p:ext uri="{BB962C8B-B14F-4D97-AF65-F5344CB8AC3E}">
        <p14:creationId xmlns:p14="http://schemas.microsoft.com/office/powerpoint/2010/main" val="11102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pPr>
                <a:defRPr/>
              </a:pPr>
              <a:t>24-May-21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pPr>
                <a:defRPr/>
              </a:pPr>
              <a:t>‹#›</a:t>
            </a:fld>
            <a:endParaRPr lang="en-US" altLang="zh-CN"/>
          </a:p>
        </p:txBody>
      </p:sp>
    </p:spTree>
    <p:extLst>
      <p:ext uri="{BB962C8B-B14F-4D97-AF65-F5344CB8AC3E}">
        <p14:creationId xmlns:p14="http://schemas.microsoft.com/office/powerpoint/2010/main" val="126646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pPr>
                <a:defRPr/>
              </a:pPr>
              <a:t>24-May-21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pPr>
                <a:defRPr/>
              </a:pPr>
              <a:t>‹#›</a:t>
            </a:fld>
            <a:endParaRPr lang="en-US" altLang="zh-CN"/>
          </a:p>
        </p:txBody>
      </p:sp>
    </p:spTree>
    <p:extLst>
      <p:ext uri="{BB962C8B-B14F-4D97-AF65-F5344CB8AC3E}">
        <p14:creationId xmlns:p14="http://schemas.microsoft.com/office/powerpoint/2010/main" val="41170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pPr>
                <a:defRPr/>
              </a:pPr>
              <a:t>24-May-21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pPr>
                <a:defRPr/>
              </a:pPr>
              <a:t>‹#›</a:t>
            </a:fld>
            <a:endParaRPr lang="en-US" altLang="zh-CN"/>
          </a:p>
        </p:txBody>
      </p:sp>
    </p:spTree>
    <p:extLst>
      <p:ext uri="{BB962C8B-B14F-4D97-AF65-F5344CB8AC3E}">
        <p14:creationId xmlns:p14="http://schemas.microsoft.com/office/powerpoint/2010/main" val="8630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pPr>
                <a:defRPr/>
              </a:pPr>
              <a:t>24-May-21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pPr>
                <a:defRPr/>
              </a:pPr>
              <a:t>‹#›</a:t>
            </a:fld>
            <a:endParaRPr lang="en-US" altLang="zh-CN"/>
          </a:p>
        </p:txBody>
      </p:sp>
    </p:spTree>
    <p:extLst>
      <p:ext uri="{BB962C8B-B14F-4D97-AF65-F5344CB8AC3E}">
        <p14:creationId xmlns:p14="http://schemas.microsoft.com/office/powerpoint/2010/main" val="45890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pPr>
                <a:defRPr/>
              </a:pPr>
              <a:t>24-May-21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pPr>
                <a:defRPr/>
              </a:pPr>
              <a:t>‹#›</a:t>
            </a:fld>
            <a:endParaRPr lang="en-US" altLang="zh-CN"/>
          </a:p>
        </p:txBody>
      </p:sp>
    </p:spTree>
    <p:extLst>
      <p:ext uri="{BB962C8B-B14F-4D97-AF65-F5344CB8AC3E}">
        <p14:creationId xmlns:p14="http://schemas.microsoft.com/office/powerpoint/2010/main" val="8667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pPr>
                <a:defRPr/>
              </a:pPr>
              <a:t>24-May-21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pPr>
                <a:defRPr/>
              </a:pPr>
              <a:t>‹#›</a:t>
            </a:fld>
            <a:endParaRPr lang="en-US" altLang="zh-CN"/>
          </a:p>
        </p:txBody>
      </p:sp>
    </p:spTree>
    <p:extLst>
      <p:ext uri="{BB962C8B-B14F-4D97-AF65-F5344CB8AC3E}">
        <p14:creationId xmlns:p14="http://schemas.microsoft.com/office/powerpoint/2010/main" val="305361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pPr>
                <a:defRPr/>
              </a:pPr>
              <a:t>24-May-21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pPr>
                <a:defRPr/>
              </a:pPr>
              <a:t>‹#›</a:t>
            </a:fld>
            <a:endParaRPr lang="en-US" altLang="zh-CN"/>
          </a:p>
        </p:txBody>
      </p:sp>
    </p:spTree>
    <p:extLst>
      <p:ext uri="{BB962C8B-B14F-4D97-AF65-F5344CB8AC3E}">
        <p14:creationId xmlns:p14="http://schemas.microsoft.com/office/powerpoint/2010/main" val="40151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59409CB-252A-4827-ACE8-6A0B23E018A7}" type="datetime1">
              <a:rPr lang="en-US" altLang="zh-CN"/>
              <a:pPr>
                <a:defRPr/>
              </a:pPr>
              <a:t>24-May-21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E1758D0-0D5E-407D-BE7F-8007B73ECF6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p>
          <a:p>
            <a:pPr lvl="1"/>
            <a:r>
              <a:rPr lang="en-US" altLang="zh-CN" sz="1800" dirty="0"/>
              <a:t>Option 3 (Ericsson): Define test cases for scenario A only</a:t>
            </a:r>
          </a:p>
          <a:p>
            <a:pPr lvl="1"/>
            <a:r>
              <a:rPr lang="en-US" altLang="zh-CN" sz="1800" dirty="0"/>
              <a:t>Option 4 (Huawei): Define requirements for both scenario A/B and </a:t>
            </a:r>
            <a:r>
              <a:rPr lang="en-US" altLang="zh-CN" sz="1800" dirty="0" err="1"/>
              <a:t>Uni</a:t>
            </a:r>
            <a:r>
              <a:rPr lang="en-US" altLang="zh-CN" sz="1800" dirty="0"/>
              <a:t>/Bi-directional deployment, and not define any applicability rule between them</a:t>
            </a:r>
            <a:endParaRPr lang="en-US" altLang="zh-CN" sz="1400" dirty="0">
              <a:solidFill>
                <a:prstClr val="black"/>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10</a:t>
            </a:fld>
            <a:endParaRPr lang="en-US" altLang="zh-CN"/>
          </a:p>
        </p:txBody>
      </p:sp>
    </p:spTree>
    <p:extLst>
      <p:ext uri="{BB962C8B-B14F-4D97-AF65-F5344CB8AC3E}">
        <p14:creationId xmlns:p14="http://schemas.microsoft.com/office/powerpoint/2010/main" val="49440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97DF-C6EE-433B-96D9-5739617042E1}"/>
              </a:ext>
            </a:extLst>
          </p:cNvPr>
          <p:cNvSpPr>
            <a:spLocks noGrp="1"/>
          </p:cNvSpPr>
          <p:nvPr>
            <p:ph type="title"/>
          </p:nvPr>
        </p:nvSpPr>
        <p:spPr/>
        <p:txBody>
          <a:bodyPr/>
          <a:lstStyle/>
          <a:p>
            <a:r>
              <a:rPr lang="en-US" altLang="zh-CN" dirty="0"/>
              <a:t>Test Setup for PUSCH requirements</a:t>
            </a:r>
            <a:endParaRPr lang="en-US" dirty="0"/>
          </a:p>
        </p:txBody>
      </p:sp>
      <p:sp>
        <p:nvSpPr>
          <p:cNvPr id="3" name="Content Placeholder 2">
            <a:extLst>
              <a:ext uri="{FF2B5EF4-FFF2-40B4-BE49-F238E27FC236}">
                <a16:creationId xmlns:a16="http://schemas.microsoft.com/office/drawing/2014/main" id="{2955210B-0FE1-4BFB-B13C-9B288DB15764}"/>
              </a:ext>
            </a:extLst>
          </p:cNvPr>
          <p:cNvSpPr>
            <a:spLocks noGrp="1"/>
          </p:cNvSpPr>
          <p:nvPr>
            <p:ph idx="1"/>
          </p:nvPr>
        </p:nvSpPr>
        <p:spPr>
          <a:xfrm>
            <a:off x="457200" y="1219200"/>
            <a:ext cx="8458200" cy="5410200"/>
          </a:xfrm>
        </p:spPr>
        <p:txBody>
          <a:bodyPr/>
          <a:lstStyle/>
          <a:p>
            <a:r>
              <a:rPr lang="en-US" sz="1400" dirty="0"/>
              <a:t>RS configuration</a:t>
            </a:r>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p>
          <a:p>
            <a:pPr lvl="1"/>
            <a:r>
              <a:rPr lang="en-US" altLang="zh-CN" sz="1200" dirty="0">
                <a:solidFill>
                  <a:prstClr val="black"/>
                </a:solidFill>
                <a:highlight>
                  <a:srgbClr val="FFFF00"/>
                </a:highlight>
              </a:rPr>
              <a:t>Further discuss how to guarantee 64QAM operation</a:t>
            </a:r>
          </a:p>
          <a:p>
            <a:pPr lvl="1"/>
            <a:r>
              <a:rPr lang="en-US" altLang="zh-CN" sz="1200" dirty="0">
                <a:solidFill>
                  <a:prstClr val="black"/>
                </a:solidFill>
                <a:highlight>
                  <a:srgbClr val="FFFF00"/>
                </a:highlight>
              </a:rPr>
              <a:t>Further discuss how to not preclude any possible BS implementations (with pre and post FFT FOC)</a:t>
            </a:r>
          </a:p>
          <a:p>
            <a:pPr lvl="0"/>
            <a:r>
              <a:rPr lang="en-US" altLang="zh-CN" sz="1400" dirty="0">
                <a:solidFill>
                  <a:prstClr val="black"/>
                </a:solidFill>
              </a:rPr>
              <a:t>Length of data symbol</a:t>
            </a:r>
          </a:p>
          <a:p>
            <a:pPr lvl="1"/>
            <a:r>
              <a:rPr lang="en-US" altLang="zh-CN" sz="1200" dirty="0">
                <a:solidFill>
                  <a:prstClr val="black"/>
                </a:solidFill>
              </a:rPr>
              <a:t>Option 1 (Samsung, Nokia, Intel): 9</a:t>
            </a:r>
          </a:p>
          <a:p>
            <a:pPr lvl="1"/>
            <a:r>
              <a:rPr lang="en-US" altLang="zh-CN" sz="1200" dirty="0">
                <a:solidFill>
                  <a:prstClr val="black"/>
                </a:solidFill>
              </a:rPr>
              <a:t>Option 2 (Huawei, Intel, Ericsson): 10</a:t>
            </a: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a:extLst>
              <a:ext uri="{FF2B5EF4-FFF2-40B4-BE49-F238E27FC236}">
                <a16:creationId xmlns:a16="http://schemas.microsoft.com/office/drawing/2014/main"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11</a:t>
            </a:fld>
            <a:endParaRPr lang="en-US" altLang="zh-CN" dirty="0"/>
          </a:p>
        </p:txBody>
      </p:sp>
    </p:spTree>
    <p:extLst>
      <p:ext uri="{BB962C8B-B14F-4D97-AF65-F5344CB8AC3E}">
        <p14:creationId xmlns:p14="http://schemas.microsoft.com/office/powerpoint/2010/main" val="18304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97DF-C6EE-433B-96D9-5739617042E1}"/>
              </a:ext>
            </a:extLst>
          </p:cNvPr>
          <p:cNvSpPr>
            <a:spLocks noGrp="1"/>
          </p:cNvSpPr>
          <p:nvPr>
            <p:ph type="title"/>
          </p:nvPr>
        </p:nvSpPr>
        <p:spPr/>
        <p:txBody>
          <a:bodyPr/>
          <a:lstStyle/>
          <a:p>
            <a:r>
              <a:rPr lang="en-US" altLang="zh-CN" dirty="0"/>
              <a:t>Test Setup for UL timing adjustment</a:t>
            </a:r>
            <a:endParaRPr lang="en-US" dirty="0"/>
          </a:p>
        </p:txBody>
      </p:sp>
      <p:sp>
        <p:nvSpPr>
          <p:cNvPr id="3" name="Content Placeholder 2">
            <a:extLst>
              <a:ext uri="{FF2B5EF4-FFF2-40B4-BE49-F238E27FC236}">
                <a16:creationId xmlns:a16="http://schemas.microsoft.com/office/drawing/2014/main" id="{2955210B-0FE1-4BFB-B13C-9B288DB15764}"/>
              </a:ext>
            </a:extLst>
          </p:cNvPr>
          <p:cNvSpPr>
            <a:spLocks noGrp="1"/>
          </p:cNvSpPr>
          <p:nvPr>
            <p:ph idx="1"/>
          </p:nvPr>
        </p:nvSpPr>
        <p:spPr>
          <a:xfrm>
            <a:off x="421574" y="1092530"/>
            <a:ext cx="8458200" cy="5410200"/>
          </a:xfrm>
        </p:spPr>
        <p:txBody>
          <a:bodyPr/>
          <a:lstStyle/>
          <a:p>
            <a:r>
              <a:rPr lang="en-US" sz="1600" dirty="0"/>
              <a:t>Waveform</a:t>
            </a:r>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p>
          <a:p>
            <a:pPr lvl="1">
              <a:lnSpc>
                <a:spcPct val="107000"/>
              </a:lnSpc>
            </a:pPr>
            <a:r>
              <a:rPr lang="en-US" altLang="zh-CN" sz="1400" dirty="0"/>
              <a:t>Align CBW for UL </a:t>
            </a:r>
            <a:r>
              <a:rPr lang="en-GB" altLang="zh-CN" sz="1400" dirty="0"/>
              <a:t>adjustment and PUSCH demodulation</a:t>
            </a:r>
          </a:p>
          <a:p>
            <a:pPr lvl="2"/>
            <a:r>
              <a:rPr lang="en-GB" altLang="zh-CN" sz="1200" dirty="0"/>
              <a:t>Option 1: 100MHz, and 50MHz with test applicable rule (Samsung, Nokia)</a:t>
            </a:r>
          </a:p>
          <a:p>
            <a:pPr lvl="2"/>
            <a:r>
              <a:rPr lang="en-GB" altLang="zh-CN" sz="1200" dirty="0"/>
              <a:t>Option 2: 200MHz, and 50MHz with test applicable rule (Samsung, Nokia)</a:t>
            </a:r>
          </a:p>
          <a:p>
            <a:pPr lvl="2"/>
            <a:r>
              <a:rPr lang="en-GB" altLang="zh-CN" sz="1200" dirty="0"/>
              <a:t>Option 3: 100MHz only (Intel, Ericsson)</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p>
          <a:p>
            <a:pPr lvl="1"/>
            <a:r>
              <a:rPr lang="en-GB" altLang="zh-CN" sz="1400" dirty="0">
                <a:solidFill>
                  <a:prstClr val="black"/>
                </a:solidFill>
              </a:rPr>
              <a:t>Option 1(Samsung)</a:t>
            </a: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p>
          <a:p>
            <a:pPr lvl="2"/>
            <a:r>
              <a:rPr lang="en-GB" altLang="zh-CN" sz="1200" dirty="0">
                <a:solidFill>
                  <a:prstClr val="black"/>
                </a:solidFill>
              </a:rPr>
              <a:t>Moving UE: 0~32 for 100 MHz CBW</a:t>
            </a:r>
          </a:p>
          <a:p>
            <a:pPr lvl="2"/>
            <a:r>
              <a:rPr lang="en-GB" altLang="zh-CN" sz="1200" dirty="0">
                <a:solidFill>
                  <a:prstClr val="black"/>
                </a:solidFill>
              </a:rPr>
              <a:t>Stationary UE: 33~65 for 100MHz CBW</a:t>
            </a:r>
          </a:p>
          <a:p>
            <a:pPr lvl="1"/>
            <a:r>
              <a:rPr lang="en-GB" altLang="zh-CN" sz="1400" dirty="0">
                <a:solidFill>
                  <a:prstClr val="black"/>
                </a:solidFill>
              </a:rPr>
              <a:t>Option 3(Nokia, Huawei):</a:t>
            </a:r>
          </a:p>
          <a:p>
            <a:pPr lvl="2"/>
            <a:r>
              <a:rPr lang="en-GB" altLang="zh-CN" sz="1200" dirty="0">
                <a:solidFill>
                  <a:prstClr val="black"/>
                </a:solidFill>
              </a:rPr>
              <a:t>Moving UE: 0~65 for 200 MHz CBW</a:t>
            </a: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12</a:t>
            </a:fld>
            <a:endParaRPr lang="en-US" altLang="zh-CN" dirty="0"/>
          </a:p>
        </p:txBody>
      </p:sp>
    </p:spTree>
    <p:extLst>
      <p:ext uri="{BB962C8B-B14F-4D97-AF65-F5344CB8AC3E}">
        <p14:creationId xmlns:p14="http://schemas.microsoft.com/office/powerpoint/2010/main" val="143241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p>
          <a:p>
            <a:pPr lvl="1">
              <a:lnSpc>
                <a:spcPct val="107000"/>
              </a:lnSpc>
            </a:pPr>
            <a:r>
              <a:rPr lang="en-US" altLang="zh-CN" sz="1400" dirty="0"/>
              <a:t>Type B</a:t>
            </a:r>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p>
          <a:p>
            <a:pPr marL="342900" lvl="1" indent="-342900">
              <a:buFont typeface="Arial" panose="020B0604020202020204" pitchFamily="34" charset="0"/>
              <a:buChar char="•"/>
            </a:pPr>
            <a:r>
              <a:rPr lang="en-US" altLang="zh-CN" sz="1600" dirty="0"/>
              <a:t>MCS</a:t>
            </a:r>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13</a:t>
            </a:fld>
            <a:endParaRPr lang="en-US" altLang="zh-CN"/>
          </a:p>
        </p:txBody>
      </p:sp>
    </p:spTree>
    <p:extLst>
      <p:ext uri="{BB962C8B-B14F-4D97-AF65-F5344CB8AC3E}">
        <p14:creationId xmlns:p14="http://schemas.microsoft.com/office/powerpoint/2010/main" val="101746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14</a:t>
            </a:fld>
            <a:endParaRPr lang="en-US" altLang="zh-CN"/>
          </a:p>
        </p:txBody>
      </p:sp>
      <p:sp>
        <p:nvSpPr>
          <p:cNvPr id="5" name="Content Placeholder 2">
            <a:extLst>
              <a:ext uri="{FF2B5EF4-FFF2-40B4-BE49-F238E27FC236}">
                <a16:creationId xmlns:a16="http://schemas.microsoft.com/office/drawing/2014/main" id="{2955210B-0FE1-4BFB-B13C-9B288DB15764}"/>
              </a:ext>
            </a:extLst>
          </p:cNvPr>
          <p:cNvSpPr>
            <a:spLocks noGrp="1"/>
          </p:cNvSpPr>
          <p:nvPr>
            <p:ph idx="1"/>
          </p:nvPr>
        </p:nvSpPr>
        <p:spPr>
          <a:xfrm>
            <a:off x="342900" y="1108920"/>
            <a:ext cx="8458200" cy="5410200"/>
          </a:xfrm>
        </p:spPr>
        <p:txBody>
          <a:bodyPr/>
          <a:lstStyle/>
          <a:p>
            <a:r>
              <a:rPr lang="en-US" sz="1400" dirty="0"/>
              <a:t>SRS bandwidth configuration </a:t>
            </a:r>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1(Nokia, Huawei, Ericsson, Intel): </a:t>
            </a:r>
          </a:p>
          <a:p>
            <a:pPr lvl="2"/>
            <a:r>
              <a:rPr lang="en-GB" altLang="zh-CN" sz="1100" dirty="0">
                <a:solidFill>
                  <a:prstClr val="black"/>
                </a:solidFill>
              </a:rPr>
              <a:t>A: 1.25 us</a:t>
            </a: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extLst>
      <p:ext uri="{BB962C8B-B14F-4D97-AF65-F5344CB8AC3E}">
        <p14:creationId xmlns:p14="http://schemas.microsoft.com/office/powerpoint/2010/main" val="187130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p>
          <a:p>
            <a:pPr lvl="1"/>
            <a:r>
              <a:rPr lang="en-US" altLang="zh-CN" dirty="0">
                <a:solidFill>
                  <a:prstClr val="black"/>
                </a:solidFill>
              </a:rPr>
              <a:t>19444Hz with 350km/h at 30GHz carrier frequency</a:t>
            </a: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dirty="0">
                <a:solidFill>
                  <a:prstClr val="black"/>
                </a:solidFill>
              </a:rPr>
              <a:t>Option 1: </a:t>
            </a:r>
            <a:r>
              <a:rPr lang="en-US" altLang="zh-CN" dirty="0" err="1">
                <a:solidFill>
                  <a:prstClr val="black"/>
                </a:solidFill>
              </a:rPr>
              <a:t>Ncs</a:t>
            </a:r>
            <a:r>
              <a:rPr lang="en-US" altLang="zh-CN" dirty="0">
                <a:solidFill>
                  <a:prstClr val="black"/>
                </a:solidFill>
              </a:rPr>
              <a:t>=69 (Nokia)</a:t>
            </a:r>
          </a:p>
          <a:p>
            <a:pPr lvl="1"/>
            <a:r>
              <a:rPr lang="en-US" altLang="zh-CN" dirty="0">
                <a:solidFill>
                  <a:prstClr val="black"/>
                </a:solidFill>
              </a:rPr>
              <a:t>Option 2: </a:t>
            </a:r>
            <a:r>
              <a:rPr lang="en-US" altLang="zh-CN" dirty="0" err="1">
                <a:solidFill>
                  <a:prstClr val="black"/>
                </a:solidFill>
              </a:rPr>
              <a:t>Ncs</a:t>
            </a:r>
            <a:r>
              <a:rPr lang="en-US" altLang="zh-CN" dirty="0">
                <a:solidFill>
                  <a:prstClr val="black"/>
                </a:solidFill>
              </a:rPr>
              <a:t>=0 as baseline (</a:t>
            </a:r>
            <a:r>
              <a:rPr lang="en-GB" altLang="zh-CN" dirty="0"/>
              <a:t>Ericsson, Huawei, Intel, Samsung</a:t>
            </a:r>
            <a:r>
              <a:rPr lang="en-US" altLang="zh-CN" dirty="0">
                <a:solidFill>
                  <a:prstClr val="black"/>
                </a:solidFill>
              </a:rPr>
              <a:t>)</a:t>
            </a:r>
          </a:p>
          <a:p>
            <a:pPr lvl="0"/>
            <a:r>
              <a:rPr lang="en-US" altLang="zh-CN" dirty="0">
                <a:solidFill>
                  <a:prstClr val="black"/>
                </a:solidFill>
              </a:rPr>
              <a:t>Test offset configuration</a:t>
            </a:r>
          </a:p>
          <a:p>
            <a:pPr lvl="1"/>
            <a:r>
              <a:rPr lang="en-GB" altLang="zh-CN" dirty="0"/>
              <a:t>Option 1: Reuse Rel-15 FR2 timing offset configuration for PRACH, i.e., 0.8us (Huawei, Nokia,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en-US" altLang="zh-CN" dirty="0">
              <a:solidFill>
                <a:prstClr val="black"/>
              </a:solidFill>
            </a:endParaRPr>
          </a:p>
          <a:p>
            <a:pPr lvl="1"/>
            <a:r>
              <a:rPr lang="en-US" altLang="zh-CN" dirty="0">
                <a:solidFill>
                  <a:prstClr val="black"/>
                </a:solidFill>
              </a:rPr>
              <a:t>Note </a:t>
            </a:r>
          </a:p>
          <a:p>
            <a:pPr lvl="2"/>
            <a:r>
              <a:rPr lang="en-GB" altLang="zh-CN" sz="1600" dirty="0">
                <a:solidFill>
                  <a:prstClr val="black"/>
                </a:solidFill>
              </a:rPr>
              <a:t>Scenario A </a:t>
            </a:r>
            <a:r>
              <a:rPr lang="en-GB" altLang="zh-CN" sz="1600" dirty="0"/>
              <a:t> (Ds=700m, </a:t>
            </a:r>
            <a:r>
              <a:rPr lang="en-GB" altLang="zh-CN" sz="1600" dirty="0" err="1"/>
              <a:t>Dmin</a:t>
            </a:r>
            <a:r>
              <a:rPr lang="en-GB" altLang="zh-CN" sz="1600" dirty="0"/>
              <a:t>=10m), cell radius = 700m</a:t>
            </a:r>
          </a:p>
          <a:p>
            <a:pPr lvl="2"/>
            <a:r>
              <a:rPr lang="en-GB" altLang="zh-CN" sz="1600" dirty="0">
                <a:solidFill>
                  <a:prstClr val="black"/>
                </a:solidFill>
              </a:rPr>
              <a:t>Scenario B </a:t>
            </a:r>
            <a:r>
              <a:rPr lang="en-GB" altLang="zh-CN" sz="1600" dirty="0"/>
              <a:t> (Ds=700m, </a:t>
            </a:r>
            <a:r>
              <a:rPr lang="en-GB" altLang="zh-CN" sz="1600" dirty="0" err="1"/>
              <a:t>Dmin</a:t>
            </a:r>
            <a:r>
              <a:rPr lang="en-GB" altLang="zh-CN" sz="1600" dirty="0"/>
              <a:t>=150ms), cell radius = 716ms</a:t>
            </a:r>
            <a:endParaRPr lang="en-GB" altLang="zh-CN" sz="1600" dirty="0">
              <a:solidFill>
                <a:prstClr val="black"/>
              </a:solidFill>
            </a:endParaRPr>
          </a:p>
          <a:p>
            <a:pPr lvl="0"/>
            <a:r>
              <a:rPr lang="en-US" altLang="zh-CN" dirty="0">
                <a:solidFill>
                  <a:prstClr val="black"/>
                </a:solidFill>
              </a:rPr>
              <a:t>Test offset configuration</a:t>
            </a:r>
          </a:p>
          <a:p>
            <a:pPr lvl="1"/>
            <a:r>
              <a:rPr lang="en-US" altLang="zh-CN" dirty="0">
                <a:solidFill>
                  <a:prstClr val="black"/>
                </a:solidFill>
              </a:rPr>
              <a:t>0.07us for AWGN</a:t>
            </a: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15</a:t>
            </a:fld>
            <a:endParaRPr lang="en-US" altLang="zh-CN"/>
          </a:p>
        </p:txBody>
      </p:sp>
    </p:spTree>
    <p:extLst>
      <p:ext uri="{BB962C8B-B14F-4D97-AF65-F5344CB8AC3E}">
        <p14:creationId xmlns:p14="http://schemas.microsoft.com/office/powerpoint/2010/main" val="305818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extLst>
      <p:ext uri="{BB962C8B-B14F-4D97-AF65-F5344CB8AC3E}">
        <p14:creationId xmlns:p14="http://schemas.microsoft.com/office/powerpoint/2010/main" val="236363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highlight>
                  <a:srgbClr val="00FF00"/>
                </a:highlight>
              </a:rPr>
              <a:t>Option 2 </a:t>
            </a:r>
            <a:r>
              <a:rPr lang="en-GB" altLang="zh-CN" dirty="0">
                <a:highlight>
                  <a:srgbClr val="00FF00"/>
                </a:highlight>
              </a:rPr>
              <a:t>(Huawei, Qualcomm): Assume static UE and single Probe.</a:t>
            </a:r>
          </a:p>
          <a:p>
            <a:r>
              <a:rPr lang="en-GB" altLang="zh-CN" dirty="0">
                <a:highlight>
                  <a:srgbClr val="00FF00"/>
                </a:highlight>
              </a:rPr>
              <a:t>Option 3: (Huawei) Combine RRM and Demod requirements as a single feature to support HST FR2 operation </a:t>
            </a:r>
            <a:endParaRPr lang="en-US" altLang="zh-CN" dirty="0">
              <a:highlight>
                <a:srgbClr val="00FF00"/>
              </a:highlight>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extLst>
      <p:ext uri="{BB962C8B-B14F-4D97-AF65-F5344CB8AC3E}">
        <p14:creationId xmlns:p14="http://schemas.microsoft.com/office/powerpoint/2010/main" val="4049290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p>
          <a:p>
            <a:pPr lvl="1"/>
            <a:r>
              <a:rPr lang="en-US" altLang="zh-CN" sz="1800" dirty="0"/>
              <a:t>Observation 1 (Intel)</a:t>
            </a:r>
          </a:p>
          <a:p>
            <a:pPr lvl="2">
              <a:lnSpc>
                <a:spcPct val="107000"/>
              </a:lnSpc>
            </a:pPr>
            <a:r>
              <a:rPr lang="en-GB" altLang="zh-CN" sz="1200" dirty="0"/>
              <a:t>When UE is served by one RRH the Doppler frequency trajectory is continuous and there are no problems to track it by 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18</a:t>
            </a:fld>
            <a:endParaRPr lang="en-US" altLang="zh-CN"/>
          </a:p>
        </p:txBody>
      </p:sp>
    </p:spTree>
    <p:extLst>
      <p:ext uri="{BB962C8B-B14F-4D97-AF65-F5344CB8AC3E}">
        <p14:creationId xmlns:p14="http://schemas.microsoft.com/office/powerpoint/2010/main" val="423237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a:t>Observation 1</a:t>
            </a:r>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extLst>
      <p:ext uri="{BB962C8B-B14F-4D97-AF65-F5344CB8AC3E}">
        <p14:creationId xmlns:p14="http://schemas.microsoft.com/office/powerpoint/2010/main" val="61404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meeting</a:t>
            </a:r>
          </a:p>
          <a:p>
            <a:pPr lvl="1" fontAlgn="auto" hangingPunct="1"/>
            <a:r>
              <a:rPr lang="en-US" sz="1600" dirty="0"/>
              <a:t>R4-2106100, “</a:t>
            </a:r>
            <a:r>
              <a:rPr lang="en-GB" altLang="zh-CN" sz="1600" dirty="0"/>
              <a:t>WF on FR2 HST Deployment scenario Analysis</a:t>
            </a:r>
            <a:r>
              <a:rPr lang="en-US" sz="1600" dirty="0"/>
              <a:t>”, Samsung, RAN4#98b-e meeting</a:t>
            </a:r>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p>
          <a:p>
            <a:pPr lvl="1" fontAlgn="auto" hangingPunct="1"/>
            <a:r>
              <a:rPr lang="en-US" sz="1600" dirty="0"/>
              <a:t>R4-2106102, “WF on </a:t>
            </a:r>
            <a:r>
              <a:rPr lang="en-GB" altLang="zh-CN" sz="1600" dirty="0"/>
              <a:t>Demodulation requirement for FR2 HST</a:t>
            </a:r>
            <a:r>
              <a:rPr lang="en-US" sz="1600" dirty="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pPr>
                <a:defRPr/>
              </a:pPr>
              <a:t>2</a:t>
            </a:fld>
            <a:endParaRPr lang="en-US" altLang="zh-CN" dirty="0"/>
          </a:p>
        </p:txBody>
      </p:sp>
    </p:spTree>
    <p:extLst>
      <p:ext uri="{BB962C8B-B14F-4D97-AF65-F5344CB8AC3E}">
        <p14:creationId xmlns:p14="http://schemas.microsoft.com/office/powerpoint/2010/main" val="3625734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p>
          <a:p>
            <a:pPr lvl="1"/>
            <a:r>
              <a:rPr lang="en-US" altLang="zh-CN" dirty="0"/>
              <a:t>Observation 1 (Samsung)</a:t>
            </a:r>
          </a:p>
          <a:p>
            <a:pPr lvl="2">
              <a:lnSpc>
                <a:spcPct val="107000"/>
              </a:lnSpc>
            </a:pPr>
            <a:r>
              <a:rPr lang="en-GB" altLang="zh-CN" sz="1400" dirty="0"/>
              <a:t>The overhead of 1DMRS +PTRS (L=1, K=2) configuration is the smallest compared with other RS configuration schemes</a:t>
            </a:r>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p>
          <a:p>
            <a:pPr lvl="2" fontAlgn="auto" hangingPunct="1"/>
            <a:r>
              <a:rPr lang="en-GB" altLang="zh-CN" sz="1400" dirty="0"/>
              <a:t>The performance difference is negligible for PUSCH configured with PT-RS +(1+0) DM-RS and PT-RS + (1+1) DM-RS symbols</a:t>
            </a:r>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p>
        </p:txBody>
      </p:sp>
    </p:spTree>
    <p:extLst>
      <p:ext uri="{BB962C8B-B14F-4D97-AF65-F5344CB8AC3E}">
        <p14:creationId xmlns:p14="http://schemas.microsoft.com/office/powerpoint/2010/main" val="191041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20733200"/>
              </p:ext>
            </p:extLst>
          </p:nvPr>
        </p:nvGraphicFramePr>
        <p:xfrm>
          <a:off x="771452" y="2125266"/>
          <a:ext cx="7891670" cy="3083726"/>
        </p:xfrm>
        <a:graphic>
          <a:graphicData uri="http://schemas.openxmlformats.org/drawingml/2006/table">
            <a:tbl>
              <a:tblPr firstRow="1">
                <a:tableStyleId>{5C22544A-7EE6-4342-B048-85BDC9FD1C3A}</a:tableStyleId>
              </a:tblPr>
              <a:tblGrid>
                <a:gridCol w="949772">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gridCol w="2484198">
                  <a:extLst>
                    <a:ext uri="{9D8B030D-6E8A-4147-A177-3AD203B41FA5}">
                      <a16:colId xmlns:a16="http://schemas.microsoft.com/office/drawing/2014/main"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113017">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9"/>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9"/>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11819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22</a:t>
            </a:fld>
            <a:endParaRPr lang="en-US" dirty="0"/>
          </a:p>
        </p:txBody>
      </p:sp>
    </p:spTree>
    <p:extLst>
      <p:ext uri="{BB962C8B-B14F-4D97-AF65-F5344CB8AC3E}">
        <p14:creationId xmlns:p14="http://schemas.microsoft.com/office/powerpoint/2010/main" val="277909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extLst>
      <p:ext uri="{BB962C8B-B14F-4D97-AF65-F5344CB8AC3E}">
        <p14:creationId xmlns:p14="http://schemas.microsoft.com/office/powerpoint/2010/main" val="294413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p>
          <a:p>
            <a:pPr lvl="1" fontAlgn="auto" hangingPunct="1"/>
            <a:r>
              <a:rPr lang="en-GB" altLang="zh-CN" sz="1600" dirty="0"/>
              <a:t>Doppler frequency for PDSCH requirement in Bi-directional deployment scenario, if Bi-directional deployment scenario is introduced  </a:t>
            </a:r>
          </a:p>
          <a:p>
            <a:pPr lvl="2"/>
            <a:r>
              <a:rPr lang="en-GB" altLang="zh-CN" sz="1600" dirty="0"/>
              <a:t>Option 1: 9722Hz targeting 350km/h at 30GHz</a:t>
            </a:r>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p>
          <a:p>
            <a:pPr lvl="1"/>
            <a:r>
              <a:rPr lang="en-GB" altLang="zh-CN" sz="1600" dirty="0"/>
              <a:t>Option 2 (Ericsson, </a:t>
            </a:r>
            <a:r>
              <a:rPr lang="en-GB" altLang="zh-CN" sz="1600" strike="sngStrike" dirty="0">
                <a:highlight>
                  <a:srgbClr val="FFFF00"/>
                </a:highlight>
              </a:rPr>
              <a:t>Intel</a:t>
            </a:r>
            <a:r>
              <a:rPr lang="en-GB" altLang="zh-CN" sz="1600" dirty="0"/>
              <a:t>): Define PDSDH requirement with HST single-tap channel (</a:t>
            </a:r>
            <a:r>
              <a:rPr lang="en-GB" altLang="zh-CN" sz="1600" dirty="0" err="1"/>
              <a:t>Uni</a:t>
            </a:r>
            <a:r>
              <a:rPr lang="en-GB" altLang="zh-CN" sz="1600" dirty="0"/>
              <a:t>-directional) with scenario 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4</a:t>
            </a:fld>
            <a:endParaRPr lang="en-US" altLang="zh-CN"/>
          </a:p>
        </p:txBody>
      </p:sp>
    </p:spTree>
    <p:extLst>
      <p:ext uri="{BB962C8B-B14F-4D97-AF65-F5344CB8AC3E}">
        <p14:creationId xmlns:p14="http://schemas.microsoft.com/office/powerpoint/2010/main" val="160913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5</a:t>
            </a:fld>
            <a:endParaRPr lang="en-US" altLang="zh-CN"/>
          </a:p>
        </p:txBody>
      </p:sp>
    </p:spTree>
    <p:extLst>
      <p:ext uri="{BB962C8B-B14F-4D97-AF65-F5344CB8AC3E}">
        <p14:creationId xmlns:p14="http://schemas.microsoft.com/office/powerpoint/2010/main" val="257131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p>
          <a:p>
            <a:pPr lvl="1"/>
            <a:r>
              <a:rPr lang="en-GB" altLang="zh-CN" sz="1600" dirty="0">
                <a:solidFill>
                  <a:prstClr val="black"/>
                </a:solidFill>
              </a:rPr>
              <a:t>Option 1(Samsung):</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Intel): 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dirty="0">
                <a:solidFill>
                  <a:prstClr val="black"/>
                </a:solidFill>
              </a:rPr>
              <a:t>Option 3 (ZTE):</a:t>
            </a:r>
            <a:endParaRPr lang="zh-CN" altLang="zh-CN" sz="1600" dirty="0">
              <a:solidFill>
                <a:prstClr val="black"/>
              </a:solidFill>
            </a:endParaRPr>
          </a:p>
          <a:p>
            <a:pPr lvl="2"/>
            <a:r>
              <a:rPr lang="en-GB" altLang="zh-CN" sz="1400" dirty="0">
                <a:solidFill>
                  <a:prstClr val="black"/>
                </a:solidFill>
              </a:rPr>
              <a:t>DPS scheme 1a could be considered in </a:t>
            </a:r>
            <a:r>
              <a:rPr lang="en-GB" altLang="zh-CN" sz="1400" dirty="0" err="1">
                <a:solidFill>
                  <a:prstClr val="black"/>
                </a:solidFill>
              </a:rPr>
              <a:t>Uni</a:t>
            </a:r>
            <a:r>
              <a:rPr lang="en-GB" altLang="zh-CN" sz="1400" dirty="0">
                <a:solidFill>
                  <a:prstClr val="black"/>
                </a:solidFill>
              </a:rPr>
              <a:t>-directional RRH scenario</a:t>
            </a:r>
            <a:endParaRPr lang="zh-CN" altLang="zh-CN" sz="1400" dirty="0">
              <a:solidFill>
                <a:prstClr val="black"/>
              </a:solidFill>
            </a:endParaRPr>
          </a:p>
          <a:p>
            <a:pPr lvl="2"/>
            <a:r>
              <a:rPr lang="en-GB" altLang="zh-CN" sz="1400" dirty="0">
                <a:solidFill>
                  <a:prstClr val="black"/>
                </a:solidFill>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6</a:t>
            </a:fld>
            <a:endParaRPr lang="en-US" altLang="zh-CN"/>
          </a:p>
        </p:txBody>
      </p:sp>
    </p:spTree>
    <p:extLst>
      <p:ext uri="{BB962C8B-B14F-4D97-AF65-F5344CB8AC3E}">
        <p14:creationId xmlns:p14="http://schemas.microsoft.com/office/powerpoint/2010/main" val="388509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p>
          <a:p>
            <a:pPr lvl="1"/>
            <a:r>
              <a:rPr lang="en-GB" altLang="zh-CN" sz="1600" dirty="0">
                <a:solidFill>
                  <a:prstClr val="black"/>
                </a:solidFill>
              </a:rPr>
              <a:t>Option 1(Samsung, Intel, Qualcomm, Huawei): 1+1+1 DMRS configuration for DPS scheme</a:t>
            </a:r>
            <a:endParaRPr lang="zh-CN" altLang="zh-CN" sz="1600" dirty="0">
              <a:solidFill>
                <a:prstClr val="black"/>
              </a:solidFill>
            </a:endParaRPr>
          </a:p>
          <a:p>
            <a:pPr lvl="1"/>
            <a:r>
              <a:rPr lang="en-GB" altLang="zh-CN" sz="1600" dirty="0">
                <a:solidFill>
                  <a:prstClr val="black"/>
                </a:solidFill>
              </a:rPr>
              <a:t>Option 2 (Ericsson, ZTE): </a:t>
            </a:r>
          </a:p>
          <a:p>
            <a:pPr lvl="2"/>
            <a:r>
              <a:rPr lang="en-US" altLang="zh-CN" sz="1400" dirty="0">
                <a:solidFill>
                  <a:prstClr val="black"/>
                </a:solidFill>
              </a:rPr>
              <a:t>1 DMRS for HST single-tap channel</a:t>
            </a:r>
          </a:p>
          <a:p>
            <a:pPr lvl="2"/>
            <a:r>
              <a:rPr lang="en-GB" altLang="zh-CN" sz="1400" dirty="0"/>
              <a:t>1+1+1 DMRS configuration for HST DPS </a:t>
            </a:r>
            <a:endParaRPr lang="en-GB" altLang="zh-CN" dirty="0">
              <a:solidFill>
                <a:prstClr val="black"/>
              </a:solidFill>
            </a:endParaRPr>
          </a:p>
          <a:p>
            <a:r>
              <a:rPr lang="en-US" altLang="zh-CN" sz="2000" dirty="0"/>
              <a:t>CBW</a:t>
            </a:r>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7</a:t>
            </a:fld>
            <a:endParaRPr lang="en-US" altLang="zh-CN" dirty="0"/>
          </a:p>
        </p:txBody>
      </p:sp>
    </p:spTree>
    <p:extLst>
      <p:ext uri="{BB962C8B-B14F-4D97-AF65-F5344CB8AC3E}">
        <p14:creationId xmlns:p14="http://schemas.microsoft.com/office/powerpoint/2010/main" val="19844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extLst>
      <p:ext uri="{BB962C8B-B14F-4D97-AF65-F5344CB8AC3E}">
        <p14:creationId xmlns:p14="http://schemas.microsoft.com/office/powerpoint/2010/main" val="77847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9</a:t>
            </a:fld>
            <a:endParaRPr lang="en-US" altLang="zh-CN"/>
          </a:p>
        </p:txBody>
      </p:sp>
    </p:spTree>
    <p:extLst>
      <p:ext uri="{BB962C8B-B14F-4D97-AF65-F5344CB8AC3E}">
        <p14:creationId xmlns:p14="http://schemas.microsoft.com/office/powerpoint/2010/main" val="3205399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LongProp xmlns="" name="Links"><![CDATA[<?xml version="1.0" encoding="UTF-8"?><Result><NewXML><PWSLinkDataSet xmlns="http://schemas.microsoft.com/office/project/server/webservices/PWSLinkDataSet/" /></NewXML><ProjectUID>00000000-0000-0000-0000-000000000000</ProjectUID><OldXML><PWSLinkDataSet xmlns="http://schemas.microsoft.com/office/project/server/webservices/PWSLinkDataSet/" /></OldXML><ItemType>3</ItemType><PSURL></PSURL></Result>]]></LongProp>
</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5AIRPNAIUNRU-1328258698-3879</_dlc_DocId>
    <_dlc_DocIdUrl xmlns="71c5aaf6-e6ce-465b-b873-5148d2a4c105">
      <Url>https://nokia.sharepoint.com/sites/c5g/5gradio/_layouts/15/DocIdRedir.aspx?ID=5AIRPNAIUNRU-1328258698-3879</Url>
      <Description>5AIRPNAIUNRU-1328258698-3879</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6.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2BE23EA1-D4E8-49A4-9A95-39039A573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7067DF-937D-49A5-8644-955C54DF1C27}">
  <ds:schemaRefs>
    <ds:schemaRef ds:uri="http://schemas.microsoft.com/office/2006/metadata/longProperties"/>
    <ds:schemaRef ds:uri=""/>
  </ds:schemaRefs>
</ds:datastoreItem>
</file>

<file path=customXml/itemProps3.xml><?xml version="1.0" encoding="utf-8"?>
<ds:datastoreItem xmlns:ds="http://schemas.openxmlformats.org/officeDocument/2006/customXml" ds:itemID="{AC35135A-1CE9-40FD-8116-DF36BD206248}">
  <ds:schemaRefs>
    <ds:schemaRef ds:uri="http://schemas.microsoft.com/sharepoint/v3/contenttype/forms"/>
  </ds:schemaRefs>
</ds:datastoreItem>
</file>

<file path=customXml/itemProps4.xml><?xml version="1.0" encoding="utf-8"?>
<ds:datastoreItem xmlns:ds="http://schemas.openxmlformats.org/officeDocument/2006/customXml" ds:itemID="{200F65EB-5730-43A8-9AFA-15BFC5DC8F7F}">
  <ds:schemaRefs>
    <ds:schemaRef ds:uri="http://schemas.microsoft.com/office/infopath/2007/PartnerControls"/>
    <ds:schemaRef ds:uri="3b34c8f0-1ef5-4d1e-bb66-517ce7fe7356"/>
    <ds:schemaRef ds:uri="http://purl.org/dc/terms/"/>
    <ds:schemaRef ds:uri="71c5aaf6-e6ce-465b-b873-5148d2a4c105"/>
    <ds:schemaRef ds:uri="http://schemas.microsoft.com/office/2006/documentManagement/types"/>
    <ds:schemaRef ds:uri="http://schemas.openxmlformats.org/package/2006/metadata/core-properties"/>
    <ds:schemaRef ds:uri="http://purl.org/dc/elements/1.1/"/>
    <ds:schemaRef ds:uri="0b6aed8e-0313-4d17-80ff-d0e5da4931c5"/>
    <ds:schemaRef ds:uri="http://schemas.microsoft.com/office/2006/metadata/properties"/>
    <ds:schemaRef ds:uri="http://www.w3.org/XML/1998/namespace"/>
    <ds:schemaRef ds:uri="http://purl.org/dc/dcmitype/"/>
  </ds:schemaRefs>
</ds:datastoreItem>
</file>

<file path=customXml/itemProps5.xml><?xml version="1.0" encoding="utf-8"?>
<ds:datastoreItem xmlns:ds="http://schemas.openxmlformats.org/officeDocument/2006/customXml" ds:itemID="{0F074811-2F23-4BF3-BA88-F0274BD4F139}">
  <ds:schemaRefs>
    <ds:schemaRef ds:uri="http://schemas.microsoft.com/sharepoint/events"/>
  </ds:schemaRefs>
</ds:datastoreItem>
</file>

<file path=customXml/itemProps6.xml><?xml version="1.0" encoding="utf-8"?>
<ds:datastoreItem xmlns:ds="http://schemas.openxmlformats.org/officeDocument/2006/customXml" ds:itemID="{6D87A7C0-2322-406A-831A-079D34B181C5}">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24713</TotalTime>
  <Words>3043</Words>
  <Application>Microsoft Office PowerPoint</Application>
  <PresentationFormat>On-screen Show (4:3)</PresentationFormat>
  <Paragraphs>303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Pierpaolo Vallese</cp:lastModifiedBy>
  <cp:revision>1575</cp:revision>
  <dcterms:created xsi:type="dcterms:W3CDTF">2013-05-13T16:02:00Z</dcterms:created>
  <dcterms:modified xsi:type="dcterms:W3CDTF">2021-05-24T18:14:45Z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3e0b7025-e4b8-4c1b-baea-5a34458c9026</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1617967587</vt:lpwstr>
  </property>
</Properties>
</file>