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30"/>
  </p:notesMasterIdLst>
  <p:sldIdLst>
    <p:sldId id="256" r:id="rId8"/>
    <p:sldId id="471" r:id="rId9"/>
    <p:sldId id="487" r:id="rId10"/>
    <p:sldId id="512" r:id="rId11"/>
    <p:sldId id="513" r:id="rId12"/>
    <p:sldId id="529" r:id="rId13"/>
    <p:sldId id="530" r:id="rId14"/>
    <p:sldId id="503" r:id="rId15"/>
    <p:sldId id="504" r:id="rId16"/>
    <p:sldId id="505" r:id="rId17"/>
    <p:sldId id="486" r:id="rId18"/>
    <p:sldId id="527" r:id="rId19"/>
    <p:sldId id="499" r:id="rId20"/>
    <p:sldId id="528" r:id="rId21"/>
    <p:sldId id="500" r:id="rId22"/>
    <p:sldId id="531" r:id="rId23"/>
    <p:sldId id="532" r:id="rId24"/>
    <p:sldId id="524" r:id="rId25"/>
    <p:sldId id="525" r:id="rId26"/>
    <p:sldId id="526" r:id="rId27"/>
    <p:sldId id="521" r:id="rId28"/>
    <p:sldId id="522"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kia" initials="Nokia" lastIdx="2" clrIdx="0">
    <p:extLst>
      <p:ext uri="{19B8F6BF-5375-455C-9EA6-DF929625EA0E}">
        <p15:presenceInfo xmlns:p15="http://schemas.microsoft.com/office/powerpoint/2012/main" userId="Nokia" providerId="None"/>
      </p:ext>
    </p:extLst>
  </p:cmAuthor>
  <p:cmAuthor id="2" name="Huawei" initials="HW" lastIdx="1"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FA75C2-C559-45B6-9754-73D490172334}" v="1" dt="2021-05-24T12:40:07.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6" autoAdjust="0"/>
    <p:restoredTop sz="89783" autoAdjust="0"/>
  </p:normalViewPr>
  <p:slideViewPr>
    <p:cSldViewPr>
      <p:cViewPr varScale="1">
        <p:scale>
          <a:sx n="105" d="100"/>
          <a:sy n="105" d="100"/>
        </p:scale>
        <p:origin x="2275"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tilin, Artyom" userId="7f21f05e-5807-418a-ada3-f49cd94f7737" providerId="ADAL" clId="{99FA75C2-C559-45B6-9754-73D490172334}"/>
    <pc:docChg chg="modSld">
      <pc:chgData name="Putilin, Artyom" userId="7f21f05e-5807-418a-ada3-f49cd94f7737" providerId="ADAL" clId="{99FA75C2-C559-45B6-9754-73D490172334}" dt="2021-05-24T12:41:01.996" v="49" actId="13926"/>
      <pc:docMkLst>
        <pc:docMk/>
      </pc:docMkLst>
      <pc:sldChg chg="modSp mod">
        <pc:chgData name="Putilin, Artyom" userId="7f21f05e-5807-418a-ada3-f49cd94f7737" providerId="ADAL" clId="{99FA75C2-C559-45B6-9754-73D490172334}" dt="2021-05-24T12:41:01.996" v="49" actId="13926"/>
        <pc:sldMkLst>
          <pc:docMk/>
          <pc:sldMk cId="1830488673" sldId="486"/>
        </pc:sldMkLst>
        <pc:spChg chg="mod">
          <ac:chgData name="Putilin, Artyom" userId="7f21f05e-5807-418a-ada3-f49cd94f7737" providerId="ADAL" clId="{99FA75C2-C559-45B6-9754-73D490172334}" dt="2021-05-24T12:41:01.996" v="49" actId="13926"/>
          <ac:spMkLst>
            <pc:docMk/>
            <pc:sldMk cId="1830488673" sldId="486"/>
            <ac:spMk id="3" creationId="{2955210B-0FE1-4BFB-B13C-9B288DB1576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75537853-6863-43AE-85A5-FD2BFAE74ADB}" type="datetimeFigureOut">
              <a:rPr lang="ru-RU"/>
              <a:pPr>
                <a:defRPr/>
              </a:pPr>
              <a:t>24.05.2021</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ru-R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CD4769-0BB6-45D4-A064-74B83B7F08AD}" type="slidenum">
              <a:rPr lang="ru-RU" altLang="zh-CN"/>
              <a:pPr>
                <a:defRPr/>
              </a:pPr>
              <a:t>‹#›</a:t>
            </a:fld>
            <a:endParaRPr lang="ru-RU" altLang="zh-CN"/>
          </a:p>
        </p:txBody>
      </p:sp>
    </p:spTree>
    <p:extLst>
      <p:ext uri="{BB962C8B-B14F-4D97-AF65-F5344CB8AC3E}">
        <p14:creationId xmlns:p14="http://schemas.microsoft.com/office/powerpoint/2010/main" val="826989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BC4CC9-6CB1-437C-8D3A-FA6995039102}" type="datetime1">
              <a:rPr lang="en-US" altLang="zh-CN"/>
              <a:pPr>
                <a:defRPr/>
              </a:pPr>
              <a:t>5/24/2021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0849302-6650-4055-83F8-DA6D08ACFB0D}" type="slidenum">
              <a:rPr lang="en-US" altLang="zh-CN"/>
              <a:pPr>
                <a:defRPr/>
              </a:pPr>
              <a:t>‹#›</a:t>
            </a:fld>
            <a:endParaRPr lang="en-US" altLang="zh-CN"/>
          </a:p>
        </p:txBody>
      </p:sp>
    </p:spTree>
    <p:extLst>
      <p:ext uri="{BB962C8B-B14F-4D97-AF65-F5344CB8AC3E}">
        <p14:creationId xmlns:p14="http://schemas.microsoft.com/office/powerpoint/2010/main" val="27044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A79AAC-5642-4F71-8177-64111B0BF4D0}" type="datetime1">
              <a:rPr lang="en-US" altLang="zh-CN"/>
              <a:pPr>
                <a:defRPr/>
              </a:pPr>
              <a:t>5/24/2021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1B5A969E-5C91-486B-A857-B8BBFC6B2E70}" type="slidenum">
              <a:rPr lang="en-US" altLang="zh-CN"/>
              <a:pPr>
                <a:defRPr/>
              </a:pPr>
              <a:t>‹#›</a:t>
            </a:fld>
            <a:endParaRPr lang="en-US" altLang="zh-CN"/>
          </a:p>
        </p:txBody>
      </p:sp>
    </p:spTree>
    <p:extLst>
      <p:ext uri="{BB962C8B-B14F-4D97-AF65-F5344CB8AC3E}">
        <p14:creationId xmlns:p14="http://schemas.microsoft.com/office/powerpoint/2010/main" val="418040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4EB096-859F-4893-9F1B-B8A59FA668CF}" type="datetime1">
              <a:rPr lang="en-US" altLang="zh-CN"/>
              <a:pPr>
                <a:defRPr/>
              </a:pPr>
              <a:t>5/24/2021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2ACC07C-8C39-42AD-87B8-871AB2DE5869}" type="slidenum">
              <a:rPr lang="en-US" altLang="zh-CN"/>
              <a:pPr>
                <a:defRPr/>
              </a:pPr>
              <a:t>‹#›</a:t>
            </a:fld>
            <a:endParaRPr lang="en-US" altLang="zh-CN"/>
          </a:p>
        </p:txBody>
      </p:sp>
    </p:spTree>
    <p:extLst>
      <p:ext uri="{BB962C8B-B14F-4D97-AF65-F5344CB8AC3E}">
        <p14:creationId xmlns:p14="http://schemas.microsoft.com/office/powerpoint/2010/main" val="13183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F5C329-75CE-4A6D-B5E7-4752A06958A6}" type="datetime1">
              <a:rPr lang="en-US" altLang="zh-CN"/>
              <a:pPr>
                <a:defRPr/>
              </a:pPr>
              <a:t>5/24/2021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A242F0DE-7C71-41E7-B4AE-5A68D73E055F}" type="slidenum">
              <a:rPr lang="en-US" altLang="zh-CN"/>
              <a:pPr>
                <a:defRPr/>
              </a:pPr>
              <a:t>‹#›</a:t>
            </a:fld>
            <a:endParaRPr lang="en-US" altLang="zh-CN"/>
          </a:p>
        </p:txBody>
      </p:sp>
    </p:spTree>
    <p:extLst>
      <p:ext uri="{BB962C8B-B14F-4D97-AF65-F5344CB8AC3E}">
        <p14:creationId xmlns:p14="http://schemas.microsoft.com/office/powerpoint/2010/main" val="111023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045E17-89E3-4769-AE64-2B62E066696A}" type="datetime1">
              <a:rPr lang="en-US" altLang="zh-CN"/>
              <a:pPr>
                <a:defRPr/>
              </a:pPr>
              <a:t>5/24/2021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931952A3-AB64-4612-8C6C-13B7E9165771}" type="slidenum">
              <a:rPr lang="en-US" altLang="zh-CN"/>
              <a:pPr>
                <a:defRPr/>
              </a:pPr>
              <a:t>‹#›</a:t>
            </a:fld>
            <a:endParaRPr lang="en-US" altLang="zh-CN"/>
          </a:p>
        </p:txBody>
      </p:sp>
    </p:spTree>
    <p:extLst>
      <p:ext uri="{BB962C8B-B14F-4D97-AF65-F5344CB8AC3E}">
        <p14:creationId xmlns:p14="http://schemas.microsoft.com/office/powerpoint/2010/main" val="126646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37DAC5F-74A5-4C1D-B7B8-9A6BF01BB73B}" type="datetime1">
              <a:rPr lang="en-US" altLang="zh-CN"/>
              <a:pPr>
                <a:defRPr/>
              </a:pPr>
              <a:t>5/24/2021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C14182F7-EE69-412D-A062-2B0476207AB6}" type="slidenum">
              <a:rPr lang="en-US" altLang="zh-CN"/>
              <a:pPr>
                <a:defRPr/>
              </a:pPr>
              <a:t>‹#›</a:t>
            </a:fld>
            <a:endParaRPr lang="en-US" altLang="zh-CN"/>
          </a:p>
        </p:txBody>
      </p:sp>
    </p:spTree>
    <p:extLst>
      <p:ext uri="{BB962C8B-B14F-4D97-AF65-F5344CB8AC3E}">
        <p14:creationId xmlns:p14="http://schemas.microsoft.com/office/powerpoint/2010/main" val="41170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F657A4B-F923-47F7-80E1-128ACDCB0439}" type="datetime1">
              <a:rPr lang="en-US" altLang="zh-CN"/>
              <a:pPr>
                <a:defRPr/>
              </a:pPr>
              <a:t>5/24/2021</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114AEEA2-3481-4E5C-8CB1-930B3944770D}" type="slidenum">
              <a:rPr lang="en-US" altLang="zh-CN"/>
              <a:pPr>
                <a:defRPr/>
              </a:pPr>
              <a:t>‹#›</a:t>
            </a:fld>
            <a:endParaRPr lang="en-US" altLang="zh-CN"/>
          </a:p>
        </p:txBody>
      </p:sp>
    </p:spTree>
    <p:extLst>
      <p:ext uri="{BB962C8B-B14F-4D97-AF65-F5344CB8AC3E}">
        <p14:creationId xmlns:p14="http://schemas.microsoft.com/office/powerpoint/2010/main" val="86305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DE13CFB-026D-4E5F-9883-A175DE4CF109}" type="datetime1">
              <a:rPr lang="en-US" altLang="zh-CN"/>
              <a:pPr>
                <a:defRPr/>
              </a:pPr>
              <a:t>5/24/2021</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100B388A-8BD3-4B0F-840B-09B37A17269F}" type="slidenum">
              <a:rPr lang="en-US" altLang="zh-CN"/>
              <a:pPr>
                <a:defRPr/>
              </a:pPr>
              <a:t>‹#›</a:t>
            </a:fld>
            <a:endParaRPr lang="en-US" altLang="zh-CN"/>
          </a:p>
        </p:txBody>
      </p:sp>
    </p:spTree>
    <p:extLst>
      <p:ext uri="{BB962C8B-B14F-4D97-AF65-F5344CB8AC3E}">
        <p14:creationId xmlns:p14="http://schemas.microsoft.com/office/powerpoint/2010/main" val="45890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649C7-FA0E-496C-AC49-A32A1ECA3AF3}" type="datetime1">
              <a:rPr lang="en-US" altLang="zh-CN"/>
              <a:pPr>
                <a:defRPr/>
              </a:pPr>
              <a:t>5/24/2021</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66E1543B-E6D4-4420-A69A-678F14AB25F2}" type="slidenum">
              <a:rPr lang="en-US" altLang="zh-CN"/>
              <a:pPr>
                <a:defRPr/>
              </a:pPr>
              <a:t>‹#›</a:t>
            </a:fld>
            <a:endParaRPr lang="en-US" altLang="zh-CN"/>
          </a:p>
        </p:txBody>
      </p:sp>
    </p:spTree>
    <p:extLst>
      <p:ext uri="{BB962C8B-B14F-4D97-AF65-F5344CB8AC3E}">
        <p14:creationId xmlns:p14="http://schemas.microsoft.com/office/powerpoint/2010/main" val="86678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1A6E54-37F6-482B-AAB4-F1C37D5B425C}" type="datetime1">
              <a:rPr lang="en-US" altLang="zh-CN"/>
              <a:pPr>
                <a:defRPr/>
              </a:pPr>
              <a:t>5/24/2021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6B5DFAAE-6313-4347-9F3B-EDDB7B297E10}" type="slidenum">
              <a:rPr lang="en-US" altLang="zh-CN"/>
              <a:pPr>
                <a:defRPr/>
              </a:pPr>
              <a:t>‹#›</a:t>
            </a:fld>
            <a:endParaRPr lang="en-US" altLang="zh-CN"/>
          </a:p>
        </p:txBody>
      </p:sp>
    </p:spTree>
    <p:extLst>
      <p:ext uri="{BB962C8B-B14F-4D97-AF65-F5344CB8AC3E}">
        <p14:creationId xmlns:p14="http://schemas.microsoft.com/office/powerpoint/2010/main" val="305361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B86E9C-760C-48F7-A642-B4481A2DB990}" type="datetime1">
              <a:rPr lang="en-US" altLang="zh-CN"/>
              <a:pPr>
                <a:defRPr/>
              </a:pPr>
              <a:t>5/24/2021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50C4FB88-7B7D-4DBD-B264-A12BF7B529F4}" type="slidenum">
              <a:rPr lang="en-US" altLang="zh-CN"/>
              <a:pPr>
                <a:defRPr/>
              </a:pPr>
              <a:t>‹#›</a:t>
            </a:fld>
            <a:endParaRPr lang="en-US" altLang="zh-CN"/>
          </a:p>
        </p:txBody>
      </p:sp>
    </p:spTree>
    <p:extLst>
      <p:ext uri="{BB962C8B-B14F-4D97-AF65-F5344CB8AC3E}">
        <p14:creationId xmlns:p14="http://schemas.microsoft.com/office/powerpoint/2010/main" val="40151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C59409CB-252A-4827-ACE8-6A0B23E018A7}" type="datetime1">
              <a:rPr lang="en-US" altLang="zh-CN"/>
              <a:pPr>
                <a:defRPr/>
              </a:pPr>
              <a:t>5/24/2021</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E1758D0-0D5E-407D-BE7F-8007B73ECF6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sz="4000" dirty="0"/>
              <a:t>WF on demodulation requirements for FR2 HST</a:t>
            </a:r>
            <a:endParaRPr lang="en-GB" altLang="en-US" sz="4000" dirty="0"/>
          </a:p>
        </p:txBody>
      </p:sp>
      <p:sp>
        <p:nvSpPr>
          <p:cNvPr id="3075" name="Subtitle 2"/>
          <p:cNvSpPr>
            <a:spLocks noGrp="1"/>
          </p:cNvSpPr>
          <p:nvPr>
            <p:ph type="subTitle" idx="1"/>
          </p:nvPr>
        </p:nvSpPr>
        <p:spPr>
          <a:xfrm>
            <a:off x="533400" y="4654550"/>
            <a:ext cx="7924800" cy="1752600"/>
          </a:xfrm>
        </p:spPr>
        <p:txBody>
          <a:bodyPr/>
          <a:lstStyle/>
          <a:p>
            <a:pPr eaLnBrk="1" hangingPunct="1"/>
            <a:r>
              <a:rPr lang="en-US" altLang="en-US" sz="2800" dirty="0">
                <a:solidFill>
                  <a:srgbClr val="898989"/>
                </a:solidFill>
              </a:rPr>
              <a:t>Samsung</a:t>
            </a:r>
          </a:p>
        </p:txBody>
      </p:sp>
      <p:sp>
        <p:nvSpPr>
          <p:cNvPr id="3076" name="TextBox 3"/>
          <p:cNvSpPr txBox="1">
            <a:spLocks noChangeArrowheads="1"/>
          </p:cNvSpPr>
          <p:nvPr/>
        </p:nvSpPr>
        <p:spPr bwMode="auto">
          <a:xfrm>
            <a:off x="296863" y="323850"/>
            <a:ext cx="3705694"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buNone/>
            </a:pPr>
            <a:r>
              <a:rPr lang="en-US" altLang="zh-CN" sz="1800" b="1" dirty="0"/>
              <a:t>3GPP TSG-RAN WG4 Meeting #99-e</a:t>
            </a:r>
          </a:p>
          <a:p>
            <a:pPr>
              <a:buNone/>
            </a:pPr>
            <a:r>
              <a:rPr lang="en-US" sz="1800" b="1" dirty="0"/>
              <a:t>Electronic,1</a:t>
            </a:r>
            <a:r>
              <a:rPr lang="en-US" altLang="zh-CN" sz="1800" b="1" dirty="0"/>
              <a:t>9</a:t>
            </a:r>
            <a:r>
              <a:rPr lang="en-US" sz="1800" b="1" baseline="30000" dirty="0"/>
              <a:t>th</a:t>
            </a:r>
            <a:r>
              <a:rPr lang="en-US" sz="1800" b="1" dirty="0"/>
              <a:t> May– 27</a:t>
            </a:r>
            <a:r>
              <a:rPr lang="en-US" sz="1800" b="1" baseline="30000" dirty="0"/>
              <a:t>th</a:t>
            </a:r>
            <a:r>
              <a:rPr lang="en-US" sz="1800" b="1" dirty="0"/>
              <a:t> May, 2021</a:t>
            </a:r>
            <a:br>
              <a:rPr lang="en-GB" sz="1800" b="1" dirty="0"/>
            </a:br>
            <a:r>
              <a:rPr lang="en-US" altLang="zh-CN" sz="1800" b="1" dirty="0"/>
              <a:t>Agenda Item: </a:t>
            </a:r>
            <a:r>
              <a:rPr lang="en-GB" altLang="zh-CN" sz="1800" b="1" dirty="0"/>
              <a:t>9</a:t>
            </a:r>
            <a:r>
              <a:rPr lang="en-GB" sz="1800" b="1" dirty="0"/>
              <a:t>.8.5</a:t>
            </a:r>
            <a:endParaRPr lang="en-US" altLang="zh-CN" sz="1800" b="1" dirty="0">
              <a:solidFill>
                <a:srgbClr val="FF0000"/>
              </a:solidFill>
            </a:endParaRPr>
          </a:p>
        </p:txBody>
      </p:sp>
      <p:sp>
        <p:nvSpPr>
          <p:cNvPr id="3077" name="TextBox 4"/>
          <p:cNvSpPr txBox="1">
            <a:spLocks noChangeArrowheads="1"/>
          </p:cNvSpPr>
          <p:nvPr/>
        </p:nvSpPr>
        <p:spPr bwMode="auto">
          <a:xfrm>
            <a:off x="6271177" y="323850"/>
            <a:ext cx="252992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r" eaLnBrk="1" hangingPunct="1">
              <a:spcBef>
                <a:spcPct val="0"/>
              </a:spcBef>
              <a:buFontTx/>
              <a:buNone/>
            </a:pPr>
            <a:r>
              <a:rPr lang="en-GB" altLang="zh-CN" sz="1800" b="1" dirty="0"/>
              <a:t>R4-210xxx</a:t>
            </a:r>
            <a:br>
              <a:rPr lang="ru-RU" altLang="zh-CN" sz="1800" b="1" dirty="0"/>
            </a:br>
            <a:r>
              <a:rPr lang="en-US" altLang="zh-CN" sz="1800" b="1" dirty="0"/>
              <a:t>Document for:	Approval</a:t>
            </a:r>
          </a:p>
          <a:p>
            <a:pPr algn="r" eaLnBrk="1" hangingPunct="1">
              <a:spcBef>
                <a:spcPct val="0"/>
              </a:spcBef>
              <a:buFontTx/>
              <a:buNone/>
            </a:pPr>
            <a:endParaRPr lang="zh-CN" altLang="en-US" sz="1800" b="1" dirty="0"/>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04800" y="1066800"/>
            <a:ext cx="8229600" cy="5638800"/>
          </a:xfrm>
        </p:spPr>
        <p:txBody>
          <a:bodyPr/>
          <a:lstStyle/>
          <a:p>
            <a:r>
              <a:rPr lang="en-US" altLang="zh-CN" sz="2000" dirty="0"/>
              <a:t>PUSCH requirement for </a:t>
            </a:r>
            <a:r>
              <a:rPr lang="en-US" altLang="zh-CN" sz="2000" dirty="0" err="1"/>
              <a:t>Uni</a:t>
            </a:r>
            <a:r>
              <a:rPr lang="en-US" altLang="zh-CN" sz="2000" dirty="0"/>
              <a:t>/Bi-directional RRH deployment scenarios in scenarios A and B</a:t>
            </a:r>
          </a:p>
          <a:p>
            <a:pPr lvl="1"/>
            <a:r>
              <a:rPr lang="en-US" altLang="zh-CN" sz="1800" dirty="0"/>
              <a:t>Option 1 (Samsung): </a:t>
            </a:r>
            <a:endParaRPr lang="zh-CN" altLang="zh-CN" sz="1800" dirty="0"/>
          </a:p>
          <a:p>
            <a:pPr lvl="2"/>
            <a:r>
              <a:rPr lang="en-GB" altLang="zh-CN" sz="1400" dirty="0">
                <a:solidFill>
                  <a:prstClr val="black"/>
                </a:solidFill>
              </a:rPr>
              <a:t>Define PUSCH requirement with </a:t>
            </a:r>
            <a:r>
              <a:rPr lang="en-GB" altLang="zh-CN" sz="1400" dirty="0" err="1">
                <a:solidFill>
                  <a:prstClr val="black"/>
                </a:solidFill>
              </a:rPr>
              <a:t>Uni</a:t>
            </a:r>
            <a:r>
              <a:rPr lang="en-GB" altLang="zh-CN" sz="1400" dirty="0">
                <a:solidFill>
                  <a:prstClr val="black"/>
                </a:solidFill>
              </a:rPr>
              <a:t>-directional RRH deployment scenario only in scenario A. If both scenarios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2"/>
            <a:r>
              <a:rPr lang="en-GB" altLang="zh-CN" sz="1400" dirty="0">
                <a:solidFill>
                  <a:prstClr val="black"/>
                </a:solidFill>
              </a:rPr>
              <a:t>If both scenarios A and B for bi-directional RRH deployment scenario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1"/>
            <a:r>
              <a:rPr lang="en-US" altLang="zh-CN" sz="1800" dirty="0"/>
              <a:t>Option 2 (Nokia): </a:t>
            </a:r>
            <a:endParaRPr lang="zh-CN" altLang="zh-CN" sz="1800" dirty="0"/>
          </a:p>
          <a:p>
            <a:pPr lvl="2"/>
            <a:r>
              <a:rPr lang="en-GB" altLang="zh-CN" sz="1400" dirty="0">
                <a:solidFill>
                  <a:prstClr val="black"/>
                </a:solidFill>
              </a:rPr>
              <a:t>RAN4 to define different sets of requirements for Scenario A and Scenario B</a:t>
            </a:r>
            <a:endParaRPr lang="zh-CN" altLang="zh-CN" sz="1400" dirty="0">
              <a:solidFill>
                <a:prstClr val="black"/>
              </a:solidFill>
            </a:endParaRPr>
          </a:p>
          <a:p>
            <a:pPr lvl="2"/>
            <a:r>
              <a:rPr lang="en-GB" altLang="zh-CN" sz="1400" dirty="0">
                <a:solidFill>
                  <a:prstClr val="black"/>
                </a:solidFill>
              </a:rPr>
              <a:t>If it is decided that single HST conditions are not sufficient for HST FR2, then to define both PUSCH demodulation requirements for </a:t>
            </a:r>
            <a:r>
              <a:rPr lang="en-GB" altLang="zh-CN" sz="1400" dirty="0" err="1">
                <a:solidFill>
                  <a:prstClr val="black"/>
                </a:solidFill>
              </a:rPr>
              <a:t>Uni</a:t>
            </a:r>
            <a:r>
              <a:rPr lang="en-GB" altLang="zh-CN" sz="1400" dirty="0">
                <a:solidFill>
                  <a:prstClr val="black"/>
                </a:solidFill>
              </a:rPr>
              <a:t>- and bi-directional RRH deployment scenarios</a:t>
            </a:r>
          </a:p>
          <a:p>
            <a:pPr lvl="1"/>
            <a:r>
              <a:rPr lang="en-US" altLang="zh-CN" sz="1800" dirty="0"/>
              <a:t>Option 3 (Ericsson): Define test cases for scenario A only</a:t>
            </a:r>
          </a:p>
          <a:p>
            <a:pPr lvl="1"/>
            <a:r>
              <a:rPr lang="en-US" altLang="zh-CN" sz="1800" dirty="0"/>
              <a:t>Option 4 (Huawei): Define requirements for both scenario A/B and </a:t>
            </a:r>
            <a:r>
              <a:rPr lang="en-US" altLang="zh-CN" sz="1800" dirty="0" err="1"/>
              <a:t>Uni</a:t>
            </a:r>
            <a:r>
              <a:rPr lang="en-US" altLang="zh-CN" sz="1800" dirty="0"/>
              <a:t>/Bi-directional deployment, and not define any applicability rule between them</a:t>
            </a:r>
            <a:endParaRPr lang="en-US" altLang="zh-CN" sz="1400" dirty="0">
              <a:solidFill>
                <a:prstClr val="black"/>
              </a:solidFill>
            </a:endParaRPr>
          </a:p>
          <a:p>
            <a:pPr marL="0" indent="0">
              <a:buNone/>
            </a:pPr>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10</a:t>
            </a:fld>
            <a:endParaRPr lang="en-US" altLang="zh-CN"/>
          </a:p>
        </p:txBody>
      </p:sp>
    </p:spTree>
    <p:extLst>
      <p:ext uri="{BB962C8B-B14F-4D97-AF65-F5344CB8AC3E}">
        <p14:creationId xmlns:p14="http://schemas.microsoft.com/office/powerpoint/2010/main" val="494401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297DF-C6EE-433B-96D9-5739617042E1}"/>
              </a:ext>
            </a:extLst>
          </p:cNvPr>
          <p:cNvSpPr>
            <a:spLocks noGrp="1"/>
          </p:cNvSpPr>
          <p:nvPr>
            <p:ph type="title"/>
          </p:nvPr>
        </p:nvSpPr>
        <p:spPr/>
        <p:txBody>
          <a:bodyPr/>
          <a:lstStyle/>
          <a:p>
            <a:r>
              <a:rPr lang="en-US" altLang="zh-CN" dirty="0"/>
              <a:t>Test Setup for PUSCH requirements</a:t>
            </a:r>
            <a:endParaRPr lang="en-US" dirty="0"/>
          </a:p>
        </p:txBody>
      </p:sp>
      <p:sp>
        <p:nvSpPr>
          <p:cNvPr id="3" name="Content Placeholder 2">
            <a:extLst>
              <a:ext uri="{FF2B5EF4-FFF2-40B4-BE49-F238E27FC236}">
                <a16:creationId xmlns:a16="http://schemas.microsoft.com/office/drawing/2014/main" id="{2955210B-0FE1-4BFB-B13C-9B288DB15764}"/>
              </a:ext>
            </a:extLst>
          </p:cNvPr>
          <p:cNvSpPr>
            <a:spLocks noGrp="1"/>
          </p:cNvSpPr>
          <p:nvPr>
            <p:ph idx="1"/>
          </p:nvPr>
        </p:nvSpPr>
        <p:spPr>
          <a:xfrm>
            <a:off x="457200" y="1219200"/>
            <a:ext cx="8458200" cy="5410200"/>
          </a:xfrm>
        </p:spPr>
        <p:txBody>
          <a:bodyPr/>
          <a:lstStyle/>
          <a:p>
            <a:r>
              <a:rPr lang="en-US" sz="1400" dirty="0"/>
              <a:t>RS configuration</a:t>
            </a:r>
          </a:p>
          <a:p>
            <a:pPr lvl="1">
              <a:lnSpc>
                <a:spcPct val="107000"/>
              </a:lnSpc>
            </a:pPr>
            <a:r>
              <a:rPr lang="en-GB" altLang="zh-CN" sz="1200" dirty="0">
                <a:solidFill>
                  <a:prstClr val="black"/>
                </a:solidFill>
              </a:rPr>
              <a:t>Option 1(Samsung, Ericsson, ZTE): 1 DMRS +PTRS (L=1,K=2)</a:t>
            </a:r>
            <a:endParaRPr lang="zh-CN" altLang="zh-CN" sz="1200" dirty="0">
              <a:solidFill>
                <a:prstClr val="black"/>
              </a:solidFill>
            </a:endParaRPr>
          </a:p>
          <a:p>
            <a:pPr lvl="1">
              <a:lnSpc>
                <a:spcPct val="107000"/>
              </a:lnSpc>
            </a:pPr>
            <a:r>
              <a:rPr lang="en-GB" altLang="zh-CN" sz="1200" dirty="0">
                <a:solidFill>
                  <a:prstClr val="black"/>
                </a:solidFill>
              </a:rPr>
              <a:t>Option 2(Nokia, Intel): 2 DMRS+ PTRS (L=1,K=2)</a:t>
            </a:r>
            <a:endParaRPr lang="zh-CN" altLang="zh-CN" sz="1200" dirty="0">
              <a:solidFill>
                <a:prstClr val="black"/>
              </a:solidFill>
            </a:endParaRPr>
          </a:p>
          <a:p>
            <a:pPr lvl="1">
              <a:lnSpc>
                <a:spcPct val="107000"/>
              </a:lnSpc>
            </a:pPr>
            <a:r>
              <a:rPr lang="en-GB" altLang="zh-CN" sz="1200" dirty="0">
                <a:solidFill>
                  <a:prstClr val="black"/>
                </a:solidFill>
              </a:rPr>
              <a:t>Option 3(Huawei, Nokia): 3 DMRS +PTRS (L=1,K=2)</a:t>
            </a:r>
          </a:p>
          <a:p>
            <a:pPr lvl="2"/>
            <a:r>
              <a:rPr lang="en-GB" altLang="zh-CN" sz="1100" dirty="0">
                <a:solidFill>
                  <a:prstClr val="black"/>
                </a:solidFill>
              </a:rPr>
              <a:t>Option 3a: If </a:t>
            </a:r>
            <a:r>
              <a:rPr lang="en-GB" altLang="zh-CN" sz="1100" dirty="0"/>
              <a:t>companies have strong concern about DMRS 1+1, create an applicability rule that only one DMRS configuration shall be tested by manufacture declaration</a:t>
            </a:r>
            <a:endParaRPr lang="en-US" sz="1200" dirty="0"/>
          </a:p>
          <a:p>
            <a:r>
              <a:rPr lang="en-US" sz="1400" dirty="0"/>
              <a:t>CBW</a:t>
            </a:r>
          </a:p>
          <a:p>
            <a:pPr lvl="1">
              <a:lnSpc>
                <a:spcPct val="107000"/>
              </a:lnSpc>
            </a:pPr>
            <a:r>
              <a:rPr lang="en-GB" altLang="zh-CN" sz="1200" dirty="0"/>
              <a:t>Option 1: 100MHz, and 50MHz with test applicable rule (Samsung, Nokia)</a:t>
            </a:r>
            <a:endParaRPr lang="zh-CN" altLang="zh-CN" sz="1200" dirty="0"/>
          </a:p>
          <a:p>
            <a:pPr lvl="1">
              <a:lnSpc>
                <a:spcPct val="107000"/>
              </a:lnSpc>
            </a:pPr>
            <a:r>
              <a:rPr lang="en-GB" altLang="zh-CN" sz="1200" dirty="0"/>
              <a:t>Option 2: 200MHz, and 50MHz with test applicable rule (Samsung, Nokia)</a:t>
            </a:r>
            <a:endParaRPr lang="zh-CN" altLang="zh-CN" sz="1200" dirty="0"/>
          </a:p>
          <a:p>
            <a:pPr lvl="1">
              <a:lnSpc>
                <a:spcPct val="107000"/>
              </a:lnSpc>
            </a:pPr>
            <a:r>
              <a:rPr lang="en-GB" altLang="zh-CN" sz="1200" dirty="0"/>
              <a:t>Option 3: 100MHz only (Intel, Ericsson)</a:t>
            </a:r>
            <a:endParaRPr lang="zh-CN" altLang="zh-CN" sz="1200" dirty="0"/>
          </a:p>
          <a:p>
            <a:pPr lvl="1">
              <a:lnSpc>
                <a:spcPct val="107000"/>
              </a:lnSpc>
            </a:pPr>
            <a:r>
              <a:rPr lang="en-GB" altLang="zh-CN" sz="1200" dirty="0"/>
              <a:t>Option 4: 200MHz only (Huawei, Intel, ZTE)</a:t>
            </a:r>
            <a:endParaRPr lang="en-US" altLang="zh-CN" sz="1200" dirty="0"/>
          </a:p>
          <a:p>
            <a:r>
              <a:rPr lang="en-US" altLang="zh-CN" sz="1400" dirty="0">
                <a:solidFill>
                  <a:prstClr val="black"/>
                </a:solidFill>
              </a:rPr>
              <a:t>MCS</a:t>
            </a:r>
          </a:p>
          <a:p>
            <a:pPr lvl="1"/>
            <a:r>
              <a:rPr lang="en-GB" altLang="zh-CN" sz="1200" dirty="0">
                <a:solidFill>
                  <a:prstClr val="black"/>
                </a:solidFill>
              </a:rPr>
              <a:t>Option 1(Samsung, Huawei, Nokia): MCS 16</a:t>
            </a:r>
            <a:endParaRPr lang="zh-CN" altLang="zh-CN" sz="1200" dirty="0">
              <a:solidFill>
                <a:prstClr val="black"/>
              </a:solidFill>
            </a:endParaRPr>
          </a:p>
          <a:p>
            <a:pPr lvl="2"/>
            <a:r>
              <a:rPr lang="en-GB" altLang="zh-CN" sz="1100" dirty="0">
                <a:solidFill>
                  <a:prstClr val="black"/>
                </a:solidFill>
              </a:rPr>
              <a:t>Option 1a(Samsung): Additional margin can be considered for performance requirement definition to allow different implementation if needed</a:t>
            </a:r>
            <a:endParaRPr lang="zh-CN" altLang="zh-CN" sz="1100" dirty="0">
              <a:solidFill>
                <a:prstClr val="black"/>
              </a:solidFill>
            </a:endParaRPr>
          </a:p>
          <a:p>
            <a:pPr lvl="1"/>
            <a:r>
              <a:rPr lang="en-GB" altLang="zh-CN" sz="1200" dirty="0">
                <a:solidFill>
                  <a:prstClr val="black"/>
                </a:solidFill>
              </a:rPr>
              <a:t>Option 2 (Intel): both MCS 16 and MCS 17</a:t>
            </a:r>
            <a:endParaRPr lang="zh-CN" altLang="zh-CN" sz="1200" dirty="0">
              <a:solidFill>
                <a:prstClr val="black"/>
              </a:solidFill>
            </a:endParaRPr>
          </a:p>
          <a:p>
            <a:pPr lvl="2"/>
            <a:r>
              <a:rPr lang="en-GB" altLang="zh-CN" sz="1100" dirty="0">
                <a:solidFill>
                  <a:prstClr val="black"/>
                </a:solidFill>
              </a:rPr>
              <a:t>Define requirements with MCS17 up to BS declaration support</a:t>
            </a:r>
            <a:endParaRPr lang="zh-CN" altLang="zh-CN" sz="1100" dirty="0">
              <a:solidFill>
                <a:prstClr val="black"/>
              </a:solidFill>
            </a:endParaRPr>
          </a:p>
          <a:p>
            <a:pPr lvl="1"/>
            <a:r>
              <a:rPr lang="en-GB" altLang="zh-CN" sz="1200" dirty="0">
                <a:solidFill>
                  <a:prstClr val="black"/>
                </a:solidFill>
              </a:rPr>
              <a:t>Option 3(Ericsson): Configure highest MCS that remains below 20dB SNR, </a:t>
            </a:r>
            <a:r>
              <a:rPr lang="en-GB" altLang="zh-CN" sz="1200" dirty="0" err="1">
                <a:solidFill>
                  <a:prstClr val="black"/>
                </a:solidFill>
              </a:rPr>
              <a:t>i.e</a:t>
            </a:r>
            <a:r>
              <a:rPr lang="en-GB" altLang="zh-CN" sz="1200" dirty="0">
                <a:solidFill>
                  <a:prstClr val="black"/>
                </a:solidFill>
              </a:rPr>
              <a:t>, MCS20</a:t>
            </a:r>
          </a:p>
          <a:p>
            <a:pPr lvl="1"/>
            <a:r>
              <a:rPr lang="en-US" altLang="zh-CN" sz="1200" dirty="0">
                <a:solidFill>
                  <a:prstClr val="black"/>
                </a:solidFill>
                <a:highlight>
                  <a:srgbClr val="FFFF00"/>
                </a:highlight>
              </a:rPr>
              <a:t>Further discuss how to guarantee 64QAM operation</a:t>
            </a:r>
          </a:p>
          <a:p>
            <a:pPr lvl="1"/>
            <a:r>
              <a:rPr lang="en-US" altLang="zh-CN" sz="1200" dirty="0">
                <a:solidFill>
                  <a:prstClr val="black"/>
                </a:solidFill>
                <a:highlight>
                  <a:srgbClr val="FFFF00"/>
                </a:highlight>
              </a:rPr>
              <a:t>Further discuss how to not preclude any possible BS implementations (with pre and post FFT FOC)</a:t>
            </a:r>
          </a:p>
          <a:p>
            <a:pPr lvl="0"/>
            <a:r>
              <a:rPr lang="en-US" altLang="zh-CN" sz="1400" dirty="0">
                <a:solidFill>
                  <a:prstClr val="black"/>
                </a:solidFill>
              </a:rPr>
              <a:t>Length of data symbol</a:t>
            </a:r>
          </a:p>
          <a:p>
            <a:pPr lvl="1"/>
            <a:r>
              <a:rPr lang="en-US" altLang="zh-CN" sz="1200" dirty="0">
                <a:solidFill>
                  <a:prstClr val="black"/>
                </a:solidFill>
              </a:rPr>
              <a:t>Option 1 (Samsung, Nokia, Intel): 9</a:t>
            </a:r>
          </a:p>
          <a:p>
            <a:pPr lvl="1"/>
            <a:r>
              <a:rPr lang="en-US" altLang="zh-CN" sz="1200" dirty="0">
                <a:solidFill>
                  <a:prstClr val="black"/>
                </a:solidFill>
              </a:rPr>
              <a:t>Option 2 (Huawei, Intel, Ericsson): 10</a:t>
            </a:r>
          </a:p>
          <a:p>
            <a:endParaRPr lang="en-US" altLang="zh-CN" sz="1800" dirty="0">
              <a:solidFill>
                <a:prstClr val="black"/>
              </a:solidFill>
            </a:endParaRPr>
          </a:p>
          <a:p>
            <a:pPr lvl="0"/>
            <a:endParaRPr lang="en-US" altLang="zh-CN" sz="2000" dirty="0">
              <a:solidFill>
                <a:prstClr val="black"/>
              </a:solidFill>
            </a:endParaRPr>
          </a:p>
          <a:p>
            <a:pPr marL="914400" lvl="2" indent="0">
              <a:buNone/>
            </a:pPr>
            <a:endParaRPr lang="en-US" sz="1600" dirty="0"/>
          </a:p>
          <a:p>
            <a:endParaRPr lang="en-US" sz="2000" dirty="0"/>
          </a:p>
        </p:txBody>
      </p:sp>
      <p:sp>
        <p:nvSpPr>
          <p:cNvPr id="4" name="Slide Number Placeholder 3">
            <a:extLst>
              <a:ext uri="{FF2B5EF4-FFF2-40B4-BE49-F238E27FC236}">
                <a16:creationId xmlns:a16="http://schemas.microsoft.com/office/drawing/2014/main" id="{6548D8BA-5C84-4907-A4E9-D9E87DF28E78}"/>
              </a:ext>
            </a:extLst>
          </p:cNvPr>
          <p:cNvSpPr>
            <a:spLocks noGrp="1"/>
          </p:cNvSpPr>
          <p:nvPr>
            <p:ph type="sldNum" sz="quarter" idx="12"/>
          </p:nvPr>
        </p:nvSpPr>
        <p:spPr/>
        <p:txBody>
          <a:bodyPr/>
          <a:lstStyle/>
          <a:p>
            <a:pPr>
              <a:defRPr/>
            </a:pPr>
            <a:fld id="{A242F0DE-7C71-41E7-B4AE-5A68D73E055F}" type="slidenum">
              <a:rPr lang="en-US" altLang="zh-CN" smtClean="0"/>
              <a:pPr>
                <a:defRPr/>
              </a:pPr>
              <a:t>11</a:t>
            </a:fld>
            <a:endParaRPr lang="en-US" altLang="zh-CN" dirty="0"/>
          </a:p>
        </p:txBody>
      </p:sp>
    </p:spTree>
    <p:extLst>
      <p:ext uri="{BB962C8B-B14F-4D97-AF65-F5344CB8AC3E}">
        <p14:creationId xmlns:p14="http://schemas.microsoft.com/office/powerpoint/2010/main" val="1830488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297DF-C6EE-433B-96D9-5739617042E1}"/>
              </a:ext>
            </a:extLst>
          </p:cNvPr>
          <p:cNvSpPr>
            <a:spLocks noGrp="1"/>
          </p:cNvSpPr>
          <p:nvPr>
            <p:ph type="title"/>
          </p:nvPr>
        </p:nvSpPr>
        <p:spPr/>
        <p:txBody>
          <a:bodyPr/>
          <a:lstStyle/>
          <a:p>
            <a:r>
              <a:rPr lang="en-US" altLang="zh-CN" dirty="0"/>
              <a:t>Test Setup for UL timing adjustment</a:t>
            </a:r>
            <a:endParaRPr lang="en-US" dirty="0"/>
          </a:p>
        </p:txBody>
      </p:sp>
      <p:sp>
        <p:nvSpPr>
          <p:cNvPr id="3" name="Content Placeholder 2">
            <a:extLst>
              <a:ext uri="{FF2B5EF4-FFF2-40B4-BE49-F238E27FC236}">
                <a16:creationId xmlns:a16="http://schemas.microsoft.com/office/drawing/2014/main" id="{2955210B-0FE1-4BFB-B13C-9B288DB15764}"/>
              </a:ext>
            </a:extLst>
          </p:cNvPr>
          <p:cNvSpPr>
            <a:spLocks noGrp="1"/>
          </p:cNvSpPr>
          <p:nvPr>
            <p:ph idx="1"/>
          </p:nvPr>
        </p:nvSpPr>
        <p:spPr>
          <a:xfrm>
            <a:off x="421574" y="1092530"/>
            <a:ext cx="8458200" cy="5410200"/>
          </a:xfrm>
        </p:spPr>
        <p:txBody>
          <a:bodyPr/>
          <a:lstStyle/>
          <a:p>
            <a:r>
              <a:rPr lang="en-US" sz="1600" dirty="0"/>
              <a:t>Waveform</a:t>
            </a:r>
          </a:p>
          <a:p>
            <a:pPr lvl="1">
              <a:lnSpc>
                <a:spcPct val="107000"/>
              </a:lnSpc>
            </a:pPr>
            <a:r>
              <a:rPr lang="en-US" altLang="zh-CN" sz="1400" dirty="0">
                <a:solidFill>
                  <a:prstClr val="black"/>
                </a:solidFill>
              </a:rPr>
              <a:t>CP-OFDM</a:t>
            </a:r>
            <a:endParaRPr lang="zh-CN" altLang="zh-CN" sz="1400" dirty="0">
              <a:solidFill>
                <a:prstClr val="black"/>
              </a:solidFill>
            </a:endParaRPr>
          </a:p>
          <a:p>
            <a:r>
              <a:rPr lang="en-US" sz="1600" dirty="0"/>
              <a:t>CBW</a:t>
            </a:r>
          </a:p>
          <a:p>
            <a:pPr lvl="1">
              <a:lnSpc>
                <a:spcPct val="107000"/>
              </a:lnSpc>
            </a:pPr>
            <a:r>
              <a:rPr lang="en-US" altLang="zh-CN" sz="1400" dirty="0"/>
              <a:t>Align CBW for UL </a:t>
            </a:r>
            <a:r>
              <a:rPr lang="en-GB" altLang="zh-CN" sz="1400" dirty="0"/>
              <a:t>adjustment and PUSCH demodulation</a:t>
            </a:r>
          </a:p>
          <a:p>
            <a:pPr lvl="2"/>
            <a:r>
              <a:rPr lang="en-GB" altLang="zh-CN" sz="1200" dirty="0"/>
              <a:t>Option 1: 100MHz, and 50MHz with test applicable rule (Samsung, Nokia)</a:t>
            </a:r>
          </a:p>
          <a:p>
            <a:pPr lvl="2"/>
            <a:r>
              <a:rPr lang="en-GB" altLang="zh-CN" sz="1200" dirty="0"/>
              <a:t>Option 2: 200MHz, and 50MHz with test applicable rule (Samsung, Nokia)</a:t>
            </a:r>
          </a:p>
          <a:p>
            <a:pPr lvl="2"/>
            <a:r>
              <a:rPr lang="en-GB" altLang="zh-CN" sz="1200" dirty="0"/>
              <a:t>Option 3: 100MHz only (Intel, Ericsson)</a:t>
            </a:r>
            <a:endParaRPr lang="zh-CN" altLang="zh-CN" sz="1200" dirty="0"/>
          </a:p>
          <a:p>
            <a:pPr lvl="2"/>
            <a:r>
              <a:rPr lang="en-GB" altLang="zh-CN" sz="1200" dirty="0"/>
              <a:t>Option 4: 200MHz only (Huawei, Intel, ZTE)</a:t>
            </a:r>
            <a:endParaRPr lang="zh-CN" altLang="zh-CN" sz="1400" dirty="0"/>
          </a:p>
          <a:p>
            <a:r>
              <a:rPr lang="en-US" altLang="zh-CN" sz="1600" dirty="0">
                <a:solidFill>
                  <a:prstClr val="black"/>
                </a:solidFill>
              </a:rPr>
              <a:t>PUSCH resource allocation </a:t>
            </a:r>
          </a:p>
          <a:p>
            <a:pPr lvl="1"/>
            <a:r>
              <a:rPr lang="en-GB" altLang="zh-CN" sz="1400" dirty="0">
                <a:solidFill>
                  <a:prstClr val="black"/>
                </a:solidFill>
              </a:rPr>
              <a:t>Option 1(Samsung)</a:t>
            </a:r>
          </a:p>
          <a:p>
            <a:pPr lvl="2"/>
            <a:r>
              <a:rPr lang="en-GB" altLang="zh-CN" sz="1200" dirty="0">
                <a:solidFill>
                  <a:prstClr val="black"/>
                </a:solidFill>
              </a:rPr>
              <a:t>Moving UE: 0~32 for 100 MHz CBW, FFS 0~15 for 50 MHz CBW</a:t>
            </a:r>
            <a:endParaRPr lang="zh-CN" altLang="zh-CN" sz="1200" dirty="0">
              <a:solidFill>
                <a:prstClr val="black"/>
              </a:solidFill>
            </a:endParaRPr>
          </a:p>
          <a:p>
            <a:pPr lvl="2"/>
            <a:r>
              <a:rPr lang="en-GB" altLang="zh-CN" sz="1200" dirty="0">
                <a:solidFill>
                  <a:prstClr val="black"/>
                </a:solidFill>
              </a:rPr>
              <a:t>Stationary UE: 33~65 for 100MHz CBW, FFS 16~31 for 50MHz CBW</a:t>
            </a:r>
            <a:endParaRPr lang="zh-CN" altLang="zh-CN" sz="1200" dirty="0">
              <a:solidFill>
                <a:prstClr val="black"/>
              </a:solidFill>
            </a:endParaRPr>
          </a:p>
          <a:p>
            <a:pPr lvl="1"/>
            <a:r>
              <a:rPr lang="en-GB" altLang="zh-CN" sz="1400" dirty="0">
                <a:solidFill>
                  <a:prstClr val="black"/>
                </a:solidFill>
              </a:rPr>
              <a:t>Option 2 (Ericsson): Align CBW for UL timing adjustment and PUSCH demodulation </a:t>
            </a:r>
          </a:p>
          <a:p>
            <a:pPr lvl="2"/>
            <a:r>
              <a:rPr lang="en-GB" altLang="zh-CN" sz="1200" dirty="0">
                <a:solidFill>
                  <a:prstClr val="black"/>
                </a:solidFill>
              </a:rPr>
              <a:t>Moving UE: 0~32 for 100 MHz CBW</a:t>
            </a:r>
          </a:p>
          <a:p>
            <a:pPr lvl="2"/>
            <a:r>
              <a:rPr lang="en-GB" altLang="zh-CN" sz="1200" dirty="0">
                <a:solidFill>
                  <a:prstClr val="black"/>
                </a:solidFill>
              </a:rPr>
              <a:t>Stationary UE: 33~65 for 100MHz CBW</a:t>
            </a:r>
          </a:p>
          <a:p>
            <a:pPr lvl="1"/>
            <a:r>
              <a:rPr lang="en-GB" altLang="zh-CN" sz="1400" dirty="0">
                <a:solidFill>
                  <a:prstClr val="black"/>
                </a:solidFill>
              </a:rPr>
              <a:t>Option 3(Nokia, Huawei):</a:t>
            </a:r>
          </a:p>
          <a:p>
            <a:pPr lvl="2"/>
            <a:r>
              <a:rPr lang="en-GB" altLang="zh-CN" sz="1200" dirty="0">
                <a:solidFill>
                  <a:prstClr val="black"/>
                </a:solidFill>
              </a:rPr>
              <a:t>Moving UE: 0~65 for 200 MHz CBW</a:t>
            </a:r>
          </a:p>
          <a:p>
            <a:pPr lvl="2"/>
            <a:r>
              <a:rPr lang="en-GB" altLang="zh-CN" sz="1200" dirty="0">
                <a:solidFill>
                  <a:prstClr val="black"/>
                </a:solidFill>
              </a:rPr>
              <a:t>Stationary UE: 66~131 for </a:t>
            </a:r>
            <a:r>
              <a:rPr lang="en-US" altLang="zh-CN" sz="1200" dirty="0">
                <a:solidFill>
                  <a:prstClr val="black"/>
                </a:solidFill>
              </a:rPr>
              <a:t>200 MHz CBW</a:t>
            </a:r>
            <a:endParaRPr lang="en-US" altLang="zh-CN" sz="1600" dirty="0">
              <a:solidFill>
                <a:prstClr val="black"/>
              </a:solidFill>
            </a:endParaRPr>
          </a:p>
          <a:p>
            <a:pPr lvl="0"/>
            <a:r>
              <a:rPr lang="en-US" altLang="zh-CN" sz="1600" dirty="0">
                <a:solidFill>
                  <a:prstClr val="black"/>
                </a:solidFill>
              </a:rPr>
              <a:t>RS configuration </a:t>
            </a:r>
          </a:p>
          <a:p>
            <a:pPr lvl="1"/>
            <a:r>
              <a:rPr lang="en-GB" altLang="zh-CN" sz="1400" dirty="0">
                <a:solidFill>
                  <a:prstClr val="black"/>
                </a:solidFill>
              </a:rPr>
              <a:t>Option 1 (Samsung, Ericsson, ZTE): 1 DMRS+PTRS (L=1,K=2)</a:t>
            </a:r>
            <a:endParaRPr lang="zh-CN" altLang="zh-CN" sz="1400" dirty="0">
              <a:solidFill>
                <a:prstClr val="black"/>
              </a:solidFill>
            </a:endParaRPr>
          </a:p>
          <a:p>
            <a:pPr lvl="1"/>
            <a:r>
              <a:rPr lang="en-GB" altLang="zh-CN" sz="1400" dirty="0">
                <a:solidFill>
                  <a:prstClr val="black"/>
                </a:solidFill>
              </a:rPr>
              <a:t>Option 2 (Nokia, Intel): 2 DMRS+PTRS (L=1,K=2)</a:t>
            </a:r>
            <a:endParaRPr lang="zh-CN" altLang="zh-CN" sz="1400" dirty="0">
              <a:solidFill>
                <a:prstClr val="black"/>
              </a:solidFill>
            </a:endParaRPr>
          </a:p>
          <a:p>
            <a:pPr lvl="1"/>
            <a:r>
              <a:rPr lang="en-GB" altLang="zh-CN" sz="1400" dirty="0">
                <a:solidFill>
                  <a:prstClr val="black"/>
                </a:solidFill>
              </a:rPr>
              <a:t>Option 3 (Huawei, Nokia): 3 DMRS+ PTRS (L=1,K=2)</a:t>
            </a:r>
            <a:endParaRPr lang="zh-CN" altLang="zh-CN" sz="1400" dirty="0">
              <a:solidFill>
                <a:prstClr val="black"/>
              </a:solidFill>
            </a:endParaRPr>
          </a:p>
          <a:p>
            <a:pPr lvl="1"/>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
        <p:nvSpPr>
          <p:cNvPr id="4" name="Slide Number Placeholder 3">
            <a:extLst>
              <a:ext uri="{FF2B5EF4-FFF2-40B4-BE49-F238E27FC236}">
                <a16:creationId xmlns:a16="http://schemas.microsoft.com/office/drawing/2014/main" id="{6548D8BA-5C84-4907-A4E9-D9E87DF28E78}"/>
              </a:ext>
            </a:extLst>
          </p:cNvPr>
          <p:cNvSpPr>
            <a:spLocks noGrp="1"/>
          </p:cNvSpPr>
          <p:nvPr>
            <p:ph type="sldNum" sz="quarter" idx="12"/>
          </p:nvPr>
        </p:nvSpPr>
        <p:spPr/>
        <p:txBody>
          <a:bodyPr/>
          <a:lstStyle/>
          <a:p>
            <a:pPr>
              <a:defRPr/>
            </a:pPr>
            <a:fld id="{A242F0DE-7C71-41E7-B4AE-5A68D73E055F}" type="slidenum">
              <a:rPr lang="en-US" altLang="zh-CN" smtClean="0"/>
              <a:pPr>
                <a:defRPr/>
              </a:pPr>
              <a:t>12</a:t>
            </a:fld>
            <a:endParaRPr lang="en-US" altLang="zh-CN" dirty="0"/>
          </a:p>
        </p:txBody>
      </p:sp>
    </p:spTree>
    <p:extLst>
      <p:ext uri="{BB962C8B-B14F-4D97-AF65-F5344CB8AC3E}">
        <p14:creationId xmlns:p14="http://schemas.microsoft.com/office/powerpoint/2010/main" val="1432414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3" name="内容占位符 2"/>
          <p:cNvSpPr>
            <a:spLocks noGrp="1"/>
          </p:cNvSpPr>
          <p:nvPr>
            <p:ph idx="1"/>
          </p:nvPr>
        </p:nvSpPr>
        <p:spPr/>
        <p:txBody>
          <a:bodyPr/>
          <a:lstStyle/>
          <a:p>
            <a:r>
              <a:rPr lang="en-US" altLang="zh-CN" sz="1600" dirty="0"/>
              <a:t>PUSCH mapping type</a:t>
            </a:r>
          </a:p>
          <a:p>
            <a:pPr lvl="1">
              <a:lnSpc>
                <a:spcPct val="107000"/>
              </a:lnSpc>
            </a:pPr>
            <a:r>
              <a:rPr lang="en-US" altLang="zh-CN" sz="1400" dirty="0"/>
              <a:t>Type B</a:t>
            </a:r>
          </a:p>
          <a:p>
            <a:r>
              <a:rPr lang="en-US" altLang="zh-CN" sz="1600" dirty="0"/>
              <a:t>Length of PUSCH allocation </a:t>
            </a:r>
            <a:endParaRPr lang="en-US" altLang="zh-CN" sz="1600" dirty="0">
              <a:solidFill>
                <a:prstClr val="black"/>
              </a:solidFill>
            </a:endParaRPr>
          </a:p>
          <a:p>
            <a:pPr lvl="1"/>
            <a:r>
              <a:rPr lang="en-US" altLang="zh-CN" sz="1200" dirty="0">
                <a:solidFill>
                  <a:prstClr val="black"/>
                </a:solidFill>
              </a:rPr>
              <a:t>Align with PUSCH for UL timing adjustment</a:t>
            </a:r>
          </a:p>
          <a:p>
            <a:pPr lvl="2"/>
            <a:r>
              <a:rPr lang="en-GB" altLang="zh-CN" sz="1200" dirty="0">
                <a:solidFill>
                  <a:prstClr val="black"/>
                </a:solidFill>
              </a:rPr>
              <a:t>Option 1: 10</a:t>
            </a:r>
            <a:endParaRPr lang="en-GB" altLang="zh-CN" sz="1600" dirty="0">
              <a:solidFill>
                <a:prstClr val="black"/>
              </a:solidFill>
            </a:endParaRPr>
          </a:p>
          <a:p>
            <a:pPr lvl="2"/>
            <a:r>
              <a:rPr lang="en-GB" altLang="zh-CN" sz="1200" dirty="0">
                <a:solidFill>
                  <a:prstClr val="black"/>
                </a:solidFill>
              </a:rPr>
              <a:t>Option 2: 9</a:t>
            </a:r>
          </a:p>
          <a:p>
            <a:pPr marL="342900" lvl="1" indent="-342900">
              <a:buFont typeface="Arial" panose="020B0604020202020204" pitchFamily="34" charset="0"/>
              <a:buChar char="•"/>
            </a:pPr>
            <a:r>
              <a:rPr lang="en-US" altLang="zh-CN" sz="1600" dirty="0"/>
              <a:t>MCS</a:t>
            </a:r>
          </a:p>
          <a:p>
            <a:pPr lvl="1"/>
            <a:r>
              <a:rPr lang="en-GB" altLang="zh-CN" sz="1200" dirty="0">
                <a:solidFill>
                  <a:prstClr val="black"/>
                </a:solidFill>
              </a:rPr>
              <a:t>Align with PUSCH for UL timing adjustment </a:t>
            </a:r>
            <a:endParaRPr lang="zh-CN" altLang="zh-CN" sz="1200" dirty="0">
              <a:solidFill>
                <a:prstClr val="black"/>
              </a:solidFill>
            </a:endParaRPr>
          </a:p>
          <a:p>
            <a:pPr lvl="2"/>
            <a:r>
              <a:rPr lang="en-GB" altLang="zh-CN" sz="1200" dirty="0">
                <a:solidFill>
                  <a:prstClr val="black"/>
                </a:solidFill>
              </a:rPr>
              <a:t>Option 1(Samsung, Huawei, Nokia): MCS16</a:t>
            </a:r>
            <a:endParaRPr lang="zh-CN" altLang="zh-CN" sz="1200" dirty="0">
              <a:solidFill>
                <a:prstClr val="black"/>
              </a:solidFill>
            </a:endParaRPr>
          </a:p>
          <a:p>
            <a:pPr lvl="3"/>
            <a:r>
              <a:rPr lang="en-GB" altLang="zh-CN" sz="1000" dirty="0">
                <a:solidFill>
                  <a:prstClr val="black"/>
                </a:solidFill>
              </a:rPr>
              <a:t>Option 1a(Samsung): Additional margin can be considered for performance requirement definition to allow different implementation if needed</a:t>
            </a:r>
            <a:endParaRPr lang="zh-CN" altLang="zh-CN" sz="1000" dirty="0">
              <a:solidFill>
                <a:prstClr val="black"/>
              </a:solidFill>
            </a:endParaRPr>
          </a:p>
          <a:p>
            <a:pPr lvl="2"/>
            <a:r>
              <a:rPr lang="en-GB" altLang="zh-CN" sz="1200" dirty="0">
                <a:solidFill>
                  <a:prstClr val="black"/>
                </a:solidFill>
              </a:rPr>
              <a:t>Option 2 (Intel): both MCS16 and MCS17</a:t>
            </a:r>
            <a:endParaRPr lang="zh-CN" altLang="zh-CN" sz="1200" dirty="0">
              <a:solidFill>
                <a:prstClr val="black"/>
              </a:solidFill>
            </a:endParaRPr>
          </a:p>
          <a:p>
            <a:pPr lvl="3"/>
            <a:r>
              <a:rPr lang="en-GB" altLang="zh-CN" sz="1000" dirty="0">
                <a:solidFill>
                  <a:prstClr val="black"/>
                </a:solidFill>
              </a:rPr>
              <a:t>Define requirements with MCS17 up to BS declaration support</a:t>
            </a:r>
            <a:endParaRPr lang="zh-CN" altLang="zh-CN" sz="1000" dirty="0">
              <a:solidFill>
                <a:prstClr val="black"/>
              </a:solidFill>
            </a:endParaRPr>
          </a:p>
          <a:p>
            <a:pPr lvl="2"/>
            <a:r>
              <a:rPr lang="en-GB" altLang="zh-CN" sz="1200" dirty="0">
                <a:solidFill>
                  <a:prstClr val="black"/>
                </a:solidFill>
              </a:rPr>
              <a:t>Option 3 (Ericsson):Align MCS for UL timing adjustment and PUSCH demodulation requirement, configure highest MCS that remains blow 20dB SNR, i.e., MCS20</a:t>
            </a:r>
            <a:endParaRPr lang="zh-CN" altLang="zh-CN" sz="1200" dirty="0">
              <a:solidFill>
                <a:prstClr val="black"/>
              </a:solidFill>
            </a:endParaRPr>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lvl="1"/>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13</a:t>
            </a:fld>
            <a:endParaRPr lang="en-US" altLang="zh-CN"/>
          </a:p>
        </p:txBody>
      </p:sp>
    </p:spTree>
    <p:extLst>
      <p:ext uri="{BB962C8B-B14F-4D97-AF65-F5344CB8AC3E}">
        <p14:creationId xmlns:p14="http://schemas.microsoft.com/office/powerpoint/2010/main" val="101746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14</a:t>
            </a:fld>
            <a:endParaRPr lang="en-US" altLang="zh-CN"/>
          </a:p>
        </p:txBody>
      </p:sp>
      <p:sp>
        <p:nvSpPr>
          <p:cNvPr id="5" name="Content Placeholder 2">
            <a:extLst>
              <a:ext uri="{FF2B5EF4-FFF2-40B4-BE49-F238E27FC236}">
                <a16:creationId xmlns:a16="http://schemas.microsoft.com/office/drawing/2014/main" id="{2955210B-0FE1-4BFB-B13C-9B288DB15764}"/>
              </a:ext>
            </a:extLst>
          </p:cNvPr>
          <p:cNvSpPr>
            <a:spLocks noGrp="1"/>
          </p:cNvSpPr>
          <p:nvPr>
            <p:ph idx="1"/>
          </p:nvPr>
        </p:nvSpPr>
        <p:spPr>
          <a:xfrm>
            <a:off x="342900" y="1108920"/>
            <a:ext cx="8458200" cy="5410200"/>
          </a:xfrm>
        </p:spPr>
        <p:txBody>
          <a:bodyPr/>
          <a:lstStyle/>
          <a:p>
            <a:r>
              <a:rPr lang="en-US" sz="1400" dirty="0"/>
              <a:t>SRS bandwidth configuration </a:t>
            </a:r>
          </a:p>
          <a:p>
            <a:pPr lvl="1">
              <a:lnSpc>
                <a:spcPct val="107000"/>
              </a:lnSpc>
            </a:pPr>
            <a:r>
              <a:rPr lang="en-GB" altLang="zh-CN" sz="1200" dirty="0"/>
              <a:t>Option 1(Samsung, Nokia): </a:t>
            </a:r>
            <a:endParaRPr lang="zh-CN" altLang="zh-CN" sz="1200" dirty="0"/>
          </a:p>
          <a:p>
            <a:pPr lvl="2"/>
            <a:r>
              <a:rPr lang="en-GB" altLang="zh-CN" sz="1100" dirty="0">
                <a:solidFill>
                  <a:prstClr val="black"/>
                </a:solidFill>
              </a:rPr>
              <a:t>Option 1a (Samsung):</a:t>
            </a:r>
            <a:endParaRPr lang="zh-CN" altLang="zh-CN" sz="1100" dirty="0">
              <a:solidFill>
                <a:prstClr val="black"/>
              </a:solidFill>
            </a:endParaRPr>
          </a:p>
          <a:p>
            <a:pPr lvl="3"/>
            <a:r>
              <a:rPr lang="en-GB" altLang="zh-CN" sz="900" dirty="0">
                <a:solidFill>
                  <a:prstClr val="black"/>
                </a:solidFill>
              </a:rPr>
              <a:t>C_SRS =11, B_SRS =0 for 40RB, with 100 MHz CBW</a:t>
            </a:r>
            <a:endParaRPr lang="zh-CN" altLang="zh-CN" sz="900" dirty="0">
              <a:solidFill>
                <a:prstClr val="black"/>
              </a:solidFill>
            </a:endParaRPr>
          </a:p>
          <a:p>
            <a:pPr lvl="3"/>
            <a:r>
              <a:rPr lang="en-GB" altLang="zh-CN" sz="900" dirty="0">
                <a:solidFill>
                  <a:prstClr val="black"/>
                </a:solidFill>
              </a:rPr>
              <a:t>C_SRS = 5, B_SRS=0 for 20RB, with 50 MHz CBW</a:t>
            </a:r>
            <a:endParaRPr lang="zh-CN" altLang="zh-CN" sz="900" dirty="0">
              <a:solidFill>
                <a:prstClr val="black"/>
              </a:solidFill>
            </a:endParaRPr>
          </a:p>
          <a:p>
            <a:pPr lvl="2"/>
            <a:r>
              <a:rPr lang="en-GB" altLang="zh-CN" sz="1100" dirty="0">
                <a:solidFill>
                  <a:prstClr val="black"/>
                </a:solidFill>
              </a:rPr>
              <a:t>Option 1b (Nokia):</a:t>
            </a:r>
            <a:endParaRPr lang="zh-CN" altLang="zh-CN" sz="1100" dirty="0">
              <a:solidFill>
                <a:prstClr val="black"/>
              </a:solidFill>
            </a:endParaRPr>
          </a:p>
          <a:p>
            <a:pPr lvl="3"/>
            <a:r>
              <a:rPr lang="en-GB" altLang="zh-CN" sz="900" dirty="0">
                <a:solidFill>
                  <a:prstClr val="black"/>
                </a:solidFill>
              </a:rPr>
              <a:t>C_SRS =9, B_SRS =0 for 32RB, with 100 MHz CBW</a:t>
            </a:r>
            <a:endParaRPr lang="zh-CN" altLang="zh-CN" sz="900" dirty="0">
              <a:solidFill>
                <a:prstClr val="black"/>
              </a:solidFill>
            </a:endParaRPr>
          </a:p>
          <a:p>
            <a:pPr lvl="2"/>
            <a:r>
              <a:rPr lang="en-GB" altLang="zh-CN" sz="1100" dirty="0">
                <a:solidFill>
                  <a:prstClr val="black"/>
                </a:solidFill>
              </a:rPr>
              <a:t>Option 1c (Ericsson):</a:t>
            </a:r>
            <a:endParaRPr lang="zh-CN" altLang="zh-CN" sz="1100" dirty="0">
              <a:solidFill>
                <a:prstClr val="black"/>
              </a:solidFill>
            </a:endParaRPr>
          </a:p>
          <a:p>
            <a:pPr lvl="3"/>
            <a:r>
              <a:rPr lang="en-GB" altLang="zh-CN" sz="900" dirty="0">
                <a:solidFill>
                  <a:prstClr val="black"/>
                </a:solidFill>
              </a:rPr>
              <a:t>C_SRS =17, B_SRS =0 for 64RB, with 100 MHz CBW</a:t>
            </a:r>
            <a:endParaRPr lang="zh-CN" altLang="zh-CN" sz="900" dirty="0">
              <a:solidFill>
                <a:prstClr val="black"/>
              </a:solidFill>
            </a:endParaRPr>
          </a:p>
          <a:p>
            <a:pPr lvl="3"/>
            <a:r>
              <a:rPr lang="en-GB" altLang="zh-CN" sz="900" dirty="0">
                <a:solidFill>
                  <a:prstClr val="black"/>
                </a:solidFill>
              </a:rPr>
              <a:t>C_SRS = 9, B_SRS=0 for 32 RB, with 50 MHz CBW</a:t>
            </a:r>
            <a:endParaRPr lang="zh-CN" altLang="zh-CN" sz="900" dirty="0">
              <a:solidFill>
                <a:prstClr val="black"/>
              </a:solidFill>
            </a:endParaRPr>
          </a:p>
          <a:p>
            <a:pPr lvl="1">
              <a:lnSpc>
                <a:spcPct val="107000"/>
              </a:lnSpc>
            </a:pPr>
            <a:r>
              <a:rPr lang="en-GB" altLang="zh-CN" sz="1200" dirty="0"/>
              <a:t>Option 2(Huawei, Nokia): C_SRS=33, B_SRS=0 for 132RB with 200MHz CBW</a:t>
            </a:r>
            <a:endParaRPr lang="zh-CN" altLang="zh-CN" sz="1200" dirty="0"/>
          </a:p>
          <a:p>
            <a:r>
              <a:rPr lang="en-US" sz="1400" dirty="0"/>
              <a:t>SRS Transmission comb: </a:t>
            </a:r>
            <a:r>
              <a:rPr lang="en-GB" altLang="zh-CN" sz="1400" dirty="0"/>
              <a:t>K</a:t>
            </a:r>
            <a:r>
              <a:rPr lang="en-GB" altLang="zh-CN" sz="1400" baseline="-25000" dirty="0"/>
              <a:t>TC</a:t>
            </a:r>
            <a:r>
              <a:rPr lang="en-GB" altLang="zh-CN" sz="1400" dirty="0"/>
              <a:t>=2 </a:t>
            </a:r>
            <a:endParaRPr lang="zh-CN" altLang="zh-CN" sz="1400" dirty="0"/>
          </a:p>
          <a:p>
            <a:r>
              <a:rPr lang="en-US" sz="1400" dirty="0"/>
              <a:t>SRS Transmission periodicity : K</a:t>
            </a:r>
            <a:r>
              <a:rPr lang="en-GB" altLang="zh-CN" sz="1400" baseline="-25000" dirty="0"/>
              <a:t>SRS</a:t>
            </a:r>
            <a:r>
              <a:rPr lang="en-GB" altLang="zh-CN" sz="1400" dirty="0"/>
              <a:t>=10</a:t>
            </a:r>
            <a:endParaRPr lang="en-US" sz="1400" dirty="0"/>
          </a:p>
          <a:p>
            <a:r>
              <a:rPr lang="en-US" altLang="zh-CN" sz="1400" dirty="0">
                <a:solidFill>
                  <a:prstClr val="black"/>
                </a:solidFill>
              </a:rPr>
              <a:t>Slots in which sounding RS is transmitted</a:t>
            </a:r>
          </a:p>
          <a:p>
            <a:pPr lvl="1"/>
            <a:r>
              <a:rPr lang="en-GB" altLang="zh-CN" sz="1200" dirty="0"/>
              <a:t>The last symbol in slot#3 in radio frames for 120KHz SCS </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1(Nokia, Huawei, Ericsson, Intel): </a:t>
            </a:r>
          </a:p>
          <a:p>
            <a:pPr lvl="2"/>
            <a:r>
              <a:rPr lang="en-GB" altLang="zh-CN" sz="1100" dirty="0">
                <a:solidFill>
                  <a:prstClr val="black"/>
                </a:solidFill>
              </a:rPr>
              <a:t>A: 1.25 us</a:t>
            </a:r>
          </a:p>
          <a:p>
            <a:pPr lvl="2"/>
            <a:r>
              <a:rPr lang="en-US" altLang="zh-CN" sz="1100" dirty="0" err="1"/>
              <a:t>Δw</a:t>
            </a:r>
            <a:r>
              <a:rPr lang="en-US" altLang="zh-CN" sz="1100" dirty="0"/>
              <a:t>:  1.04 s-1</a:t>
            </a:r>
            <a:endParaRPr lang="en-GB" altLang="zh-CN" sz="1200" dirty="0"/>
          </a:p>
          <a:p>
            <a:pPr lvl="1">
              <a:lnSpc>
                <a:spcPct val="107000"/>
              </a:lnSpc>
            </a:pPr>
            <a:r>
              <a:rPr lang="en-GB" altLang="zh-CN" sz="1200" dirty="0"/>
              <a:t>Option 2(Samsung):  FFS on A =2.5 us</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1(Samsung, Huawei, Intel, Ericsson, Nokia): </a:t>
            </a:r>
          </a:p>
          <a:p>
            <a:pPr lvl="2"/>
            <a:r>
              <a:rPr lang="en-GB" altLang="zh-CN" sz="1100" dirty="0">
                <a:solidFill>
                  <a:prstClr val="black"/>
                </a:solidFill>
              </a:rPr>
              <a:t>[</a:t>
            </a:r>
            <a:r>
              <a:rPr lang="en-US" altLang="zh-CN" sz="1100" dirty="0" err="1">
                <a:solidFill>
                  <a:prstClr val="black"/>
                </a:solidFill>
              </a:rPr>
              <a:t>Δt</a:t>
            </a:r>
            <a:r>
              <a:rPr lang="en-US" altLang="zh-CN" sz="1100" dirty="0">
                <a:solidFill>
                  <a:prstClr val="black"/>
                </a:solidFill>
              </a:rPr>
              <a:t>-(TA-31)x16*8Tc</a:t>
            </a:r>
            <a:r>
              <a:rPr lang="en-GB" altLang="zh-CN" sz="1100" dirty="0">
                <a:solidFill>
                  <a:prstClr val="black"/>
                </a:solidFill>
              </a:rPr>
              <a:t>]</a:t>
            </a:r>
          </a:p>
          <a:p>
            <a:pPr lvl="1">
              <a:lnSpc>
                <a:spcPct val="107000"/>
              </a:lnSpc>
            </a:pPr>
            <a:r>
              <a:rPr lang="en-GB" altLang="zh-CN" sz="1200" dirty="0"/>
              <a:t>Note: The timing different can be updated with taken into account the output of possible enhancements for timing adjustment command discussion in RRM session </a:t>
            </a:r>
            <a:endParaRPr lang="zh-CN" altLang="zh-CN" sz="1200" dirty="0"/>
          </a:p>
          <a:p>
            <a:pPr marL="457200" lvl="1" indent="0">
              <a:buNone/>
            </a:pPr>
            <a:endParaRPr lang="zh-CN" altLang="zh-CN" sz="1400" dirty="0"/>
          </a:p>
          <a:p>
            <a:pPr marL="457200" lvl="1" indent="0">
              <a:buNone/>
            </a:pPr>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Tree>
    <p:extLst>
      <p:ext uri="{BB962C8B-B14F-4D97-AF65-F5344CB8AC3E}">
        <p14:creationId xmlns:p14="http://schemas.microsoft.com/office/powerpoint/2010/main" val="187130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PRACH</a:t>
            </a:r>
            <a:endParaRPr lang="zh-CN" altLang="en-US" dirty="0"/>
          </a:p>
        </p:txBody>
      </p:sp>
      <p:sp>
        <p:nvSpPr>
          <p:cNvPr id="3" name="内容占位符 2"/>
          <p:cNvSpPr>
            <a:spLocks noGrp="1"/>
          </p:cNvSpPr>
          <p:nvPr>
            <p:ph idx="1"/>
          </p:nvPr>
        </p:nvSpPr>
        <p:spPr>
          <a:xfrm>
            <a:off x="457200" y="1036637"/>
            <a:ext cx="8229600" cy="5502275"/>
          </a:xfrm>
        </p:spPr>
        <p:txBody>
          <a:bodyPr/>
          <a:lstStyle/>
          <a:p>
            <a:pPr lvl="0"/>
            <a:r>
              <a:rPr lang="en-US" altLang="zh-CN" dirty="0">
                <a:solidFill>
                  <a:prstClr val="black"/>
                </a:solidFill>
              </a:rPr>
              <a:t>Frequency offset </a:t>
            </a:r>
          </a:p>
          <a:p>
            <a:pPr lvl="1"/>
            <a:r>
              <a:rPr lang="en-US" altLang="zh-CN" dirty="0">
                <a:solidFill>
                  <a:prstClr val="black"/>
                </a:solidFill>
              </a:rPr>
              <a:t>19444Hz with 350km/h at 30GHz carrier frequency</a:t>
            </a:r>
          </a:p>
          <a:p>
            <a:r>
              <a:rPr lang="en-US" altLang="zh-CN" dirty="0">
                <a:solidFill>
                  <a:prstClr val="black"/>
                </a:solidFill>
              </a:rPr>
              <a:t>Test Preamble Configuration for </a:t>
            </a:r>
            <a:r>
              <a:rPr lang="en-US" altLang="zh-CN" dirty="0" err="1">
                <a:solidFill>
                  <a:prstClr val="black"/>
                </a:solidFill>
              </a:rPr>
              <a:t>Ncs</a:t>
            </a:r>
            <a:endParaRPr lang="en-US" altLang="zh-CN" dirty="0">
              <a:solidFill>
                <a:prstClr val="black"/>
              </a:solidFill>
            </a:endParaRPr>
          </a:p>
          <a:p>
            <a:pPr lvl="1"/>
            <a:r>
              <a:rPr lang="en-US" altLang="zh-CN" dirty="0">
                <a:solidFill>
                  <a:prstClr val="black"/>
                </a:solidFill>
              </a:rPr>
              <a:t>Option 1: </a:t>
            </a:r>
            <a:r>
              <a:rPr lang="en-US" altLang="zh-CN" dirty="0" err="1">
                <a:solidFill>
                  <a:prstClr val="black"/>
                </a:solidFill>
              </a:rPr>
              <a:t>Ncs</a:t>
            </a:r>
            <a:r>
              <a:rPr lang="en-US" altLang="zh-CN" dirty="0">
                <a:solidFill>
                  <a:prstClr val="black"/>
                </a:solidFill>
              </a:rPr>
              <a:t>=69 (Nokia)</a:t>
            </a:r>
          </a:p>
          <a:p>
            <a:pPr lvl="1"/>
            <a:r>
              <a:rPr lang="en-US" altLang="zh-CN" dirty="0">
                <a:solidFill>
                  <a:prstClr val="black"/>
                </a:solidFill>
              </a:rPr>
              <a:t>Option 2: </a:t>
            </a:r>
            <a:r>
              <a:rPr lang="en-US" altLang="zh-CN" dirty="0" err="1">
                <a:solidFill>
                  <a:prstClr val="black"/>
                </a:solidFill>
              </a:rPr>
              <a:t>Ncs</a:t>
            </a:r>
            <a:r>
              <a:rPr lang="en-US" altLang="zh-CN" dirty="0">
                <a:solidFill>
                  <a:prstClr val="black"/>
                </a:solidFill>
              </a:rPr>
              <a:t>=0 as baseline (</a:t>
            </a:r>
            <a:r>
              <a:rPr lang="en-GB" altLang="zh-CN" dirty="0"/>
              <a:t>Ericsson, Huawei, Intel, Samsung</a:t>
            </a:r>
            <a:r>
              <a:rPr lang="en-US" altLang="zh-CN" dirty="0">
                <a:solidFill>
                  <a:prstClr val="black"/>
                </a:solidFill>
              </a:rPr>
              <a:t>)</a:t>
            </a:r>
          </a:p>
          <a:p>
            <a:pPr lvl="0"/>
            <a:r>
              <a:rPr lang="en-US" altLang="zh-CN" dirty="0">
                <a:solidFill>
                  <a:prstClr val="black"/>
                </a:solidFill>
              </a:rPr>
              <a:t>Test offset configuration</a:t>
            </a:r>
          </a:p>
          <a:p>
            <a:pPr lvl="1"/>
            <a:r>
              <a:rPr lang="en-GB" altLang="zh-CN" dirty="0"/>
              <a:t>Option 1: Reuse Rel-15 FR2 timing offset configuration for PRACH, i.e., 0.8us (Huawei, Nokia, Ericsson)</a:t>
            </a:r>
            <a:endParaRPr lang="zh-CN" altLang="zh-CN" dirty="0"/>
          </a:p>
          <a:p>
            <a:pPr lvl="1"/>
            <a:r>
              <a:rPr lang="en-US" altLang="zh-CN" dirty="0">
                <a:solidFill>
                  <a:prstClr val="black"/>
                </a:solidFill>
              </a:rPr>
              <a:t>Option 2: </a:t>
            </a:r>
            <a:r>
              <a:rPr lang="en-GB" altLang="zh-CN" dirty="0"/>
              <a:t>Update the timing offset configuration based on the largest expected cell radius, i.e., derived from scenario B, (Ericsson)</a:t>
            </a:r>
            <a:endParaRPr lang="en-US" altLang="zh-CN" dirty="0">
              <a:solidFill>
                <a:prstClr val="black"/>
              </a:solidFill>
            </a:endParaRPr>
          </a:p>
          <a:p>
            <a:pPr lvl="1"/>
            <a:r>
              <a:rPr lang="en-US" altLang="zh-CN" dirty="0">
                <a:solidFill>
                  <a:prstClr val="black"/>
                </a:solidFill>
              </a:rPr>
              <a:t>Note </a:t>
            </a:r>
          </a:p>
          <a:p>
            <a:pPr lvl="2"/>
            <a:r>
              <a:rPr lang="en-GB" altLang="zh-CN" sz="1600" dirty="0">
                <a:solidFill>
                  <a:prstClr val="black"/>
                </a:solidFill>
              </a:rPr>
              <a:t>Scenario A </a:t>
            </a:r>
            <a:r>
              <a:rPr lang="en-GB" altLang="zh-CN" sz="1600" dirty="0"/>
              <a:t> (Ds=700m, </a:t>
            </a:r>
            <a:r>
              <a:rPr lang="en-GB" altLang="zh-CN" sz="1600" dirty="0" err="1"/>
              <a:t>Dmin</a:t>
            </a:r>
            <a:r>
              <a:rPr lang="en-GB" altLang="zh-CN" sz="1600" dirty="0"/>
              <a:t>=10m), cell radius = 700m</a:t>
            </a:r>
          </a:p>
          <a:p>
            <a:pPr lvl="2"/>
            <a:r>
              <a:rPr lang="en-GB" altLang="zh-CN" sz="1600" dirty="0">
                <a:solidFill>
                  <a:prstClr val="black"/>
                </a:solidFill>
              </a:rPr>
              <a:t>Scenario B </a:t>
            </a:r>
            <a:r>
              <a:rPr lang="en-GB" altLang="zh-CN" sz="1600" dirty="0"/>
              <a:t> (Ds=700m, </a:t>
            </a:r>
            <a:r>
              <a:rPr lang="en-GB" altLang="zh-CN" sz="1600" dirty="0" err="1"/>
              <a:t>Dmin</a:t>
            </a:r>
            <a:r>
              <a:rPr lang="en-GB" altLang="zh-CN" sz="1600" dirty="0"/>
              <a:t>=150ms), cell radius = 716ms</a:t>
            </a:r>
            <a:endParaRPr lang="en-GB" altLang="zh-CN" sz="1600" dirty="0">
              <a:solidFill>
                <a:prstClr val="black"/>
              </a:solidFill>
            </a:endParaRPr>
          </a:p>
          <a:p>
            <a:pPr lvl="0"/>
            <a:r>
              <a:rPr lang="en-US" altLang="zh-CN" dirty="0">
                <a:solidFill>
                  <a:prstClr val="black"/>
                </a:solidFill>
              </a:rPr>
              <a:t>Test offset configuration</a:t>
            </a:r>
          </a:p>
          <a:p>
            <a:pPr lvl="1"/>
            <a:r>
              <a:rPr lang="en-US" altLang="zh-CN" dirty="0">
                <a:solidFill>
                  <a:prstClr val="black"/>
                </a:solidFill>
              </a:rPr>
              <a:t>0.07us for AWGN</a:t>
            </a:r>
          </a:p>
          <a:p>
            <a:pPr lvl="1"/>
            <a:endParaRPr lang="en-US" altLang="zh-CN" dirty="0">
              <a:solidFill>
                <a:prstClr val="black"/>
              </a:solidFill>
            </a:endParaRPr>
          </a:p>
          <a:p>
            <a:pPr lvl="0"/>
            <a:endParaRPr lang="en-US" altLang="zh-CN" dirty="0">
              <a:solidFill>
                <a:prstClr val="black"/>
              </a:solidFill>
            </a:endParaRPr>
          </a:p>
          <a:p>
            <a:pPr marL="0" lvl="0" indent="0">
              <a:buNone/>
            </a:pPr>
            <a:endParaRPr lang="en-US" altLang="zh-CN" dirty="0">
              <a:solidFill>
                <a:prstClr val="black"/>
              </a:solidFill>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15</a:t>
            </a:fld>
            <a:endParaRPr lang="en-US" altLang="zh-CN"/>
          </a:p>
        </p:txBody>
      </p:sp>
    </p:spTree>
    <p:extLst>
      <p:ext uri="{BB962C8B-B14F-4D97-AF65-F5344CB8AC3E}">
        <p14:creationId xmlns:p14="http://schemas.microsoft.com/office/powerpoint/2010/main" val="305818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Testability </a:t>
            </a:r>
            <a:endParaRPr lang="en-GB" altLang="en-US" sz="4800" dirty="0"/>
          </a:p>
        </p:txBody>
      </p:sp>
    </p:spTree>
    <p:extLst>
      <p:ext uri="{BB962C8B-B14F-4D97-AF65-F5344CB8AC3E}">
        <p14:creationId xmlns:p14="http://schemas.microsoft.com/office/powerpoint/2010/main" val="2363635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a:t>Option 1:  </a:t>
            </a:r>
            <a:r>
              <a:rPr lang="en-GB" altLang="zh-CN" dirty="0"/>
              <a:t>Do not discuss any testability issue aspects in HST FR2 WI unless it is captured in WID</a:t>
            </a:r>
            <a:endParaRPr lang="en-US" altLang="zh-CN" dirty="0"/>
          </a:p>
          <a:p>
            <a:r>
              <a:rPr lang="en-US" altLang="zh-CN" dirty="0"/>
              <a:t>Option 2 </a:t>
            </a:r>
            <a:r>
              <a:rPr lang="en-GB" altLang="zh-CN" dirty="0"/>
              <a:t>(Huawei, Qualcomm): Assume static UE and single Probe. Combine RRM and </a:t>
            </a:r>
            <a:r>
              <a:rPr lang="en-GB" altLang="zh-CN" dirty="0" err="1"/>
              <a:t>Demod</a:t>
            </a:r>
            <a:r>
              <a:rPr lang="en-GB" altLang="zh-CN" dirty="0"/>
              <a:t> requirements as a single feature to support HST FR2 operation </a:t>
            </a:r>
            <a:endParaRPr lang="en-US" altLang="zh-CN"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17</a:t>
            </a:fld>
            <a:endParaRPr lang="en-US" altLang="zh-CN"/>
          </a:p>
        </p:txBody>
      </p:sp>
      <p:sp>
        <p:nvSpPr>
          <p:cNvPr id="6" name="标题 5"/>
          <p:cNvSpPr>
            <a:spLocks noGrp="1"/>
          </p:cNvSpPr>
          <p:nvPr>
            <p:ph type="title"/>
          </p:nvPr>
        </p:nvSpPr>
        <p:spPr/>
        <p:txBody>
          <a:bodyPr/>
          <a:lstStyle/>
          <a:p>
            <a:r>
              <a:rPr lang="en-US" altLang="zh-CN" dirty="0"/>
              <a:t>Testability issues for FR2 HST UE</a:t>
            </a:r>
            <a:endParaRPr lang="zh-CN" altLang="en-US" dirty="0"/>
          </a:p>
        </p:txBody>
      </p:sp>
    </p:spTree>
    <p:extLst>
      <p:ext uri="{BB962C8B-B14F-4D97-AF65-F5344CB8AC3E}">
        <p14:creationId xmlns:p14="http://schemas.microsoft.com/office/powerpoint/2010/main" val="4049290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3" name="内容占位符 2"/>
          <p:cNvSpPr>
            <a:spLocks noGrp="1"/>
          </p:cNvSpPr>
          <p:nvPr>
            <p:ph idx="1"/>
          </p:nvPr>
        </p:nvSpPr>
        <p:spPr>
          <a:xfrm>
            <a:off x="381000" y="1066800"/>
            <a:ext cx="8229600" cy="5638800"/>
          </a:xfrm>
        </p:spPr>
        <p:txBody>
          <a:bodyPr/>
          <a:lstStyle/>
          <a:p>
            <a:r>
              <a:rPr lang="en-US" altLang="zh-CN" sz="2000" dirty="0"/>
              <a:t>RS configuration to enable 350km/h for PDSCH</a:t>
            </a:r>
          </a:p>
          <a:p>
            <a:pPr lvl="1"/>
            <a:r>
              <a:rPr lang="en-US" altLang="zh-CN" sz="1800" dirty="0"/>
              <a:t>Observation 1 (Intel)</a:t>
            </a:r>
          </a:p>
          <a:p>
            <a:pPr lvl="2">
              <a:lnSpc>
                <a:spcPct val="107000"/>
              </a:lnSpc>
            </a:pPr>
            <a:r>
              <a:rPr lang="en-GB" altLang="zh-CN" sz="1200" dirty="0"/>
              <a:t>When UE is served by one RRH the Doppler frequency trajectory is continuous and there are no problems to track it by TRS</a:t>
            </a:r>
          </a:p>
          <a:p>
            <a:pPr lvl="2">
              <a:lnSpc>
                <a:spcPct val="107000"/>
              </a:lnSpc>
            </a:pPr>
            <a:r>
              <a:rPr lang="en-GB" altLang="zh-CN" sz="1200" dirty="0"/>
              <a:t>To performance switching from one RRH to another UE needs to handle frequency jump which is different for different deployments scenarios. For unidirectional it can be up to max Doppler frequency and in bidirectional up to double max Doppler frequency</a:t>
            </a:r>
            <a:endParaRPr lang="zh-CN" altLang="zh-CN" sz="1600" dirty="0"/>
          </a:p>
          <a:p>
            <a:pPr lvl="1"/>
            <a:r>
              <a:rPr lang="en-US" altLang="zh-CN" sz="1800" dirty="0"/>
              <a:t>Observation 2 (Qualcomm)</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Assuming zero frequency error, the range of maximum Doppler frequency estimation based on TRS is 14kHz</a:t>
            </a:r>
            <a:endParaRPr lang="zh-CN" altLang="zh-CN" sz="1200" dirty="0"/>
          </a:p>
          <a:p>
            <a:pPr lvl="2" fontAlgn="auto" hangingPunct="1"/>
            <a:r>
              <a:rPr lang="en-GB" altLang="zh-CN" sz="1200" dirty="0"/>
              <a:t>In a bidirectional deployment, if Fc=30GHz and the train speed is 350 Km/h, a UE using TRS processing for frequency offset tracking will experience a maximum Doppler shift larger than 19kHz when switching between RRHs pointed in opposite directions, outside of the TRS range and the impact on performance is potentially unbounded.</a:t>
            </a:r>
            <a:endParaRPr lang="zh-CN" altLang="zh-CN" sz="1200" dirty="0"/>
          </a:p>
          <a:p>
            <a:pPr lvl="2" fontAlgn="auto" hangingPunct="1"/>
            <a:r>
              <a:rPr lang="en-GB" altLang="zh-CN" sz="1200" dirty="0"/>
              <a:t>Using both SSB and TRS for UE Frequency Offset Tracking does not solve the problem of the maximum Doppler shift larger than TRS FO estimation range, if the first resource received at the UE after the switch to a new RRH is TRS and not SSB</a:t>
            </a:r>
            <a:endParaRPr lang="zh-CN" altLang="zh-CN" sz="1200" dirty="0"/>
          </a:p>
          <a:p>
            <a:pPr lvl="2" fontAlgn="auto" hangingPunct="1"/>
            <a:r>
              <a:rPr lang="en-GB" altLang="zh-CN" sz="1200" dirty="0"/>
              <a:t>Combining different resources (with different spectral characteristics as in the case of SSB and TRS) for FOT requires a dedicated UE implementation.</a:t>
            </a:r>
            <a:endParaRPr lang="zh-CN" altLang="zh-CN" sz="1200" dirty="0"/>
          </a:p>
          <a:p>
            <a:pPr lvl="2" fontAlgn="auto" hangingPunct="1"/>
            <a:r>
              <a:rPr lang="en-GB" altLang="zh-CN" sz="1200" dirty="0"/>
              <a:t>Feasibility of supporting maximum speed of 350km/h in downlink using TRS (4 symbol interval) and SSB for frequency offset tracking under bi-directional RRH deployment, assumes an increased complexity in the UE implementation of FOT schemes compared to a baseline UE implementation.</a:t>
            </a:r>
            <a:endParaRPr lang="zh-CN" altLang="zh-CN" sz="1200" dirty="0"/>
          </a:p>
          <a:p>
            <a:pPr lvl="1"/>
            <a:r>
              <a:rPr lang="en-US" altLang="zh-CN" sz="1800" dirty="0">
                <a:solidFill>
                  <a:prstClr val="black"/>
                </a:solidFill>
              </a:rPr>
              <a:t>Observation 3 (Ericsson)</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Maximum Doppler frequency based on TRS is 11,000Hz if we assume frequency error of 0.1ppm at 30GHz.</a:t>
            </a:r>
            <a:endParaRPr lang="zh-CN" altLang="zh-CN" sz="1200" dirty="0"/>
          </a:p>
          <a:p>
            <a:pPr lvl="1"/>
            <a:endParaRPr lang="en-US" altLang="zh-CN" sz="1800" dirty="0">
              <a:solidFill>
                <a:prstClr val="black"/>
              </a:solidFill>
            </a:endParaRPr>
          </a:p>
          <a:p>
            <a:pPr lvl="2" fontAlgn="auto" hangingPunct="1"/>
            <a:endParaRPr lang="en-US" altLang="zh-CN" sz="1400" dirty="0">
              <a:solidFill>
                <a:prstClr val="black"/>
              </a:solidFill>
            </a:endParaRPr>
          </a:p>
          <a:p>
            <a:pPr lvl="2" fontAlgn="auto" hangingPunct="1"/>
            <a:endParaRPr lang="zh-CN" altLang="zh-CN" sz="14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18</a:t>
            </a:fld>
            <a:endParaRPr lang="en-US" altLang="zh-CN"/>
          </a:p>
        </p:txBody>
      </p:sp>
    </p:spTree>
    <p:extLst>
      <p:ext uri="{BB962C8B-B14F-4D97-AF65-F5344CB8AC3E}">
        <p14:creationId xmlns:p14="http://schemas.microsoft.com/office/powerpoint/2010/main" val="4232376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19</a:t>
            </a:fld>
            <a:endParaRPr lang="en-US" altLang="zh-CN"/>
          </a:p>
        </p:txBody>
      </p:sp>
      <p:sp>
        <p:nvSpPr>
          <p:cNvPr id="5" name="内容占位符 2"/>
          <p:cNvSpPr>
            <a:spLocks noGrp="1"/>
          </p:cNvSpPr>
          <p:nvPr>
            <p:ph idx="1"/>
          </p:nvPr>
        </p:nvSpPr>
        <p:spPr>
          <a:xfrm>
            <a:off x="457200" y="1219200"/>
            <a:ext cx="8229600" cy="4906963"/>
          </a:xfrm>
        </p:spPr>
        <p:txBody>
          <a:bodyPr/>
          <a:lstStyle/>
          <a:p>
            <a:r>
              <a:rPr lang="en-US" altLang="zh-CN" dirty="0"/>
              <a:t>PUSCH requirement for </a:t>
            </a:r>
            <a:r>
              <a:rPr lang="en-US" altLang="zh-CN" dirty="0" err="1"/>
              <a:t>Uni</a:t>
            </a:r>
            <a:r>
              <a:rPr lang="en-US" altLang="zh-CN" dirty="0"/>
              <a:t>/Bi-directional RRH deployment scenarios in scenarios A and B</a:t>
            </a:r>
          </a:p>
          <a:p>
            <a:pPr lvl="1"/>
            <a:r>
              <a:rPr lang="en-US" altLang="zh-CN" dirty="0"/>
              <a:t>Observation 1</a:t>
            </a:r>
          </a:p>
          <a:p>
            <a:pPr lvl="2"/>
            <a:r>
              <a:rPr lang="en-GB" altLang="zh-CN" sz="1400" dirty="0"/>
              <a:t>Similar performance can be achieved for both bi-directional and un-directional deployment scenario in scenario A </a:t>
            </a:r>
            <a:endParaRPr lang="zh-CN" altLang="zh-CN" sz="1400" dirty="0"/>
          </a:p>
          <a:p>
            <a:pPr lvl="2"/>
            <a:r>
              <a:rPr lang="en-GB" altLang="zh-CN" sz="1400" dirty="0"/>
              <a:t>Similar performance can be achieved for </a:t>
            </a:r>
            <a:r>
              <a:rPr lang="en-GB" altLang="zh-CN" sz="1400" dirty="0" err="1"/>
              <a:t>Uni</a:t>
            </a:r>
            <a:r>
              <a:rPr lang="en-GB" altLang="zh-CN" sz="1400" dirty="0"/>
              <a:t>-directional scenario in scenario A and B </a:t>
            </a:r>
            <a:endParaRPr lang="en-US" altLang="zh-CN" sz="1400" dirty="0">
              <a:solidFill>
                <a:prstClr val="black"/>
              </a:solidFill>
            </a:endParaRPr>
          </a:p>
          <a:p>
            <a:pPr lvl="2"/>
            <a:r>
              <a:rPr lang="en-GB" altLang="zh-CN" sz="1400" dirty="0"/>
              <a:t>Better performance can be achieved for bi-directional scenario in scenario B compared with </a:t>
            </a:r>
            <a:r>
              <a:rPr lang="en-GB" altLang="zh-CN" sz="1400" dirty="0" err="1"/>
              <a:t>Uni</a:t>
            </a:r>
            <a:r>
              <a:rPr lang="en-GB" altLang="zh-CN" sz="1400" dirty="0"/>
              <a:t>-directional scenario</a:t>
            </a:r>
            <a:endParaRPr lang="zh-CN" altLang="zh-CN" dirty="0"/>
          </a:p>
          <a:p>
            <a:pPr lvl="1"/>
            <a:r>
              <a:rPr lang="en-US" altLang="zh-CN" dirty="0"/>
              <a:t>Observation 2</a:t>
            </a:r>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Scenario A and Scenario B is less than 0.3 </a:t>
            </a:r>
            <a:r>
              <a:rPr lang="en-GB" altLang="zh-CN" sz="1400" dirty="0" err="1"/>
              <a:t>dB.</a:t>
            </a:r>
            <a:endParaRPr lang="zh-CN" altLang="zh-CN" sz="1400" dirty="0"/>
          </a:p>
          <a:p>
            <a:pPr lvl="2" fontAlgn="auto" hangingPunct="1"/>
            <a:r>
              <a:rPr lang="en-GB" altLang="zh-CN" sz="1400" dirty="0"/>
              <a:t>Scenario B looks to be slightly less challenging because the same relative </a:t>
            </a:r>
            <a:r>
              <a:rPr lang="en-GB" altLang="zh-CN" sz="1400" dirty="0" err="1"/>
              <a:t>TPut</a:t>
            </a:r>
            <a:r>
              <a:rPr lang="en-GB" altLang="zh-CN" sz="1400" dirty="0"/>
              <a:t> levels can be achieved at a bit lower SINR.</a:t>
            </a:r>
            <a:endParaRPr lang="zh-CN" altLang="zh-CN" sz="1400" dirty="0"/>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a:t>
            </a:r>
            <a:r>
              <a:rPr lang="en-GB" altLang="zh-CN" sz="1400" dirty="0" err="1"/>
              <a:t>Uni</a:t>
            </a:r>
            <a:r>
              <a:rPr lang="en-GB" altLang="zh-CN" sz="1400" dirty="0"/>
              <a:t>- and bi-directional deployments is less than 0.1 dB</a:t>
            </a:r>
            <a:endParaRPr lang="zh-CN" altLang="zh-CN" sz="1400" dirty="0"/>
          </a:p>
          <a:p>
            <a:pPr lvl="2" fontAlgn="auto" hangingPunct="1"/>
            <a:r>
              <a:rPr lang="en-GB" altLang="zh-CN" sz="1400" dirty="0"/>
              <a:t>The </a:t>
            </a:r>
            <a:r>
              <a:rPr lang="en-GB" altLang="zh-CN" sz="1400" dirty="0" err="1"/>
              <a:t>Uni</a:t>
            </a:r>
            <a:r>
              <a:rPr lang="en-GB" altLang="zh-CN" sz="1400" dirty="0"/>
              <a:t>-directional and bi-directional scenarios are fundamentally different from the Doppler trajectory point of view</a:t>
            </a:r>
            <a:endParaRPr lang="zh-CN" altLang="zh-CN" sz="1400" dirty="0">
              <a:solidFill>
                <a:prstClr val="black"/>
              </a:solidFill>
            </a:endParaRPr>
          </a:p>
        </p:txBody>
      </p:sp>
    </p:spTree>
    <p:extLst>
      <p:ext uri="{BB962C8B-B14F-4D97-AF65-F5344CB8AC3E}">
        <p14:creationId xmlns:p14="http://schemas.microsoft.com/office/powerpoint/2010/main" val="614040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457200" y="1066800"/>
            <a:ext cx="8229600" cy="5502275"/>
          </a:xfrm>
        </p:spPr>
        <p:txBody>
          <a:bodyPr/>
          <a:lstStyle/>
          <a:p>
            <a:pPr marL="342900" lvl="3" indent="-342900">
              <a:buFont typeface="Arial" panose="020B0604020202020204" pitchFamily="34" charset="0"/>
              <a:buChar char="•"/>
            </a:pPr>
            <a:r>
              <a:rPr lang="en-US" sz="2400" dirty="0"/>
              <a:t>Agreed WFs for FR2 HST WI in previous meetings</a:t>
            </a:r>
            <a:endParaRPr lang="en-GB" altLang="zh-CN" sz="1600" dirty="0"/>
          </a:p>
          <a:p>
            <a:pPr lvl="1" fontAlgn="auto" hangingPunct="1"/>
            <a:r>
              <a:rPr lang="en-GB" altLang="zh-CN" sz="1600" dirty="0"/>
              <a:t>R4-2017828, “WF on NR support for HST in FR2”, Samsung. RAN4#97-e meeting</a:t>
            </a:r>
          </a:p>
          <a:p>
            <a:pPr lvl="1" fontAlgn="auto" hangingPunct="1"/>
            <a:r>
              <a:rPr lang="en-GB" altLang="zh-CN" sz="1600" dirty="0"/>
              <a:t>R4-2103240, “WF on Deployment Scenario and UE RF Requirement for FR2 HST”, Samsung. RAN4#98-e meeting</a:t>
            </a:r>
          </a:p>
          <a:p>
            <a:pPr lvl="1" fontAlgn="auto" hangingPunct="1"/>
            <a:r>
              <a:rPr lang="en-US" sz="1600" dirty="0"/>
              <a:t>R4-2106100, “</a:t>
            </a:r>
            <a:r>
              <a:rPr lang="en-GB" altLang="zh-CN" sz="1600" dirty="0"/>
              <a:t>WF on FR2 HST Deployment scenario Analysis</a:t>
            </a:r>
            <a:r>
              <a:rPr lang="en-US" sz="1600" dirty="0"/>
              <a:t>”, Samsung, RAN4#98b-e meeting</a:t>
            </a:r>
          </a:p>
          <a:p>
            <a:pPr lvl="1" fontAlgn="auto" hangingPunct="1"/>
            <a:r>
              <a:rPr lang="en-US" sz="1600" dirty="0"/>
              <a:t>R4-2106101,”WF on </a:t>
            </a:r>
            <a:r>
              <a:rPr lang="en-GB" altLang="zh-CN" sz="1600" dirty="0"/>
              <a:t>Channel </a:t>
            </a:r>
            <a:r>
              <a:rPr lang="en-GB" altLang="zh-CN" sz="1600" dirty="0" err="1"/>
              <a:t>Modeling</a:t>
            </a:r>
            <a:r>
              <a:rPr lang="en-GB" altLang="zh-CN" sz="1600" dirty="0"/>
              <a:t> for FR2 HST</a:t>
            </a:r>
            <a:r>
              <a:rPr lang="en-US" sz="1600" dirty="0"/>
              <a:t>”, Nokia, RAN4#98b-e </a:t>
            </a:r>
            <a:r>
              <a:rPr lang="en-US" altLang="zh-CN" sz="1600" dirty="0"/>
              <a:t>meeting</a:t>
            </a:r>
          </a:p>
          <a:p>
            <a:pPr lvl="1" fontAlgn="auto" hangingPunct="1"/>
            <a:r>
              <a:rPr lang="en-US" sz="1600" dirty="0"/>
              <a:t>R4-2106102, “WF on </a:t>
            </a:r>
            <a:r>
              <a:rPr lang="en-GB" altLang="zh-CN" sz="1600" dirty="0"/>
              <a:t>Demodulation requirement for FR2 HST</a:t>
            </a:r>
            <a:r>
              <a:rPr lang="en-US" sz="1600" dirty="0"/>
              <a:t>”, Samsung, RAN4#98b-e meeting</a:t>
            </a:r>
          </a:p>
          <a:p>
            <a:pPr lvl="1" fontAlgn="auto" hangingPunct="1"/>
            <a:endParaRPr lang="en-US" sz="1600"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pPr>
                <a:defRPr/>
              </a:pPr>
              <a:t>2</a:t>
            </a:fld>
            <a:endParaRPr lang="en-US" altLang="zh-CN" dirty="0"/>
          </a:p>
        </p:txBody>
      </p:sp>
    </p:spTree>
    <p:extLst>
      <p:ext uri="{BB962C8B-B14F-4D97-AF65-F5344CB8AC3E}">
        <p14:creationId xmlns:p14="http://schemas.microsoft.com/office/powerpoint/2010/main" val="3625734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20</a:t>
            </a:fld>
            <a:endParaRPr lang="en-US" altLang="zh-CN"/>
          </a:p>
        </p:txBody>
      </p:sp>
      <p:sp>
        <p:nvSpPr>
          <p:cNvPr id="5" name="内容占位符 2"/>
          <p:cNvSpPr>
            <a:spLocks noGrp="1"/>
          </p:cNvSpPr>
          <p:nvPr>
            <p:ph idx="1"/>
          </p:nvPr>
        </p:nvSpPr>
        <p:spPr>
          <a:xfrm>
            <a:off x="437408" y="1066800"/>
            <a:ext cx="8229600" cy="5638800"/>
          </a:xfrm>
        </p:spPr>
        <p:txBody>
          <a:bodyPr/>
          <a:lstStyle/>
          <a:p>
            <a:r>
              <a:rPr lang="en-US" altLang="zh-CN" dirty="0"/>
              <a:t>RS configuration for PUSCH</a:t>
            </a:r>
          </a:p>
          <a:p>
            <a:pPr lvl="1"/>
            <a:r>
              <a:rPr lang="en-US" altLang="zh-CN" dirty="0"/>
              <a:t>Observation 1 (Samsung)</a:t>
            </a:r>
          </a:p>
          <a:p>
            <a:pPr lvl="2">
              <a:lnSpc>
                <a:spcPct val="107000"/>
              </a:lnSpc>
            </a:pPr>
            <a:r>
              <a:rPr lang="en-GB" altLang="zh-CN" sz="1400" dirty="0"/>
              <a:t>The overhead of 1DMRS +PTRS (L=1, K=2) configuration is the smallest compared with other RS configuration schemes</a:t>
            </a:r>
          </a:p>
          <a:p>
            <a:pPr lvl="2">
              <a:lnSpc>
                <a:spcPct val="107000"/>
              </a:lnSpc>
            </a:pPr>
            <a:r>
              <a:rPr lang="en-GB" altLang="zh-CN" sz="1400" dirty="0"/>
              <a:t>With 1 DMRS+PTRS (L=1, K=2) configuration, better performance can be achieved in terms of maximum throughput compared with other RS configurations</a:t>
            </a:r>
            <a:endParaRPr lang="zh-CN" altLang="zh-CN" dirty="0"/>
          </a:p>
          <a:p>
            <a:pPr lvl="1"/>
            <a:r>
              <a:rPr lang="en-US" altLang="zh-CN" dirty="0"/>
              <a:t>Observation 2 (Ericsson)</a:t>
            </a:r>
          </a:p>
          <a:p>
            <a:pPr lvl="2" fontAlgn="auto" hangingPunct="1"/>
            <a:r>
              <a:rPr lang="en-GB" altLang="zh-CN" sz="1400" dirty="0"/>
              <a:t>The performance difference is negligible for PUSCH configured with PT-RS +(1+0) DM-RS and PT-RS + (1+1) DM-RS symbols</a:t>
            </a:r>
          </a:p>
          <a:p>
            <a:pPr lvl="1"/>
            <a:r>
              <a:rPr lang="en-US" altLang="zh-CN" dirty="0">
                <a:solidFill>
                  <a:prstClr val="black"/>
                </a:solidFill>
              </a:rPr>
              <a:t>Observation 3 (Huawei)</a:t>
            </a:r>
            <a:endParaRPr lang="zh-CN" altLang="zh-CN" sz="1400" dirty="0"/>
          </a:p>
          <a:p>
            <a:pPr lvl="2" fontAlgn="auto" hangingPunct="1"/>
            <a:r>
              <a:rPr lang="en-GB" altLang="zh-CN" sz="1400" dirty="0"/>
              <a:t>There is negligible performance difference between DMRS 1+1 and DMRS 1+1+1.</a:t>
            </a:r>
            <a:endParaRPr lang="zh-CN" altLang="zh-CN" sz="1400" dirty="0"/>
          </a:p>
          <a:p>
            <a:pPr lvl="2" fontAlgn="auto" hangingPunct="1"/>
            <a:r>
              <a:rPr lang="en-GB" altLang="zh-CN" sz="1400" dirty="0"/>
              <a:t>There is about 1.2dB performance degradation between DMRS 1 and the others due to large residual frequency offset using PTRS only for frequency offset estimation.</a:t>
            </a:r>
            <a:endParaRPr lang="zh-CN" altLang="zh-CN" sz="1400" dirty="0"/>
          </a:p>
          <a:p>
            <a:pPr lvl="1"/>
            <a:r>
              <a:rPr lang="en-US" altLang="zh-CN" dirty="0">
                <a:solidFill>
                  <a:prstClr val="black"/>
                </a:solidFill>
              </a:rPr>
              <a:t>Observation 4 (Nokia)</a:t>
            </a:r>
            <a:endParaRPr lang="zh-CN" altLang="zh-CN" sz="1400" dirty="0">
              <a:solidFill>
                <a:prstClr val="black"/>
              </a:solidFill>
            </a:endParaRPr>
          </a:p>
          <a:p>
            <a:pPr lvl="2" fontAlgn="auto" hangingPunct="1"/>
            <a:r>
              <a:rPr lang="en-GB" altLang="zh-CN" sz="1400" dirty="0"/>
              <a:t>There is no significant difference in the demodulation performance between the cases with only one and two DM-RS per slot when PT-RS is present. We can expect a similar behaviour when two additional DM-RS symbols are used.</a:t>
            </a:r>
            <a:endParaRPr lang="zh-CN" altLang="zh-CN" sz="1400" dirty="0"/>
          </a:p>
          <a:p>
            <a:pPr lvl="2" fontAlgn="auto" hangingPunct="1"/>
            <a:r>
              <a:rPr lang="en-GB" altLang="zh-CN" sz="1400" dirty="0"/>
              <a:t>It is practical to use at least one additional DM-RS symbol per slot in real implementation where fast fading is inevitably present. Moreover, in HST FR1 PUSCH requirements two additional DM-RS symbols are used</a:t>
            </a:r>
          </a:p>
        </p:txBody>
      </p:sp>
    </p:spTree>
    <p:extLst>
      <p:ext uri="{BB962C8B-B14F-4D97-AF65-F5344CB8AC3E}">
        <p14:creationId xmlns:p14="http://schemas.microsoft.com/office/powerpoint/2010/main" val="1910419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RAN4#99</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21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20733200"/>
              </p:ext>
            </p:extLst>
          </p:nvPr>
        </p:nvGraphicFramePr>
        <p:xfrm>
          <a:off x="771452" y="2125266"/>
          <a:ext cx="7891670" cy="3083726"/>
        </p:xfrm>
        <a:graphic>
          <a:graphicData uri="http://schemas.openxmlformats.org/drawingml/2006/table">
            <a:tbl>
              <a:tblPr firstRow="1">
                <a:tableStyleId>{5C22544A-7EE6-4342-B048-85BDC9FD1C3A}</a:tableStyleId>
              </a:tblPr>
              <a:tblGrid>
                <a:gridCol w="949772">
                  <a:extLst>
                    <a:ext uri="{9D8B030D-6E8A-4147-A177-3AD203B41FA5}">
                      <a16:colId xmlns:a16="http://schemas.microsoft.com/office/drawing/2014/main" val="20000"/>
                    </a:ext>
                  </a:extLst>
                </a:gridCol>
                <a:gridCol w="4457700">
                  <a:extLst>
                    <a:ext uri="{9D8B030D-6E8A-4147-A177-3AD203B41FA5}">
                      <a16:colId xmlns:a16="http://schemas.microsoft.com/office/drawing/2014/main" val="20001"/>
                    </a:ext>
                  </a:extLst>
                </a:gridCol>
                <a:gridCol w="2484198">
                  <a:extLst>
                    <a:ext uri="{9D8B030D-6E8A-4147-A177-3AD203B41FA5}">
                      <a16:colId xmlns:a16="http://schemas.microsoft.com/office/drawing/2014/main" val="20002"/>
                    </a:ext>
                  </a:extLst>
                </a:gridCol>
              </a:tblGrid>
              <a:tr h="200117">
                <a:tc>
                  <a:txBody>
                    <a:bodyPr/>
                    <a:lstStyle/>
                    <a:p>
                      <a:pPr algn="l" fontAlgn="t"/>
                      <a:r>
                        <a:rPr lang="en-US" sz="12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200" b="0" i="0" u="none" strike="noStrike" dirty="0">
                          <a:solidFill>
                            <a:schemeClr val="bg1"/>
                          </a:solidFill>
                          <a:effectLst/>
                          <a:latin typeface="Arial" panose="020B0604020202020204" pitchFamily="34" charset="0"/>
                        </a:rPr>
                        <a:t>Title</a:t>
                      </a:r>
                      <a:endParaRPr lang="en-US" sz="12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2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val="10000"/>
                  </a:ext>
                </a:extLst>
              </a:tr>
              <a:tr h="113017">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7"/>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R4-2109749</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Reference Signal for UL and DL</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ZTE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8"/>
                  </a:ext>
                </a:extLst>
              </a:tr>
              <a:tr h="179383">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R4-2109750</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UE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ZTE Corporation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9"/>
                  </a:ext>
                </a:extLst>
              </a:tr>
              <a:tr h="245428">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R4-2109805</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0"/>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BS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UE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Samsung</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3"/>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BS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4"/>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R4-2110531</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UE demodulation requirements for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5"/>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general issues for NR FR2 HST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Huawei, </a:t>
                      </a:r>
                      <a:r>
                        <a:rPr lang="en-GB" sz="1100" b="0" i="0" u="none" strike="noStrike" kern="1200" dirty="0" err="1">
                          <a:solidFill>
                            <a:srgbClr val="000000"/>
                          </a:solidFill>
                          <a:effectLst/>
                          <a:latin typeface="+mn-lt"/>
                          <a:ea typeface="+mn-ea"/>
                          <a:cs typeface="+mn-cs"/>
                        </a:rPr>
                        <a:t>HiSilicon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6"/>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R4-2110643</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UE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Ericsson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7"/>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R4-2110720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Maximum UE velocity and RS configuration for FR2 HST UE Demod Performance Test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Qualcomm Incorporated</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8"/>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BS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Ericsson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2"/>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R4-2111067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On HST FR2 BS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Nokia, Nokia Shanghai Bell</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9"/>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R4-2111108</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On HST FR2 DM-RS Configuration in UL Direction</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Nokia, Nokia Shanghai Bell</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11819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274320" indent="-274320"/>
            <a:r>
              <a:rPr lang="en-US" altLang="zh-CN" dirty="0"/>
              <a:t>[1] R4-2108454, “</a:t>
            </a:r>
            <a:r>
              <a:rPr lang="en-GB" altLang="zh-CN" dirty="0"/>
              <a:t>Email discussion summary for [99-e][329] NR_HST_FR2_Demod</a:t>
            </a:r>
            <a:r>
              <a:rPr lang="en-US" altLang="zh-CN" dirty="0"/>
              <a:t>”,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22</a:t>
            </a:fld>
            <a:endParaRPr lang="en-US" dirty="0"/>
          </a:p>
        </p:txBody>
      </p:sp>
    </p:spTree>
    <p:extLst>
      <p:ext uri="{BB962C8B-B14F-4D97-AF65-F5344CB8AC3E}">
        <p14:creationId xmlns:p14="http://schemas.microsoft.com/office/powerpoint/2010/main" val="277909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UE demodulation  requirements</a:t>
            </a:r>
            <a:endParaRPr lang="en-GB" altLang="en-US" sz="4800" dirty="0"/>
          </a:p>
        </p:txBody>
      </p:sp>
    </p:spTree>
    <p:extLst>
      <p:ext uri="{BB962C8B-B14F-4D97-AF65-F5344CB8AC3E}">
        <p14:creationId xmlns:p14="http://schemas.microsoft.com/office/powerpoint/2010/main" val="2944137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 </a:t>
            </a:r>
            <a:endParaRPr lang="zh-CN" altLang="en-US" dirty="0"/>
          </a:p>
        </p:txBody>
      </p:sp>
      <p:sp>
        <p:nvSpPr>
          <p:cNvPr id="3" name="内容占位符 2"/>
          <p:cNvSpPr>
            <a:spLocks noGrp="1"/>
          </p:cNvSpPr>
          <p:nvPr>
            <p:ph idx="1"/>
          </p:nvPr>
        </p:nvSpPr>
        <p:spPr>
          <a:xfrm>
            <a:off x="457200" y="1219200"/>
            <a:ext cx="8534400" cy="5502275"/>
          </a:xfrm>
        </p:spPr>
        <p:txBody>
          <a:bodyPr/>
          <a:lstStyle/>
          <a:p>
            <a:r>
              <a:rPr lang="en-US" altLang="zh-CN" sz="1800" dirty="0"/>
              <a:t>Doppler frequency for PDSCH requirement</a:t>
            </a:r>
          </a:p>
          <a:p>
            <a:pPr lvl="1" fontAlgn="auto" hangingPunct="1"/>
            <a:r>
              <a:rPr lang="en-GB" altLang="zh-CN" sz="1600" dirty="0"/>
              <a:t>Doppler frequency for PDSCH requirement in Bi-directional deployment scenario, if Bi-directional deployment scenario is introduced  </a:t>
            </a:r>
          </a:p>
          <a:p>
            <a:pPr lvl="2"/>
            <a:r>
              <a:rPr lang="en-GB" altLang="zh-CN" sz="1600" dirty="0"/>
              <a:t>Option 1: 9722Hz targeting 350km/h at 30GHz</a:t>
            </a:r>
          </a:p>
          <a:p>
            <a:pPr lvl="2"/>
            <a:r>
              <a:rPr lang="en-GB" altLang="zh-CN" sz="1600" dirty="0"/>
              <a:t>Option 2: 7000Hz with the smallest RS range of frequency offset estimation</a:t>
            </a:r>
            <a:endParaRPr lang="zh-CN" altLang="zh-CN" sz="1600" dirty="0"/>
          </a:p>
          <a:p>
            <a:pPr lvl="1"/>
            <a:r>
              <a:rPr lang="en-GB" altLang="zh-CN" sz="1600" dirty="0"/>
              <a:t>Doppler frequency for PDSCH requirement in </a:t>
            </a:r>
            <a:r>
              <a:rPr lang="en-GB" altLang="zh-CN" sz="1600" dirty="0" err="1"/>
              <a:t>Uni</a:t>
            </a:r>
            <a:r>
              <a:rPr lang="en-GB" altLang="zh-CN" sz="1600" dirty="0"/>
              <a:t>-directional deployment scenario, if </a:t>
            </a:r>
            <a:r>
              <a:rPr lang="en-GB" altLang="zh-CN" sz="1600" dirty="0" err="1"/>
              <a:t>Uni</a:t>
            </a:r>
            <a:r>
              <a:rPr lang="en-GB" altLang="zh-CN" sz="1600" dirty="0"/>
              <a:t> -directional deployment scenario is introduced  </a:t>
            </a:r>
          </a:p>
          <a:p>
            <a:pPr lvl="2"/>
            <a:r>
              <a:rPr lang="en-GB" altLang="zh-CN" sz="1600" dirty="0"/>
              <a:t>9722Hz targeting 350km/h at 30GHz</a:t>
            </a:r>
            <a:endParaRPr lang="en-GB" altLang="zh-CN" sz="1600" dirty="0">
              <a:solidFill>
                <a:prstClr val="black"/>
              </a:solidFill>
            </a:endParaRPr>
          </a:p>
          <a:p>
            <a:r>
              <a:rPr lang="en-US" altLang="zh-CN" sz="1800" dirty="0"/>
              <a:t>Whether to introduce PDSCH requirement with HST single-tap channel</a:t>
            </a:r>
          </a:p>
          <a:p>
            <a:pPr lvl="1"/>
            <a:r>
              <a:rPr lang="en-GB" altLang="zh-CN" sz="1600" dirty="0"/>
              <a:t>Option 1 (Samsung, Huawei, Qualcomm, </a:t>
            </a:r>
            <a:r>
              <a:rPr lang="en-GB" altLang="zh-CN" sz="1600" dirty="0">
                <a:highlight>
                  <a:srgbClr val="FFFF00"/>
                </a:highlight>
              </a:rPr>
              <a:t>Intel</a:t>
            </a:r>
            <a:r>
              <a:rPr lang="en-GB" altLang="zh-CN" sz="1600" dirty="0"/>
              <a:t>): Do not define PDSCH requirement with HST single-tap channel</a:t>
            </a:r>
          </a:p>
          <a:p>
            <a:pPr lvl="1"/>
            <a:r>
              <a:rPr lang="en-GB" altLang="zh-CN" sz="1600" dirty="0"/>
              <a:t>Option 2 (Ericsson, </a:t>
            </a:r>
            <a:r>
              <a:rPr lang="en-GB" altLang="zh-CN" sz="1600" strike="sngStrike" dirty="0">
                <a:highlight>
                  <a:srgbClr val="FFFF00"/>
                </a:highlight>
              </a:rPr>
              <a:t>Intel</a:t>
            </a:r>
            <a:r>
              <a:rPr lang="en-GB" altLang="zh-CN" sz="1600" dirty="0"/>
              <a:t>): Define PDSDH requirement with HST single-tap channel (</a:t>
            </a:r>
            <a:r>
              <a:rPr lang="en-GB" altLang="zh-CN" sz="1600" dirty="0" err="1"/>
              <a:t>Uni</a:t>
            </a:r>
            <a:r>
              <a:rPr lang="en-GB" altLang="zh-CN" sz="1600" dirty="0"/>
              <a:t>-directional) with scenario A</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4</a:t>
            </a:fld>
            <a:endParaRPr lang="en-US" altLang="zh-CN"/>
          </a:p>
        </p:txBody>
      </p:sp>
    </p:spTree>
    <p:extLst>
      <p:ext uri="{BB962C8B-B14F-4D97-AF65-F5344CB8AC3E}">
        <p14:creationId xmlns:p14="http://schemas.microsoft.com/office/powerpoint/2010/main" val="160913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PDSCH requirement for </a:t>
            </a:r>
            <a:r>
              <a:rPr lang="en-US" altLang="zh-CN" dirty="0" err="1"/>
              <a:t>Uni</a:t>
            </a:r>
            <a:r>
              <a:rPr lang="en-US" altLang="zh-CN" dirty="0"/>
              <a:t>/</a:t>
            </a:r>
            <a:r>
              <a:rPr lang="it-IT" altLang="zh-CN" dirty="0"/>
              <a:t>Bi-directional scenario in scenario A and scenario B</a:t>
            </a:r>
            <a:endParaRPr lang="en-US" altLang="zh-CN" dirty="0"/>
          </a:p>
          <a:p>
            <a:pPr lvl="1"/>
            <a:r>
              <a:rPr lang="en-GB" altLang="zh-CN" sz="1800" dirty="0"/>
              <a:t>Option 1(Samsung): Define PDSCH requirement with </a:t>
            </a:r>
            <a:r>
              <a:rPr lang="en-GB" altLang="zh-CN" sz="1800" dirty="0" err="1"/>
              <a:t>Uni</a:t>
            </a:r>
            <a:r>
              <a:rPr lang="en-GB" altLang="zh-CN" sz="1800" dirty="0"/>
              <a:t>/Bi-directional  scenario for both A and B, Define the test applicability rule to reduce the test effort</a:t>
            </a:r>
            <a:endParaRPr lang="zh-CN" altLang="zh-CN" sz="1800" dirty="0"/>
          </a:p>
          <a:p>
            <a:pPr lvl="1"/>
            <a:r>
              <a:rPr lang="en-GB" altLang="zh-CN" sz="1800" dirty="0"/>
              <a:t>Option 2 (Huawei): Define requirements for both scenario A/B, and </a:t>
            </a:r>
            <a:r>
              <a:rPr lang="en-GB" altLang="zh-CN" sz="1800" dirty="0" err="1"/>
              <a:t>Uni</a:t>
            </a:r>
            <a:r>
              <a:rPr lang="en-GB" altLang="zh-CN" sz="1800" dirty="0"/>
              <a:t>/Bi-directional deployment, and not define any applicability between</a:t>
            </a:r>
            <a:endParaRPr lang="zh-CN" altLang="zh-CN" sz="1800" dirty="0"/>
          </a:p>
          <a:p>
            <a:pPr lvl="1"/>
            <a:r>
              <a:rPr lang="en-GB" altLang="zh-CN" sz="1800" dirty="0"/>
              <a:t>Option 3 (ZTE): Consider output of FR2 HST deployment scenario discussion whether to cover scenario A </a:t>
            </a:r>
            <a:endParaRPr lang="zh-CN" altLang="zh-CN" sz="1800" dirty="0"/>
          </a:p>
          <a:p>
            <a:pPr lvl="1"/>
            <a:r>
              <a:rPr lang="en-GB" altLang="zh-CN" sz="1800" dirty="0"/>
              <a:t>Option 4 (Ericsson): RAN4 define two test cases for HST FR2</a:t>
            </a:r>
            <a:endParaRPr lang="en-US" altLang="zh-CN" sz="1800" dirty="0">
              <a:solidFill>
                <a:prstClr val="black"/>
              </a:solidFill>
            </a:endParaRPr>
          </a:p>
          <a:p>
            <a:pPr lvl="2"/>
            <a:r>
              <a:rPr lang="en-GB" altLang="zh-CN" sz="1600" dirty="0"/>
              <a:t>Test 1: HST single tap (</a:t>
            </a:r>
            <a:r>
              <a:rPr lang="en-GB" altLang="zh-CN" sz="1600" dirty="0" err="1"/>
              <a:t>Uni</a:t>
            </a:r>
            <a:r>
              <a:rPr lang="en-GB" altLang="zh-CN" sz="1600" dirty="0"/>
              <a:t>-directional) with scenario A</a:t>
            </a:r>
          </a:p>
          <a:p>
            <a:pPr lvl="2"/>
            <a:r>
              <a:rPr lang="en-GB" altLang="zh-CN" sz="1600" dirty="0"/>
              <a:t>Test 2: DPS (</a:t>
            </a:r>
            <a:r>
              <a:rPr lang="en-GB" altLang="zh-CN" sz="1600" dirty="0" err="1"/>
              <a:t>Uni</a:t>
            </a:r>
            <a:r>
              <a:rPr lang="en-GB" altLang="zh-CN" sz="1600" dirty="0"/>
              <a:t>-directional) with scenario B</a:t>
            </a:r>
            <a:endParaRPr lang="zh-CN" altLang="zh-CN" sz="1600" dirty="0"/>
          </a:p>
          <a:p>
            <a:pPr lvl="2"/>
            <a:r>
              <a:rPr lang="en-GB" altLang="zh-CN" sz="1600" dirty="0"/>
              <a:t>If RAN4 agree to consider both </a:t>
            </a:r>
            <a:r>
              <a:rPr lang="en-GB" altLang="zh-CN" sz="1600" dirty="0" err="1"/>
              <a:t>Uni</a:t>
            </a:r>
            <a:r>
              <a:rPr lang="en-GB" altLang="zh-CN" sz="1600" dirty="0"/>
              <a:t>-directional and Bi-directional deployment, either test 1 or 2 apply Bi-directional model</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5</a:t>
            </a:fld>
            <a:endParaRPr lang="en-US" altLang="zh-CN"/>
          </a:p>
        </p:txBody>
      </p:sp>
    </p:spTree>
    <p:extLst>
      <p:ext uri="{BB962C8B-B14F-4D97-AF65-F5344CB8AC3E}">
        <p14:creationId xmlns:p14="http://schemas.microsoft.com/office/powerpoint/2010/main" val="2571319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81000" y="990600"/>
            <a:ext cx="8229600" cy="5638800"/>
          </a:xfrm>
        </p:spPr>
        <p:txBody>
          <a:bodyPr/>
          <a:lstStyle/>
          <a:p>
            <a:r>
              <a:rPr lang="en-US" altLang="zh-CN" sz="2000" dirty="0"/>
              <a:t>DPS transmission scheme</a:t>
            </a:r>
          </a:p>
          <a:p>
            <a:pPr lvl="1"/>
            <a:r>
              <a:rPr lang="en-GB" altLang="zh-CN" sz="1600" dirty="0">
                <a:solidFill>
                  <a:prstClr val="black"/>
                </a:solidFill>
              </a:rPr>
              <a:t>Option 1(Samsung):</a:t>
            </a:r>
            <a:endParaRPr lang="zh-CN" altLang="zh-CN" sz="1600" dirty="0">
              <a:solidFill>
                <a:prstClr val="black"/>
              </a:solidFill>
            </a:endParaRPr>
          </a:p>
          <a:p>
            <a:pPr lvl="2"/>
            <a:r>
              <a:rPr lang="en-GB" altLang="zh-CN" sz="1400" dirty="0">
                <a:solidFill>
                  <a:prstClr val="black"/>
                </a:solidFill>
              </a:rPr>
              <a:t>Define PDSCH requirement with DPS scheme 1a in </a:t>
            </a:r>
            <a:r>
              <a:rPr lang="en-GB" altLang="zh-CN" sz="1400" dirty="0" err="1">
                <a:solidFill>
                  <a:prstClr val="black"/>
                </a:solidFill>
              </a:rPr>
              <a:t>Uni</a:t>
            </a:r>
            <a:r>
              <a:rPr lang="en-GB" altLang="zh-CN" sz="1400" dirty="0">
                <a:solidFill>
                  <a:prstClr val="black"/>
                </a:solidFill>
              </a:rPr>
              <a:t>-directional scenario for scenario A. FFS scheme 1b</a:t>
            </a:r>
            <a:endParaRPr lang="zh-CN" altLang="zh-CN" sz="1400" dirty="0">
              <a:solidFill>
                <a:prstClr val="black"/>
              </a:solidFill>
            </a:endParaRPr>
          </a:p>
          <a:p>
            <a:pPr lvl="2"/>
            <a:r>
              <a:rPr lang="en-GB" altLang="zh-CN" sz="1400" dirty="0">
                <a:solidFill>
                  <a:prstClr val="black"/>
                </a:solidFill>
              </a:rPr>
              <a:t>Define PDSCH requirement with DPS scheme 1a and 1b in </a:t>
            </a:r>
            <a:r>
              <a:rPr lang="en-GB" altLang="zh-CN" sz="1400" dirty="0" err="1">
                <a:solidFill>
                  <a:prstClr val="black"/>
                </a:solidFill>
              </a:rPr>
              <a:t>Uni</a:t>
            </a:r>
            <a:r>
              <a:rPr lang="en-GB" altLang="zh-CN" sz="1400" dirty="0">
                <a:solidFill>
                  <a:prstClr val="black"/>
                </a:solidFill>
              </a:rPr>
              <a:t>-directional scenario for scenario B, FFS the number of TCI state configured</a:t>
            </a:r>
            <a:endParaRPr lang="zh-CN" altLang="zh-CN" sz="1400" dirty="0">
              <a:solidFill>
                <a:prstClr val="black"/>
              </a:solidFill>
            </a:endParaRPr>
          </a:p>
          <a:p>
            <a:pPr lvl="2"/>
            <a:r>
              <a:rPr lang="en-GB" altLang="zh-CN" sz="1400" dirty="0">
                <a:solidFill>
                  <a:prstClr val="black"/>
                </a:solidFill>
              </a:rPr>
              <a:t>Define PDSCH requirement with DPS scheme 1a in Bi-directional scenario for scenario A and scenario B. FFS scheme 1b</a:t>
            </a:r>
            <a:endParaRPr lang="zh-CN" altLang="zh-CN" sz="1400" dirty="0">
              <a:solidFill>
                <a:prstClr val="black"/>
              </a:solidFill>
            </a:endParaRPr>
          </a:p>
          <a:p>
            <a:pPr lvl="1"/>
            <a:r>
              <a:rPr lang="en-GB" altLang="zh-CN" sz="1600" dirty="0">
                <a:solidFill>
                  <a:prstClr val="black"/>
                </a:solidFill>
              </a:rPr>
              <a:t>Option 2 (Huawei): Define both DPS transmission scheme 1a and 1b for both Bi-directional and </a:t>
            </a:r>
            <a:r>
              <a:rPr lang="en-GB" altLang="zh-CN" sz="1600" dirty="0" err="1">
                <a:solidFill>
                  <a:prstClr val="black"/>
                </a:solidFill>
              </a:rPr>
              <a:t>Uni</a:t>
            </a:r>
            <a:r>
              <a:rPr lang="en-GB" altLang="zh-CN" sz="1600" dirty="0">
                <a:solidFill>
                  <a:prstClr val="black"/>
                </a:solidFill>
              </a:rPr>
              <a:t>-directional deployment</a:t>
            </a:r>
            <a:endParaRPr lang="zh-CN" altLang="zh-CN" sz="1600" dirty="0">
              <a:solidFill>
                <a:prstClr val="black"/>
              </a:solidFill>
            </a:endParaRPr>
          </a:p>
          <a:p>
            <a:pPr lvl="2"/>
            <a:r>
              <a:rPr lang="en-GB" altLang="zh-CN" sz="1400" dirty="0">
                <a:solidFill>
                  <a:prstClr val="black"/>
                </a:solidFill>
              </a:rPr>
              <a:t>Option 2a (Ericsson, Intel): RAN4 define both scheme 1a and 1b if the performance is same, but define the same applicability rule as Rel-16 HST, i.e., if a UE declared supporting &gt; 1 TCI states, the UE will pass scheme 1b and skipped scheme 1a test cases, and if a UE only support 1 TCI state, the UE need to pass scheme 1a and skip scheme 1b test cases.</a:t>
            </a:r>
            <a:endParaRPr lang="zh-CN" altLang="zh-CN" sz="1400" dirty="0">
              <a:solidFill>
                <a:prstClr val="black"/>
              </a:solidFill>
            </a:endParaRPr>
          </a:p>
          <a:p>
            <a:pPr lvl="1"/>
            <a:r>
              <a:rPr lang="en-GB" altLang="zh-CN" sz="1600" dirty="0">
                <a:solidFill>
                  <a:prstClr val="black"/>
                </a:solidFill>
              </a:rPr>
              <a:t>Option 3 (ZTE):</a:t>
            </a:r>
            <a:endParaRPr lang="zh-CN" altLang="zh-CN" sz="1600" dirty="0">
              <a:solidFill>
                <a:prstClr val="black"/>
              </a:solidFill>
            </a:endParaRPr>
          </a:p>
          <a:p>
            <a:pPr lvl="2"/>
            <a:r>
              <a:rPr lang="en-GB" altLang="zh-CN" sz="1400" dirty="0">
                <a:solidFill>
                  <a:prstClr val="black"/>
                </a:solidFill>
              </a:rPr>
              <a:t>DPS scheme 1a could be considered in </a:t>
            </a:r>
            <a:r>
              <a:rPr lang="en-GB" altLang="zh-CN" sz="1400" dirty="0" err="1">
                <a:solidFill>
                  <a:prstClr val="black"/>
                </a:solidFill>
              </a:rPr>
              <a:t>Uni</a:t>
            </a:r>
            <a:r>
              <a:rPr lang="en-GB" altLang="zh-CN" sz="1400" dirty="0">
                <a:solidFill>
                  <a:prstClr val="black"/>
                </a:solidFill>
              </a:rPr>
              <a:t>-directional RRH scenario</a:t>
            </a:r>
            <a:endParaRPr lang="zh-CN" altLang="zh-CN" sz="1400" dirty="0">
              <a:solidFill>
                <a:prstClr val="black"/>
              </a:solidFill>
            </a:endParaRPr>
          </a:p>
          <a:p>
            <a:pPr lvl="2"/>
            <a:r>
              <a:rPr lang="en-GB" altLang="zh-CN" sz="1400" dirty="0">
                <a:solidFill>
                  <a:prstClr val="black"/>
                </a:solidFill>
              </a:rPr>
              <a:t>If another panel cannot be used for beam search, scheme 1a could be considered in Bi-directional scenario. If another panel can be used for beam search, both scheme 1a and 1b could be considered in Bi-directional scenario.</a:t>
            </a:r>
            <a:endParaRPr lang="zh-CN" altLang="zh-CN" sz="1400" dirty="0">
              <a:solidFill>
                <a:prstClr val="black"/>
              </a:solidFill>
            </a:endParaRPr>
          </a:p>
          <a:p>
            <a:pPr lvl="1"/>
            <a:endParaRPr lang="en-GB" altLang="zh-CN" sz="18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6</a:t>
            </a:fld>
            <a:endParaRPr lang="en-US" altLang="zh-CN"/>
          </a:p>
        </p:txBody>
      </p:sp>
    </p:spTree>
    <p:extLst>
      <p:ext uri="{BB962C8B-B14F-4D97-AF65-F5344CB8AC3E}">
        <p14:creationId xmlns:p14="http://schemas.microsoft.com/office/powerpoint/2010/main" val="388509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PDSCH</a:t>
            </a:r>
            <a:endParaRPr lang="zh-CN" altLang="en-US" dirty="0"/>
          </a:p>
        </p:txBody>
      </p:sp>
      <p:sp>
        <p:nvSpPr>
          <p:cNvPr id="3" name="内容占位符 2"/>
          <p:cNvSpPr>
            <a:spLocks noGrp="1"/>
          </p:cNvSpPr>
          <p:nvPr>
            <p:ph idx="1"/>
          </p:nvPr>
        </p:nvSpPr>
        <p:spPr>
          <a:xfrm>
            <a:off x="381000" y="990600"/>
            <a:ext cx="8229600" cy="5791200"/>
          </a:xfrm>
        </p:spPr>
        <p:txBody>
          <a:bodyPr/>
          <a:lstStyle/>
          <a:p>
            <a:r>
              <a:rPr lang="en-US" altLang="zh-CN" sz="1800" dirty="0"/>
              <a:t>RS configuration</a:t>
            </a:r>
          </a:p>
          <a:p>
            <a:pPr lvl="1" fontAlgn="auto" hangingPunct="1"/>
            <a:r>
              <a:rPr lang="en-GB" altLang="zh-CN" sz="1600" dirty="0">
                <a:solidFill>
                  <a:prstClr val="black"/>
                </a:solidFill>
              </a:rPr>
              <a:t>Assumption</a:t>
            </a:r>
            <a:r>
              <a:rPr lang="en-GB" altLang="zh-CN" sz="1600" dirty="0"/>
              <a:t> of RS for frequency offset tracking is up to UE implementation, FFS the RS configuration for PDSCH requirement as </a:t>
            </a:r>
          </a:p>
          <a:p>
            <a:pPr lvl="2"/>
            <a:r>
              <a:rPr lang="en-GB" altLang="zh-CN" sz="1600" dirty="0">
                <a:solidFill>
                  <a:prstClr val="black"/>
                </a:solidFill>
              </a:rPr>
              <a:t>Configure SSB every 20ms</a:t>
            </a:r>
          </a:p>
          <a:p>
            <a:pPr lvl="2"/>
            <a:r>
              <a:rPr lang="en-GB" altLang="zh-CN" sz="1600" dirty="0">
                <a:solidFill>
                  <a:prstClr val="black"/>
                </a:solidFill>
              </a:rPr>
              <a:t>Configure TRS every 10ms</a:t>
            </a:r>
          </a:p>
          <a:p>
            <a:pPr lvl="2"/>
            <a:r>
              <a:rPr lang="en-GB" altLang="zh-CN" sz="1600" dirty="0"/>
              <a:t>Configure PTRS with K</a:t>
            </a:r>
            <a:r>
              <a:rPr lang="en-GB" altLang="zh-CN" sz="1600" baseline="-25000" dirty="0"/>
              <a:t>PT-RS</a:t>
            </a:r>
            <a:r>
              <a:rPr lang="en-GB" altLang="zh-CN" sz="1600" dirty="0"/>
              <a:t>S=2 and L</a:t>
            </a:r>
            <a:r>
              <a:rPr lang="en-GB" altLang="zh-CN" sz="1600" baseline="-25000" dirty="0"/>
              <a:t>PT-RS</a:t>
            </a:r>
            <a:r>
              <a:rPr lang="en-GB" altLang="zh-CN" sz="1600" dirty="0"/>
              <a:t>=1</a:t>
            </a:r>
            <a:endParaRPr lang="en-US" altLang="zh-CN" sz="2000" dirty="0"/>
          </a:p>
          <a:p>
            <a:r>
              <a:rPr lang="en-US" altLang="zh-CN" sz="2000" dirty="0"/>
              <a:t>DMRS configuration</a:t>
            </a:r>
          </a:p>
          <a:p>
            <a:pPr lvl="1"/>
            <a:r>
              <a:rPr lang="en-GB" altLang="zh-CN" sz="1600" dirty="0">
                <a:solidFill>
                  <a:prstClr val="black"/>
                </a:solidFill>
              </a:rPr>
              <a:t>Option 1(Samsung, Intel, Qualcomm, Huawei): 1+1+1 DMRS configuration for DPS scheme</a:t>
            </a:r>
            <a:endParaRPr lang="zh-CN" altLang="zh-CN" sz="1600" dirty="0">
              <a:solidFill>
                <a:prstClr val="black"/>
              </a:solidFill>
            </a:endParaRPr>
          </a:p>
          <a:p>
            <a:pPr lvl="1"/>
            <a:r>
              <a:rPr lang="en-GB" altLang="zh-CN" sz="1600" dirty="0">
                <a:solidFill>
                  <a:prstClr val="black"/>
                </a:solidFill>
              </a:rPr>
              <a:t>Option 2 (Ericsson, ZTE): </a:t>
            </a:r>
          </a:p>
          <a:p>
            <a:pPr lvl="2"/>
            <a:r>
              <a:rPr lang="en-US" altLang="zh-CN" sz="1400" dirty="0">
                <a:solidFill>
                  <a:prstClr val="black"/>
                </a:solidFill>
              </a:rPr>
              <a:t>1 DMRS for HST single-tap channel</a:t>
            </a:r>
          </a:p>
          <a:p>
            <a:pPr lvl="2"/>
            <a:r>
              <a:rPr lang="en-GB" altLang="zh-CN" sz="1400" dirty="0"/>
              <a:t>1+1+1 DMRS configuration for HST DPS </a:t>
            </a:r>
            <a:endParaRPr lang="en-GB" altLang="zh-CN" dirty="0">
              <a:solidFill>
                <a:prstClr val="black"/>
              </a:solidFill>
            </a:endParaRPr>
          </a:p>
          <a:p>
            <a:r>
              <a:rPr lang="en-US" altLang="zh-CN" sz="2000" dirty="0"/>
              <a:t>CBW</a:t>
            </a:r>
          </a:p>
          <a:p>
            <a:pPr lvl="1"/>
            <a:r>
              <a:rPr lang="en-GB" altLang="zh-CN" sz="1600" dirty="0">
                <a:solidFill>
                  <a:prstClr val="black"/>
                </a:solidFill>
              </a:rPr>
              <a:t>Option </a:t>
            </a:r>
            <a:r>
              <a:rPr lang="en-GB" altLang="zh-CN" sz="1600" dirty="0"/>
              <a:t>1(Samsung. Ericsson, Qualcomm, Intel): 100MHz CBW</a:t>
            </a:r>
            <a:endParaRPr lang="zh-CN" altLang="zh-CN" sz="1600" dirty="0">
              <a:solidFill>
                <a:prstClr val="black"/>
              </a:solidFill>
            </a:endParaRPr>
          </a:p>
          <a:p>
            <a:pPr lvl="1"/>
            <a:r>
              <a:rPr lang="en-GB" altLang="zh-CN" sz="1600" dirty="0"/>
              <a:t>Option 2 (Huawei, Intel, ZTE): 200MHz CBW</a:t>
            </a:r>
          </a:p>
          <a:p>
            <a:pPr lvl="1"/>
            <a:r>
              <a:rPr lang="en-GB" altLang="zh-CN" sz="1600" dirty="0"/>
              <a:t>Option 3 (Intel):  Align the CBW configuration for PDSCH and PUSCH</a:t>
            </a:r>
            <a:endParaRPr lang="en-GB" altLang="zh-CN" sz="1600" dirty="0">
              <a:solidFill>
                <a:prstClr val="black"/>
              </a:solidFill>
            </a:endParaRPr>
          </a:p>
          <a:p>
            <a:r>
              <a:rPr lang="en-US" altLang="zh-CN" sz="2000" dirty="0"/>
              <a:t>UE frequency error</a:t>
            </a:r>
          </a:p>
          <a:p>
            <a:pPr lvl="1"/>
            <a:r>
              <a:rPr lang="en-US" altLang="zh-CN" sz="1600" dirty="0">
                <a:solidFill>
                  <a:prstClr val="black"/>
                </a:solidFill>
              </a:rPr>
              <a:t>Do not </a:t>
            </a:r>
            <a:r>
              <a:rPr lang="en-GB" altLang="zh-CN" sz="1600" dirty="0">
                <a:solidFill>
                  <a:prstClr val="black"/>
                </a:solidFill>
              </a:rPr>
              <a:t>consider extra UE frequency error for demodulation tests in FR2 HST WI</a:t>
            </a:r>
          </a:p>
          <a:p>
            <a:pPr lvl="2"/>
            <a:r>
              <a:rPr lang="en-GB" altLang="zh-CN" sz="1400" dirty="0">
                <a:solidFill>
                  <a:prstClr val="black"/>
                </a:solidFill>
              </a:rPr>
              <a:t>Impact of UE frequency error can be included in companies’ impairment results when RAN4 sets the UE demodulation requirement for FR2 HST</a:t>
            </a:r>
            <a:endParaRPr lang="zh-CN" altLang="zh-CN" sz="1400" dirty="0">
              <a:solidFill>
                <a:prstClr val="black"/>
              </a:solidFill>
            </a:endParaRPr>
          </a:p>
          <a:p>
            <a:endParaRPr lang="en-US" altLang="zh-CN" sz="2000"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7</a:t>
            </a:fld>
            <a:endParaRPr lang="en-US" altLang="zh-CN" dirty="0"/>
          </a:p>
        </p:txBody>
      </p:sp>
    </p:spTree>
    <p:extLst>
      <p:ext uri="{BB962C8B-B14F-4D97-AF65-F5344CB8AC3E}">
        <p14:creationId xmlns:p14="http://schemas.microsoft.com/office/powerpoint/2010/main" val="19844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BS demodulation  requirements</a:t>
            </a:r>
            <a:endParaRPr lang="en-GB" altLang="en-US" sz="4800" dirty="0"/>
          </a:p>
        </p:txBody>
      </p:sp>
    </p:spTree>
    <p:extLst>
      <p:ext uri="{BB962C8B-B14F-4D97-AF65-F5344CB8AC3E}">
        <p14:creationId xmlns:p14="http://schemas.microsoft.com/office/powerpoint/2010/main" val="778470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PUSCH requirement </a:t>
            </a:r>
          </a:p>
          <a:p>
            <a:pPr lvl="1"/>
            <a:r>
              <a:rPr lang="en-GB" altLang="zh-CN" dirty="0"/>
              <a:t>Introduce PUSCH requirement with Doppler frequency as 19444Hz targeting 350km/h at 30GHz</a:t>
            </a:r>
            <a:endParaRPr lang="zh-CN" altLang="zh-CN" dirty="0"/>
          </a:p>
          <a:p>
            <a:pPr lvl="1"/>
            <a:r>
              <a:rPr lang="en-US" altLang="zh-CN" dirty="0"/>
              <a:t>Do not </a:t>
            </a:r>
            <a:r>
              <a:rPr lang="en-GB" altLang="zh-CN" dirty="0"/>
              <a:t>introduce PUSCH requirement with Doppler frequency as 14444Hz targeting 260km/h at 30GHz, if no issue with supporting 350km/h was identified  </a:t>
            </a:r>
            <a:endParaRPr lang="zh-CN" altLang="zh-CN"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9</a:t>
            </a:fld>
            <a:endParaRPr lang="en-US" altLang="zh-CN"/>
          </a:p>
        </p:txBody>
      </p:sp>
    </p:spTree>
    <p:extLst>
      <p:ext uri="{BB962C8B-B14F-4D97-AF65-F5344CB8AC3E}">
        <p14:creationId xmlns:p14="http://schemas.microsoft.com/office/powerpoint/2010/main" val="3205399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LongProperties xmlns="http://schemas.microsoft.com/office/2006/metadata/longProperties">
  <LongProp xmlns="" name="Links"><![CDATA[<?xml version="1.0" encoding="UTF-8"?><Result><NewXML><PWSLinkDataSet xmlns="http://schemas.microsoft.com/office/project/server/webservices/PWSLinkDataSet/" /></NewXML><ProjectUID>00000000-0000-0000-0000-000000000000</ProjectUID><OldXML><PWSLinkDataSet xmlns="http://schemas.microsoft.com/office/project/server/webservices/PWSLinkDataSet/" /></OldXML><ItemType>3</ItemType><PSURL></PSURL></Result>]]></LongProp>
</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34c87397-5fc1-491e-85e7-d6110dbe9cbd" ContentTypeId="0x0101" PreviousValue="false"/>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5AIRPNAIUNRU-1328258698-3879</_dlc_DocId>
    <_dlc_DocIdUrl xmlns="71c5aaf6-e6ce-465b-b873-5148d2a4c105">
      <Url>https://nokia.sharepoint.com/sites/c5g/5gradio/_layouts/15/DocIdRedir.aspx?ID=5AIRPNAIUNRU-1328258698-3879</Url>
      <Description>5AIRPNAIUNRU-1328258698-3879</Description>
    </_dlc_DocIdUrl>
  </documentManagement>
</p:propertie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7067DF-937D-49A5-8644-955C54DF1C27}">
  <ds:schemaRefs>
    <ds:schemaRef ds:uri="http://schemas.microsoft.com/office/2006/metadata/longProperties"/>
    <ds:schemaRef ds:uri=""/>
  </ds:schemaRefs>
</ds:datastoreItem>
</file>

<file path=customXml/itemProps2.xml><?xml version="1.0" encoding="utf-8"?>
<ds:datastoreItem xmlns:ds="http://schemas.openxmlformats.org/officeDocument/2006/customXml" ds:itemID="{2BE23EA1-D4E8-49A4-9A95-39039A5732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87A7C0-2322-406A-831A-079D34B181C5}">
  <ds:schemaRefs>
    <ds:schemaRef ds:uri="Microsoft.SharePoint.Taxonomy.ContentTypeSync"/>
  </ds:schemaRefs>
</ds:datastoreItem>
</file>

<file path=customXml/itemProps4.xml><?xml version="1.0" encoding="utf-8"?>
<ds:datastoreItem xmlns:ds="http://schemas.openxmlformats.org/officeDocument/2006/customXml" ds:itemID="{0F074811-2F23-4BF3-BA88-F0274BD4F139}">
  <ds:schemaRefs>
    <ds:schemaRef ds:uri="http://schemas.microsoft.com/sharepoint/events"/>
  </ds:schemaRefs>
</ds:datastoreItem>
</file>

<file path=customXml/itemProps5.xml><?xml version="1.0" encoding="utf-8"?>
<ds:datastoreItem xmlns:ds="http://schemas.openxmlformats.org/officeDocument/2006/customXml" ds:itemID="{200F65EB-5730-43A8-9AFA-15BFC5DC8F7F}">
  <ds:schemaRefs>
    <ds:schemaRef ds:uri="http://schemas.microsoft.com/office/infopath/2007/PartnerControls"/>
    <ds:schemaRef ds:uri="3b34c8f0-1ef5-4d1e-bb66-517ce7fe7356"/>
    <ds:schemaRef ds:uri="http://purl.org/dc/terms/"/>
    <ds:schemaRef ds:uri="71c5aaf6-e6ce-465b-b873-5148d2a4c105"/>
    <ds:schemaRef ds:uri="http://schemas.microsoft.com/office/2006/documentManagement/types"/>
    <ds:schemaRef ds:uri="http://schemas.openxmlformats.org/package/2006/metadata/core-properties"/>
    <ds:schemaRef ds:uri="http://purl.org/dc/elements/1.1/"/>
    <ds:schemaRef ds:uri="0b6aed8e-0313-4d17-80ff-d0e5da4931c5"/>
    <ds:schemaRef ds:uri="http://schemas.microsoft.com/office/2006/metadata/properties"/>
    <ds:schemaRef ds:uri="http://www.w3.org/XML/1998/namespace"/>
    <ds:schemaRef ds:uri="http://purl.org/dc/dcmitype/"/>
  </ds:schemaRefs>
</ds:datastoreItem>
</file>

<file path=customXml/itemProps6.xml><?xml version="1.0" encoding="utf-8"?>
<ds:datastoreItem xmlns:ds="http://schemas.openxmlformats.org/officeDocument/2006/customXml" ds:itemID="{AC35135A-1CE9-40FD-8116-DF36BD2062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24390</TotalTime>
  <Words>3037</Words>
  <Application>Microsoft Office PowerPoint</Application>
  <PresentationFormat>On-screen Show (4:3)</PresentationFormat>
  <Paragraphs>302</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WF on demodulation requirements for FR2 HST</vt:lpstr>
      <vt:lpstr>Background</vt:lpstr>
      <vt:lpstr>UE demodulation  requirements</vt:lpstr>
      <vt:lpstr>Test Scope </vt:lpstr>
      <vt:lpstr>Test Scope</vt:lpstr>
      <vt:lpstr>Test Scope</vt:lpstr>
      <vt:lpstr>Test Setup for PDSCH</vt:lpstr>
      <vt:lpstr>BS demodulation  requirements</vt:lpstr>
      <vt:lpstr>Test Scope</vt:lpstr>
      <vt:lpstr>Test Scope</vt:lpstr>
      <vt:lpstr>Test Setup for PUSCH requirements</vt:lpstr>
      <vt:lpstr>Test Setup for UL timing adjustment</vt:lpstr>
      <vt:lpstr>Test Setup for UL timing adjustment requirement</vt:lpstr>
      <vt:lpstr>Test Setup for UL timing adjustment requirement</vt:lpstr>
      <vt:lpstr>Test setup for PRACH</vt:lpstr>
      <vt:lpstr>Testability </vt:lpstr>
      <vt:lpstr>Testability issues for FR2 HST UE</vt:lpstr>
      <vt:lpstr>Observations (information)</vt:lpstr>
      <vt:lpstr>Observations (information)</vt:lpstr>
      <vt:lpstr>Observations (information)</vt:lpstr>
      <vt:lpstr>Contributions List in RAN4#99-e</vt:lpstr>
      <vt:lpstr>Reference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keywords>CTPClassification=:VisualMarkings=, CTPClassification=CTP_PUBLIC:VisualMarkings=, CTPClassification=CTP_NT</cp:keywords>
  <cp:lastModifiedBy>Artyom Putilin</cp:lastModifiedBy>
  <cp:revision>1575</cp:revision>
  <dcterms:created xsi:type="dcterms:W3CDTF">2013-05-13T16:02:00Z</dcterms:created>
  <dcterms:modified xsi:type="dcterms:W3CDTF">2021-05-24T12:41:07Z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0x01010000E5007003D3004E92B8EDD86D20E8CD</vt:lpwstr>
  </property>
  <property fmtid="{D5CDD505-2E9C-101B-9397-08002B2CF9AE}" pid="3" name="_dlc_DocIdItemGuid">
    <vt:lpwstr>3e0b7025-e4b8-4c1b-baea-5a34458c9026</vt:lpwstr>
  </property>
  <property fmtid="{D5CDD505-2E9C-101B-9397-08002B2CF9AE}" pid="4" name="_dlc_DocId">
    <vt:lpwstr>H4P5ACNAWDMP-2-1995</vt:lpwstr>
  </property>
  <property fmtid="{D5CDD505-2E9C-101B-9397-08002B2CF9AE}" pid="5" name="_dlc_DocIdUrl">
    <vt:lpwstr>http://projects/sites/LTED/_layouts/DocIdRedir.aspx?ID=H4P5ACNAWDMP-2-1995, H4P5ACNAWDMP-2-1995</vt:lpwstr>
  </property>
  <property fmtid="{D5CDD505-2E9C-101B-9397-08002B2CF9AE}" pid="6" name="TitusGUID">
    <vt:lpwstr>0c998154-7aab-4411-8f9e-ee1da79851fc</vt:lpwstr>
  </property>
  <property fmtid="{D5CDD505-2E9C-101B-9397-08002B2CF9AE}" pid="7" name="CTP_TimeStamp">
    <vt:lpwstr>2020-08-26 22:52:47Z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_NewReviewCycle">
    <vt:lpwstr/>
  </property>
  <property fmtid="{D5CDD505-2E9C-101B-9397-08002B2CF9AE}" pid="12" name="_2015_ms_pID_725343">
    <vt:lpwstr>(3)2atGgoWJqmWUr1VdW3C7OM/ImQErQ+EuNdpwKsKmGMKSZW/LuADkNWi3aWJpypjwHBz06C95
D0J72CfkyKTL1T9XTnzOS+AE00DcLVLxrFP4+Pkj/q4oVX8LFS3ir2YPXXut/BSq3Tcx3xGU
fVVHNtDAnvTtuIxt9EybvFZr3MWNe/5yqrfBXlg/aQnuzIkjg+6toc6RM8f5NJekXfpmSOuc
4iZqHC3AeVbFlcSfAo</vt:lpwstr>
  </property>
  <property fmtid="{D5CDD505-2E9C-101B-9397-08002B2CF9AE}" pid="13" name="_2015_ms_pID_7253431">
    <vt:lpwstr>EIwzfwcJWQTByR3Qr5Y8HOKYziKyU0jFWGgWVJdxzrWfUpl1eEx3NI
4caHehD/YAvAUKYz1N/jb9F6QWaIAs7PA5hnsmAomP/WEuAEMeCyJwRyYE7omhvlbJOAdMEJ
WmajvEGB1Gcl4nd89E4h3gt5cqrYJzaDHJ5Sf8Vw47uGlZ7C7poNtUpdenkSCoiMtC5sM5p+
hXQaDeQ0NIH82btY5qLCyovp0Xzmy/Jb/ZHs</vt:lpwstr>
  </property>
  <property fmtid="{D5CDD505-2E9C-101B-9397-08002B2CF9AE}" pid="14" name="_2015_ms_pID_7253432">
    <vt:lpwstr>qB+54TLBe9EYcy1j6hiwlM8=</vt:lpwstr>
  </property>
  <property fmtid="{D5CDD505-2E9C-101B-9397-08002B2CF9AE}" pid="15" name="CTPClassification">
    <vt:lpwstr>CTP_NT</vt:lpwstr>
  </property>
  <property fmtid="{D5CDD505-2E9C-101B-9397-08002B2CF9AE}" pid="16" name="NSCPROP_SA">
    <vt:lpwstr>C:\Users\Administrator\Desktop\NR UE Ad-hoc Oct\R4-18xxxxx - WF on NR General and UE PDSCH Demod v1.pptx</vt:lpwstr>
  </property>
  <property fmtid="{D5CDD505-2E9C-101B-9397-08002B2CF9AE}" pid="17" name="_AdHocReviewCycleID">
    <vt:i4>-1884090725</vt:i4>
  </property>
  <property fmtid="{D5CDD505-2E9C-101B-9397-08002B2CF9AE}" pid="18" name="_EmailSubject">
    <vt:lpwstr>[Rel-16 UE Demod] WF on Normal NR CA requirements</vt:lpwstr>
  </property>
  <property fmtid="{D5CDD505-2E9C-101B-9397-08002B2CF9AE}" pid="19" name="_AuthorEmail">
    <vt:lpwstr>gnigam@qti.qualcomm.com</vt:lpwstr>
  </property>
  <property fmtid="{D5CDD505-2E9C-101B-9397-08002B2CF9AE}" pid="20" name="_AuthorEmailDisplayName">
    <vt:lpwstr>Gaurav Nigam</vt:lpwstr>
  </property>
  <property fmtid="{D5CDD505-2E9C-101B-9397-08002B2CF9AE}" pid="21" name="_readonly">
    <vt:lpwstr/>
  </property>
  <property fmtid="{D5CDD505-2E9C-101B-9397-08002B2CF9AE}" pid="22" name="_change">
    <vt:lpwstr/>
  </property>
  <property fmtid="{D5CDD505-2E9C-101B-9397-08002B2CF9AE}" pid="23" name="_full-control">
    <vt:lpwstr/>
  </property>
  <property fmtid="{D5CDD505-2E9C-101B-9397-08002B2CF9AE}" pid="24" name="sflag">
    <vt:lpwstr>1617967587</vt:lpwstr>
  </property>
</Properties>
</file>