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68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2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Ng, Man Hung (Nokia - GB)" initials="NMH(-G" lastIdx="5" clrIdx="1">
    <p:extLst>
      <p:ext uri="{19B8F6BF-5375-455C-9EA6-DF929625EA0E}">
        <p15:presenceInfo xmlns:p15="http://schemas.microsoft.com/office/powerpoint/2012/main" userId="S::man_hung.ng@nokia.com::62a07ceb-399a-4ef3-aa1f-2d918fa96cbd" providerId="AD"/>
      </p:ext>
    </p:extLst>
  </p:cmAuthor>
  <p:cmAuthor id="3" name="薛飞10164284" initials="薛飞10164284" lastIdx="2" clrIdx="2">
    <p:extLst>
      <p:ext uri="{19B8F6BF-5375-455C-9EA6-DF929625EA0E}">
        <p15:presenceInfo xmlns:p15="http://schemas.microsoft.com/office/powerpoint/2012/main" userId="S-1-5-21-3250579939-626067488-4216368596-2082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4DF9-FBB4-4DB4-975A-B9D0E1F7617A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0819"/>
            <a:ext cx="9144000" cy="1479144"/>
          </a:xfrm>
        </p:spPr>
        <p:txBody>
          <a:bodyPr>
            <a:noAutofit/>
          </a:bodyPr>
          <a:lstStyle/>
          <a:p>
            <a:r>
              <a:rPr lang="en-GB" sz="4000" dirty="0"/>
              <a:t>WF on BS TX RF requirements for 52.6 – 71 GHz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6984"/>
            <a:ext cx="9144000" cy="1655762"/>
          </a:xfrm>
        </p:spPr>
        <p:txBody>
          <a:bodyPr/>
          <a:lstStyle/>
          <a:p>
            <a:r>
              <a:rPr lang="en-GB" dirty="0"/>
              <a:t>Nokia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474" y="1281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b="1" dirty="0">
                <a:cs typeface="Arial" panose="020B0604020202020204" pitchFamily="34" charset="0"/>
              </a:rPr>
              <a:t>3GPP TSG-RAN WG4 Meeting # 99-e</a:t>
            </a:r>
          </a:p>
          <a:p>
            <a:r>
              <a:rPr lang="en-GB" b="1" dirty="0"/>
              <a:t>Electronic Meeting, 19 – 27 May 2021</a:t>
            </a:r>
          </a:p>
          <a:p>
            <a:r>
              <a:rPr lang="en-US" b="1" dirty="0"/>
              <a:t>Agenda Item:	</a:t>
            </a:r>
            <a:r>
              <a:rPr lang="en-GB" b="1" dirty="0"/>
              <a:t>9.15.5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230686" y="256585"/>
            <a:ext cx="132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v-SE" b="1" dirty="0">
                <a:cs typeface="Arial" panose="020B0604020202020204" pitchFamily="34" charset="0"/>
              </a:rPr>
              <a:t>R4-2108638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sz="1600" dirty="0"/>
              <a:t>Contributions on BS RF TX requirements for 52.6 – 71 GHz in RAN4#98-bis-e have a variety of proposals:</a:t>
            </a:r>
          </a:p>
          <a:p>
            <a:pPr marL="0" indent="0">
              <a:buNone/>
            </a:pPr>
            <a:r>
              <a:rPr lang="en-GB" sz="1600" dirty="0"/>
              <a:t>[1]	R4-2109114	Discussion on BS TX RF requirements for 52 6-71GHz			CATT</a:t>
            </a:r>
          </a:p>
          <a:p>
            <a:pPr marL="0" indent="0">
              <a:buNone/>
            </a:pPr>
            <a:r>
              <a:rPr lang="en-GB" sz="1600" dirty="0"/>
              <a:t>[2]	R4-2109384	Proposals on BS transmitter requirements for extending current NR operation to 71 GHz	Nokia, Nokia Shanghai Bell</a:t>
            </a:r>
          </a:p>
          <a:p>
            <a:pPr marL="0" indent="0">
              <a:buNone/>
            </a:pPr>
            <a:r>
              <a:rPr lang="en-GB" sz="1600" dirty="0"/>
              <a:t>[3]	R4-2109870	On BS RF transmitter requirements for the frequency range 52 to 71 GHz		Ericsson</a:t>
            </a:r>
          </a:p>
          <a:p>
            <a:pPr marL="0" indent="0">
              <a:buNone/>
            </a:pPr>
            <a:r>
              <a:rPr lang="en-GB" sz="1600" dirty="0"/>
              <a:t>[4]	R4-2110601	Discussion on BS Tx requirements for 60GHz				ZTE Corporation</a:t>
            </a:r>
          </a:p>
          <a:p>
            <a:pPr marL="0" indent="0">
              <a:buNone/>
            </a:pPr>
            <a:r>
              <a:rPr lang="en-GB" sz="1600" dirty="0"/>
              <a:t>The Way Forward from the discussion of the contributions are summarized in the following slides.</a:t>
            </a:r>
          </a:p>
        </p:txBody>
      </p:sp>
    </p:spTree>
    <p:extLst>
      <p:ext uri="{BB962C8B-B14F-4D97-AF65-F5344CB8AC3E}">
        <p14:creationId xmlns:p14="http://schemas.microsoft.com/office/powerpoint/2010/main" val="9427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General and output power requirements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en-US" dirty="0"/>
              <a:t>Re-use FR2 EIRP accuracy as baseline.</a:t>
            </a:r>
          </a:p>
          <a:p>
            <a:pPr lvl="1"/>
            <a:r>
              <a:rPr lang="en-GB" dirty="0"/>
              <a:t>Proponents of new </a:t>
            </a:r>
            <a:r>
              <a:rPr lang="en-US" dirty="0"/>
              <a:t>EIPR accuracy limits (other than the current FR2 ones) should provide technical justifications in next RAN4 meeting.</a:t>
            </a:r>
            <a:endParaRPr lang="en-GB" dirty="0"/>
          </a:p>
          <a:p>
            <a:r>
              <a:rPr lang="en-US" dirty="0"/>
              <a:t>Re-use fractional bandwidth concept from current FR2.</a:t>
            </a:r>
          </a:p>
          <a:p>
            <a:pPr lvl="1"/>
            <a:r>
              <a:rPr lang="en-US" dirty="0"/>
              <a:t>Further study whether 6% is correct breakpoint for fractional bandwidth.</a:t>
            </a:r>
            <a:endParaRPr lang="en-GB" dirty="0"/>
          </a:p>
          <a:p>
            <a:r>
              <a:rPr lang="en-US" dirty="0"/>
              <a:t>Re-use OFF power requirement of -36 dBm/MHz from FR2.</a:t>
            </a:r>
            <a:endParaRPr lang="en-GB" dirty="0"/>
          </a:p>
          <a:p>
            <a:r>
              <a:rPr lang="en-US" dirty="0"/>
              <a:t>Consider transient period together with transmit OFF power, and also together with UE requirement.</a:t>
            </a:r>
          </a:p>
          <a:p>
            <a:pPr lvl="1"/>
            <a:r>
              <a:rPr lang="en-US" dirty="0"/>
              <a:t>For information, no agreement was reached in 1</a:t>
            </a:r>
            <a:r>
              <a:rPr lang="en-US" baseline="30000" dirty="0"/>
              <a:t>st</a:t>
            </a:r>
            <a:r>
              <a:rPr lang="en-US" dirty="0"/>
              <a:t> round to change UE transient period.</a:t>
            </a:r>
            <a:endParaRPr lang="en-GB" dirty="0"/>
          </a:p>
          <a:p>
            <a:r>
              <a:rPr lang="en-US" dirty="0"/>
              <a:t>Total power dynamic range requirement is based on 10*log10(</a:t>
            </a:r>
            <a:r>
              <a:rPr lang="en-US" dirty="0" err="1"/>
              <a:t>Nrb</a:t>
            </a:r>
            <a:r>
              <a:rPr lang="en-US" dirty="0"/>
              <a:t>) for all SCS and </a:t>
            </a:r>
            <a:r>
              <a:rPr lang="en-US" dirty="0" err="1"/>
              <a:t>ChBW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0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Timing and signal quality requirements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dirty="0"/>
              <a:t>Study CA TAE and MIMO TAE further.</a:t>
            </a:r>
          </a:p>
          <a:p>
            <a:pPr lvl="1"/>
            <a:r>
              <a:rPr lang="en-GB" dirty="0"/>
              <a:t>Proponents of new </a:t>
            </a:r>
            <a:r>
              <a:rPr lang="en-US" dirty="0"/>
              <a:t>CA TAE and MIMO TAE limits (other than the current FR2 ones) should provide technical justifications (e.g., preliminary simulation results) in next RAN4 meeting.</a:t>
            </a:r>
            <a:endParaRPr lang="en-GB" dirty="0"/>
          </a:p>
          <a:p>
            <a:r>
              <a:rPr lang="en-US" dirty="0"/>
              <a:t>Consider BS type 2-O EVM requirements, but allow further time to check.</a:t>
            </a:r>
          </a:p>
          <a:p>
            <a:pPr lvl="1"/>
            <a:r>
              <a:rPr lang="en-GB" dirty="0"/>
              <a:t>Proponents of new </a:t>
            </a:r>
            <a:r>
              <a:rPr lang="en-US" dirty="0"/>
              <a:t>EVM limits (other than the current FR2 ones) should provide technical justifications (e.g., preliminary simulation results) in next RAN4 meeting.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3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Emission requirements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en-US" dirty="0"/>
              <a:t>Apply FR2 approach for spurious emissions, with necessary adaptations to emissions mask step frequencies.</a:t>
            </a:r>
            <a:endParaRPr lang="en-GB" dirty="0"/>
          </a:p>
          <a:p>
            <a:r>
              <a:rPr lang="en-US" dirty="0"/>
              <a:t>Occupied bandwidth measurement step size postponed to performance part.</a:t>
            </a:r>
            <a:endParaRPr lang="en-GB" dirty="0"/>
          </a:p>
          <a:p>
            <a:pPr lvl="0"/>
            <a:r>
              <a:rPr lang="en-US" dirty="0"/>
              <a:t>For licensed operation, further consider how to adjust OBUE for 52.6 – 71 GHz </a:t>
            </a:r>
            <a:r>
              <a:rPr lang="en-GB" dirty="0"/>
              <a:t>taking to account the larger channel bandwidths</a:t>
            </a:r>
            <a:r>
              <a:rPr lang="en-US" dirty="0"/>
              <a:t>.</a:t>
            </a:r>
            <a:endParaRPr lang="en-GB" dirty="0"/>
          </a:p>
          <a:p>
            <a:pPr lvl="0"/>
            <a:r>
              <a:rPr lang="en-US" dirty="0"/>
              <a:t>Further consider EN 303 722 for unwanted emissions in unlicensed operation in Europe where the regulatory requirements are clear.</a:t>
            </a:r>
            <a:endParaRPr lang="en-GB" dirty="0"/>
          </a:p>
          <a:p>
            <a:r>
              <a:rPr lang="en-US" dirty="0"/>
              <a:t>FFS for low emission PSD.</a:t>
            </a:r>
          </a:p>
          <a:p>
            <a:pPr lvl="1"/>
            <a:r>
              <a:rPr lang="en-US" dirty="0"/>
              <a:t>Depending on decision of the OBUE.</a:t>
            </a:r>
            <a:endParaRPr lang="en-GB" dirty="0"/>
          </a:p>
          <a:p>
            <a:r>
              <a:rPr lang="en-US" dirty="0"/>
              <a:t>FFS for ACLR.</a:t>
            </a:r>
          </a:p>
          <a:p>
            <a:pPr lvl="1"/>
            <a:r>
              <a:rPr lang="en-US" dirty="0"/>
              <a:t>Depending on decision (together with UE side) on whether new simulation exercise should be performed.</a:t>
            </a:r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36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3431</TotalTime>
  <Words>481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WF on BS TX RF requirements for 52.6 – 71 GHz</vt:lpstr>
      <vt:lpstr>Background</vt:lpstr>
      <vt:lpstr>Way forward on General and output power requirements</vt:lpstr>
      <vt:lpstr>Way forward on Timing and signal quality requirements</vt:lpstr>
      <vt:lpstr>Way forward on Emission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man_hung.ng@nokia.com</dc:creator>
  <cp:lastModifiedBy>Ng, Man Hung (Nokia - GB)</cp:lastModifiedBy>
  <cp:revision>395</cp:revision>
  <dcterms:created xsi:type="dcterms:W3CDTF">2016-11-16T01:29:09Z</dcterms:created>
  <dcterms:modified xsi:type="dcterms:W3CDTF">2021-05-25T15:48:51Z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-2141145419</vt:i4>
  </property>
  <property fmtid="{D5CDD505-2E9C-101B-9397-08002B2CF9AE}" pid="3" name="_NewReviewCycle">
    <vt:lpwstr/>
  </property>
  <property fmtid="{D5CDD505-2E9C-101B-9397-08002B2CF9AE}" pid="4" name="_EmailSubject">
    <vt:lpwstr>WF on sub6-GHz  ACLR and ACS</vt:lpwstr>
  </property>
  <property fmtid="{D5CDD505-2E9C-101B-9397-08002B2CF9AE}" pid="5" name="_AuthorEmail">
    <vt:lpwstr>man_hung.ng@nokia.com</vt:lpwstr>
  </property>
  <property fmtid="{D5CDD505-2E9C-101B-9397-08002B2CF9AE}" pid="6" name="_AuthorEmailDisplayName">
    <vt:lpwstr>Ng, Man Hung (Nokia - GB)</vt:lpwstr>
  </property>
  <property fmtid="{D5CDD505-2E9C-101B-9397-08002B2CF9AE}" pid="7" name="_2015_ms_pID_725343">
    <vt:lpwstr>(2)4qKEM/y4KgplHNjc9xgc2iCaGKgejlSBkTJy9RLuxzgH7gH3vcrLFxAxASdUQWexLW8ByJY4
BN8Ip9OmWq8MeLQ9F0pZyeuZpH+5LqLRpSHvkwHZtHrHz1UzT0HbhwhQNMpix8hmweUVFTNi
iG5bKYAqluzcfPdvq/Z+EPyNFxrDXzpCt78MziA0vE4Ft0hkk1L1HQANY7IzQyvCKP40gg2W
BT0fDr7UrAwTY7A5ri</vt:lpwstr>
  </property>
  <property fmtid="{D5CDD505-2E9C-101B-9397-08002B2CF9AE}" pid="8" name="_2015_ms_pID_7253431">
    <vt:lpwstr>UxBTN4RJXrlowop4Mc/Oy7KboAL2OyPspwkKmIQF5KgHYUJXmWEADq
4VmggfMQiRbZMkv0y7gCGuH3cXVl2B8vKsCIX4PhRKY0dnofqSU8+m0WftCY1KQVgCuL+Cm8
IPs4zs/4Uj2mbCV9SY4gfzVmpZ2WrD7LkTdR21MXnkt0TgEuTjBMG7msx2JudvxbYjQ=</vt:lpwstr>
  </property>
</Properties>
</file>