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0"/>
  </p:notesMasterIdLst>
  <p:handoutMasterIdLst>
    <p:handoutMasterId r:id="rId11"/>
  </p:handoutMasterIdLst>
  <p:sldIdLst>
    <p:sldId id="573" r:id="rId6"/>
    <p:sldId id="1033" r:id="rId7"/>
    <p:sldId id="1041" r:id="rId8"/>
    <p:sldId id="1038" r:id="rId9"/>
  </p:sldIdLst>
  <p:sldSz cx="12192000" cy="6858000"/>
  <p:notesSz cx="6797675" cy="9928225"/>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83" y="67"/>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Rx MU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#99-e</a:t>
            </a:r>
            <a:r>
              <a:rPr lang="en-US" b="1" i="1" dirty="0"/>
              <a:t>	</a:t>
            </a:r>
            <a:endParaRPr lang="en-US" dirty="0"/>
          </a:p>
          <a:p>
            <a:r>
              <a:rPr lang="en-US" b="1" dirty="0"/>
              <a:t>Electronic meeting, 19</a:t>
            </a:r>
            <a:r>
              <a:rPr lang="en-US" b="1" baseline="30000" dirty="0"/>
              <a:t>th </a:t>
            </a:r>
            <a:r>
              <a:rPr lang="en-US" b="1" dirty="0"/>
              <a:t>– 27</a:t>
            </a:r>
            <a:r>
              <a:rPr lang="en-US" b="1" baseline="30000" dirty="0"/>
              <a:t>th</a:t>
            </a:r>
            <a:r>
              <a:rPr lang="en-US" b="1" dirty="0"/>
              <a:t> May, 2021</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R4-2108608</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RAN4#99-e, the following documents on Rx MU for n262 have been submitted:</a:t>
            </a:r>
          </a:p>
          <a:p>
            <a:pPr marL="173355" indent="-173355"/>
            <a:endParaRPr lang="en-US" altLang="ja-JP" dirty="0"/>
          </a:p>
          <a:p>
            <a:pPr lvl="1"/>
            <a:r>
              <a:rPr lang="en-GB" dirty="0"/>
              <a:t>R4-2110088; </a:t>
            </a:r>
            <a:r>
              <a:rPr lang="en-US" dirty="0"/>
              <a:t>Band n262 - BS conformance - MUs</a:t>
            </a:r>
            <a:r>
              <a:rPr lang="en-GB" dirty="0"/>
              <a:t>; Ericsson, Nokia, T-Mobile USA, DISH Network</a:t>
            </a:r>
          </a:p>
          <a:p>
            <a:pPr lvl="1"/>
            <a:r>
              <a:rPr lang="en-GB" dirty="0"/>
              <a:t>R4-2110480; </a:t>
            </a:r>
            <a:r>
              <a:rPr lang="en-US" dirty="0"/>
              <a:t>47 GHz band MU and TT for NR BS RF requirement</a:t>
            </a:r>
            <a:r>
              <a:rPr lang="en-GB" dirty="0"/>
              <a:t>; Keysight Technologies UE Ltd, Rohde &amp; Schwarz</a:t>
            </a:r>
          </a:p>
          <a:p>
            <a:pPr lvl="1"/>
            <a:r>
              <a:rPr lang="en-GB" dirty="0"/>
              <a:t>R4-2111463; Consideration of TR 37.941 and correction of the MU contributors for the FR2 TE; Huawei</a:t>
            </a:r>
          </a:p>
          <a:p>
            <a:pPr lvl="1"/>
            <a:endParaRPr lang="en-GB" dirty="0"/>
          </a:p>
          <a:p>
            <a:pPr marL="163703" lvl="1" indent="0">
              <a:buNone/>
            </a:pPr>
            <a:r>
              <a:rPr lang="en-GB" dirty="0"/>
              <a:t>In summary:</a:t>
            </a:r>
          </a:p>
          <a:p>
            <a:pPr marL="163703" lvl="1" indent="0">
              <a:buNone/>
            </a:pPr>
            <a:endParaRPr lang="en-GB" dirty="0"/>
          </a:p>
          <a:p>
            <a:pPr marL="163703" lvl="1" indent="0">
              <a:buNone/>
            </a:pPr>
            <a:endParaRPr lang="en-GB"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graphicFrame>
        <p:nvGraphicFramePr>
          <p:cNvPr id="5" name="Table 4">
            <a:extLst>
              <a:ext uri="{FF2B5EF4-FFF2-40B4-BE49-F238E27FC236}">
                <a16:creationId xmlns:a16="http://schemas.microsoft.com/office/drawing/2014/main" id="{040FBF75-A82F-4393-A351-8D9EFCC842DF}"/>
              </a:ext>
            </a:extLst>
          </p:cNvPr>
          <p:cNvGraphicFramePr>
            <a:graphicFrameLocks noGrp="1"/>
          </p:cNvGraphicFramePr>
          <p:nvPr>
            <p:extLst>
              <p:ext uri="{D42A27DB-BD31-4B8C-83A1-F6EECF244321}">
                <p14:modId xmlns:p14="http://schemas.microsoft.com/office/powerpoint/2010/main" val="2987806303"/>
              </p:ext>
            </p:extLst>
          </p:nvPr>
        </p:nvGraphicFramePr>
        <p:xfrm>
          <a:off x="1899284" y="4445210"/>
          <a:ext cx="8228692"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70258">
                  <a:extLst>
                    <a:ext uri="{9D8B030D-6E8A-4147-A177-3AD203B41FA5}">
                      <a16:colId xmlns:a16="http://schemas.microsoft.com/office/drawing/2014/main" val="2831072118"/>
                    </a:ext>
                  </a:extLst>
                </a:gridCol>
                <a:gridCol w="1545598">
                  <a:extLst>
                    <a:ext uri="{9D8B030D-6E8A-4147-A177-3AD203B41FA5}">
                      <a16:colId xmlns:a16="http://schemas.microsoft.com/office/drawing/2014/main" val="3444846069"/>
                    </a:ext>
                  </a:extLst>
                </a:gridCol>
                <a:gridCol w="1557928">
                  <a:extLst>
                    <a:ext uri="{9D8B030D-6E8A-4147-A177-3AD203B41FA5}">
                      <a16:colId xmlns:a16="http://schemas.microsoft.com/office/drawing/2014/main" val="1278442320"/>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kumimoji="1" lang="en-US" sz="900" b="1" kern="1200" dirty="0">
                          <a:solidFill>
                            <a:schemeClr val="tx1"/>
                          </a:solidFill>
                          <a:effectLst/>
                          <a:latin typeface="Calibri" panose="020F0502020204030204" pitchFamily="34" charset="0"/>
                          <a:cs typeface="Times New Roman" panose="02020603050405020304" pitchFamily="18" charset="0"/>
                        </a:rPr>
                        <a:t>38.141-2: 24.25-29.5 GHz [dB]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US" sz="900" b="1" kern="1200" dirty="0">
                          <a:solidFill>
                            <a:schemeClr val="tx1"/>
                          </a:solidFill>
                          <a:effectLst/>
                          <a:latin typeface="Calibri" panose="020F0502020204030204" pitchFamily="34" charset="0"/>
                          <a:cs typeface="Times New Roman" panose="02020603050405020304" pitchFamily="18" charset="0"/>
                        </a:rPr>
                        <a:t>38.141-2: 37-43.5 GHz [dB]</a:t>
                      </a:r>
                      <a:r>
                        <a:rPr lang="en-US" sz="900" dirty="0"/>
                        <a:t>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b="1" dirty="0">
                          <a:effectLst/>
                          <a:latin typeface="Calibri" panose="020F0502020204030204" pitchFamily="34" charset="0"/>
                          <a:ea typeface="Calibri" panose="020F0502020204030204" pitchFamily="34" charset="0"/>
                          <a:cs typeface="Times New Roman" panose="02020603050405020304" pitchFamily="18" charset="0"/>
                        </a:rPr>
                        <a:t>R4-2110480</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R4-2110088</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[2.5]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63703" lvl="1" indent="0">
              <a:buNone/>
            </a:pPr>
            <a:r>
              <a:rPr lang="en-GB" sz="2400" dirty="0"/>
              <a:t>It is proposed to agree on [0.1]dB increase of MU (comparing to 43.5GHz) :</a:t>
            </a:r>
          </a:p>
          <a:p>
            <a:pPr marL="163703" lvl="1" indent="0">
              <a:buNone/>
            </a:pPr>
            <a:endParaRPr lang="en-GB" sz="2400" dirty="0"/>
          </a:p>
          <a:p>
            <a:pPr marL="163703" lvl="1" indent="0">
              <a:buNone/>
            </a:pPr>
            <a:endParaRPr lang="en-GB" sz="2400" dirty="0"/>
          </a:p>
          <a:p>
            <a:pPr lvl="1"/>
            <a:endParaRPr lang="en-GB" dirty="0"/>
          </a:p>
          <a:p>
            <a:pPr lvl="1"/>
            <a:endParaRPr lang="en-GB" dirty="0"/>
          </a:p>
          <a:p>
            <a:pPr lvl="1"/>
            <a:endParaRPr lang="en-GB" dirty="0"/>
          </a:p>
          <a:p>
            <a:pPr lvl="1"/>
            <a:r>
              <a:rPr lang="en-US" dirty="0"/>
              <a:t>[] are kept until RAN4#100-e for final confirmation</a:t>
            </a:r>
          </a:p>
          <a:p>
            <a:pPr lvl="1"/>
            <a:r>
              <a:rPr lang="en-US" dirty="0"/>
              <a:t>Interested companies are encouraged to contribute on </a:t>
            </a:r>
            <a:r>
              <a:rPr lang="en-GB" dirty="0"/>
              <a:t>MU values derivation for band n262 in the TR 37.941 (OTA BS testing TR) during RAN4#100-e</a:t>
            </a:r>
          </a:p>
          <a:p>
            <a:pPr lvl="1"/>
            <a:r>
              <a:rPr lang="en-GB" dirty="0"/>
              <a:t>OOBB value may change pending RAN4 agreement on revision of </a:t>
            </a:r>
            <a:r>
              <a:rPr lang="en-GB"/>
              <a:t>current requirement</a:t>
            </a:r>
            <a:endParaRPr lang="en-US"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 for n262</a:t>
            </a:r>
            <a:endParaRPr kumimoji="1" lang="ja-JP" altLang="en-US" dirty="0"/>
          </a:p>
        </p:txBody>
      </p:sp>
      <p:graphicFrame>
        <p:nvGraphicFramePr>
          <p:cNvPr id="4" name="Table 3">
            <a:extLst>
              <a:ext uri="{FF2B5EF4-FFF2-40B4-BE49-F238E27FC236}">
                <a16:creationId xmlns:a16="http://schemas.microsoft.com/office/drawing/2014/main" id="{BF0C0086-A6FE-47AC-A6AD-3E7E77902EC7}"/>
              </a:ext>
            </a:extLst>
          </p:cNvPr>
          <p:cNvGraphicFramePr>
            <a:graphicFrameLocks noGrp="1"/>
          </p:cNvGraphicFramePr>
          <p:nvPr>
            <p:extLst>
              <p:ext uri="{D42A27DB-BD31-4B8C-83A1-F6EECF244321}">
                <p14:modId xmlns:p14="http://schemas.microsoft.com/office/powerpoint/2010/main" val="602836131"/>
              </p:ext>
            </p:extLst>
          </p:nvPr>
        </p:nvGraphicFramePr>
        <p:xfrm>
          <a:off x="1981654" y="1797685"/>
          <a:ext cx="3554908"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MU for n262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[2.5]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39556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593451-A775-4D93-B1A6-A75F5969BF33}">
  <ds:schemaRefs>
    <ds:schemaRef ds:uri="http://schemas.microsoft.com/sharepoint/v3/contenttype/forms"/>
  </ds:schemaRefs>
</ds:datastoreItem>
</file>

<file path=customXml/itemProps3.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602</TotalTime>
  <Words>274</Words>
  <Application>Microsoft Office PowerPoint</Application>
  <PresentationFormat>Widescreen</PresentationFormat>
  <Paragraphs>74</Paragraphs>
  <Slides>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Calibre Regular</vt:lpstr>
      <vt:lpstr>Calibri</vt:lpstr>
      <vt:lpstr>Microsoft Sans Serif</vt:lpstr>
      <vt:lpstr>Qualcomm Office Regular</vt:lpstr>
      <vt:lpstr>Qualcomm Regular</vt:lpstr>
      <vt:lpstr>Qualcomm</vt:lpstr>
      <vt:lpstr>Qualcomm_Template_Standard</vt:lpstr>
      <vt:lpstr>WF on Rx MU for n262</vt:lpstr>
      <vt:lpstr>Background</vt:lpstr>
      <vt:lpstr>WF on Rx MU for n262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Angelow, Iwajlo (Nokia - US/Naperville)</cp:lastModifiedBy>
  <cp:revision>36</cp:revision>
  <dcterms:created xsi:type="dcterms:W3CDTF">2018-01-30T06:42:32Z</dcterms:created>
  <dcterms:modified xsi:type="dcterms:W3CDTF">2021-05-24T17:05:29Z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