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83" r:id="rId4"/>
    <p:sldId id="287" r:id="rId5"/>
    <p:sldId id="288" r:id="rId6"/>
    <p:sldId id="292" r:id="rId7"/>
    <p:sldId id="271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, Anthony (Nokia - GB/Bristol)" initials="LA(-G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1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commentAuthors" Target="commentAuthors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A256-C3EE-4780-8DB2-A91A81F276D8}" type="datetimeFigureOut">
              <a:rPr lang="sv-SE" smtClean="0"/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BC5C-CB2A-455C-A882-29BB6E6AD92F}" type="slidenum">
              <a:rPr lang="sv-SE" smtClean="0"/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A256-C3EE-4780-8DB2-A91A81F276D8}" type="datetimeFigureOut">
              <a:rPr lang="sv-SE" smtClean="0"/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BC5C-CB2A-455C-A882-29BB6E6AD92F}" type="slidenum">
              <a:rPr lang="sv-SE" smtClean="0"/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A256-C3EE-4780-8DB2-A91A81F276D8}" type="datetimeFigureOut">
              <a:rPr lang="sv-SE" smtClean="0"/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BC5C-CB2A-455C-A882-29BB6E6AD92F}" type="slidenum">
              <a:rPr lang="sv-SE" smtClean="0"/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A256-C3EE-4780-8DB2-A91A81F276D8}" type="datetimeFigureOut">
              <a:rPr lang="sv-SE" smtClean="0"/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BC5C-CB2A-455C-A882-29BB6E6AD92F}" type="slidenum">
              <a:rPr lang="sv-SE" smtClean="0"/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A256-C3EE-4780-8DB2-A91A81F276D8}" type="datetimeFigureOut">
              <a:rPr lang="sv-SE" smtClean="0"/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BC5C-CB2A-455C-A882-29BB6E6AD92F}" type="slidenum">
              <a:rPr lang="sv-SE" smtClean="0"/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A256-C3EE-4780-8DB2-A91A81F276D8}" type="datetimeFigureOut">
              <a:rPr lang="sv-SE" smtClean="0"/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BC5C-CB2A-455C-A882-29BB6E6AD92F}" type="slidenum">
              <a:rPr lang="sv-SE" smtClean="0"/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A256-C3EE-4780-8DB2-A91A81F276D8}" type="datetimeFigureOut">
              <a:rPr lang="sv-SE" smtClean="0"/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BC5C-CB2A-455C-A882-29BB6E6AD92F}" type="slidenum">
              <a:rPr lang="sv-SE" smtClean="0"/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A256-C3EE-4780-8DB2-A91A81F276D8}" type="datetimeFigureOut">
              <a:rPr lang="sv-SE" smtClean="0"/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BC5C-CB2A-455C-A882-29BB6E6AD92F}" type="slidenum">
              <a:rPr lang="sv-SE" smtClean="0"/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A256-C3EE-4780-8DB2-A91A81F276D8}" type="datetimeFigureOut">
              <a:rPr lang="sv-SE" smtClean="0"/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BC5C-CB2A-455C-A882-29BB6E6AD92F}" type="slidenum">
              <a:rPr lang="sv-SE" smtClean="0"/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A256-C3EE-4780-8DB2-A91A81F276D8}" type="datetimeFigureOut">
              <a:rPr lang="sv-SE" smtClean="0"/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BC5C-CB2A-455C-A882-29BB6E6AD92F}" type="slidenum">
              <a:rPr lang="sv-SE" smtClean="0"/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A256-C3EE-4780-8DB2-A91A81F276D8}" type="datetimeFigureOut">
              <a:rPr lang="sv-SE" smtClean="0"/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BC5C-CB2A-455C-A882-29BB6E6AD92F}" type="slidenum">
              <a:rPr lang="sv-SE" smtClean="0"/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7A256-C3EE-4780-8DB2-A91A81F276D8}" type="datetimeFigureOut">
              <a:rPr lang="sv-SE" smtClean="0"/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DBC5C-CB2A-455C-A882-29BB6E6AD92F}" type="slidenum">
              <a:rPr lang="sv-SE" smtClean="0"/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541905"/>
            <a:ext cx="9144000" cy="15367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WF on NR repeaters EMC  requirements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679910"/>
            <a:ext cx="9144000" cy="1655762"/>
          </a:xfrm>
        </p:spPr>
        <p:txBody>
          <a:bodyPr/>
          <a:lstStyle/>
          <a:p>
            <a:r>
              <a:rPr lang="en-US" altLang="sv-SE" dirty="0">
                <a:latin typeface="Arial" panose="020B0604020202020204" pitchFamily="34" charset="0"/>
                <a:cs typeface="Arial" panose="020B0604020202020204" pitchFamily="34" charset="0"/>
              </a:rPr>
              <a:t>ZTE, 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[...]</a:t>
            </a: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90791" y="375930"/>
            <a:ext cx="6096000" cy="90678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endParaRPr lang="sv-SE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GB" sz="1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3GPP TSG-RAN WG4 Meeting # 9</a:t>
            </a:r>
            <a:r>
              <a:rPr lang="en-US" altLang="en-GB" sz="1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GB" sz="1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-e	</a:t>
            </a:r>
            <a:endParaRPr lang="en-GB" sz="18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GB" sz="1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Electronic Meeting, May. 19-27, 2021</a:t>
            </a:r>
            <a:endParaRPr lang="en-GB" sz="18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485625" y="522328"/>
            <a:ext cx="14401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b="1" dirty="0">
                <a:latin typeface="Arial" panose="020B0604020202020204" pitchFamily="34" charset="0"/>
                <a:cs typeface="Arial" panose="020B0604020202020204" pitchFamily="34" charset="0"/>
              </a:rPr>
              <a:t>R4-2108479</a:t>
            </a:r>
            <a:endParaRPr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0363" y="1560856"/>
            <a:ext cx="6096000" cy="64516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sv-SE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Agenda item:     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9.5.4</a:t>
            </a:r>
            <a:endParaRPr lang="sv-SE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 for:    Approval</a:t>
            </a:r>
            <a:endParaRPr lang="sv-SE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473200"/>
            <a:ext cx="10837545" cy="5105400"/>
          </a:xfrm>
        </p:spPr>
        <p:txBody>
          <a:bodyPr>
            <a:noAutofit/>
          </a:bodyPr>
          <a:lstStyle/>
          <a:p>
            <a:r>
              <a:rPr lang="en-US" altLang="zh-CN" sz="2000">
                <a:latin typeface="Arial" panose="020B0604020202020204" pitchFamily="34" charset="0"/>
                <a:cs typeface="Arial" panose="020B0604020202020204" pitchFamily="34" charset="0"/>
              </a:rPr>
              <a:t>A new TS (TS38.114) was agreed for NR Repeaters EMC according to the revised WID  for NR repeaters (RP-210818).</a:t>
            </a:r>
            <a:endParaRPr lang="en-US" altLang="zh-CN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zh-CN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000">
                <a:latin typeface="Arial" panose="020B0604020202020204" pitchFamily="34" charset="0"/>
                <a:cs typeface="Arial" panose="020B0604020202020204" pitchFamily="34" charset="0"/>
              </a:rPr>
              <a:t>Some the NR FDD/TDD repeaters EMC requirements are discussed in 1st round email discussion</a:t>
            </a:r>
            <a:endParaRPr lang="en-US" altLang="zh-CN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zh-CN" sz="200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endParaRPr lang="en-US" altLang="zh-CN" sz="200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WF(1)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lstStyle/>
          <a:p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For the time being, only focus core requirement for TDD and FDD NR repeater EMC.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he following EMC requirements are referred to CISPR or IEC specifications and can be applied to NR FDD/TDD repeaters</a:t>
            </a:r>
            <a:endParaRPr lang="zh-CN" alt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zh-CN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Radiated emission(ancillary equipment), conducted emission (including DC power input/output port, AC mains power input/output port, Telecommunication port) , Harmonic current emissions(AC mains input port), Voltage fluctuations and flicker (AC mains input port)</a:t>
            </a:r>
            <a:endParaRPr lang="zh-CN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zh-CN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RF electromagnetic field (80 MHz to 6000 MHz), conducted immunity (0.15 MHz - 80 MHz), ESD, EFT, Voltage dips, surges </a:t>
            </a:r>
            <a:endParaRPr lang="zh-CN" altLang="en-US" sz="17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altLang="zh-CN" sz="199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altLang="zh-CN" sz="1995" dirty="0">
                <a:latin typeface="Arial" panose="020B0604020202020204" pitchFamily="34" charset="0"/>
                <a:cs typeface="Arial" panose="020B0604020202020204" pitchFamily="34" charset="0"/>
              </a:rPr>
              <a:t>For “</a:t>
            </a:r>
            <a:r>
              <a:rPr lang="zh-CN" altLang="en-US" sz="1995" dirty="0">
                <a:latin typeface="Arial" panose="020B0604020202020204" pitchFamily="34" charset="0"/>
                <a:cs typeface="Arial" panose="020B0604020202020204" pitchFamily="34" charset="0"/>
              </a:rPr>
              <a:t>exclusion bands</a:t>
            </a:r>
            <a:r>
              <a:rPr lang="en-US" altLang="zh-CN" sz="1995" dirty="0">
                <a:latin typeface="Arial" panose="020B0604020202020204" pitchFamily="34" charset="0"/>
                <a:cs typeface="Arial" panose="020B0604020202020204" pitchFamily="34" charset="0"/>
              </a:rPr>
              <a:t>” requirements</a:t>
            </a:r>
            <a:r>
              <a:rPr lang="zh-CN" altLang="en-US" sz="1995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zh-CN" sz="199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995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 is premature to decide, pending on the repeater RF discussion</a:t>
            </a:r>
            <a:endParaRPr lang="zh-CN" altLang="en-US" sz="199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zh-CN" altLang="en-US" sz="199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/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228600" lvl="2" indent="0">
              <a:buNone/>
            </a:pPr>
            <a:endParaRPr lang="en-US" altLang="zh-CN" sz="1425" dirty="0">
              <a:sym typeface="+mn-ea"/>
            </a:endParaRPr>
          </a:p>
          <a:p>
            <a:pPr lvl="1"/>
            <a:endParaRPr lang="zh-CN" altLang="en-US" sz="171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WF(2)</a:t>
            </a:r>
            <a:endParaRPr lang="zh-CN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1045190" cy="4351655"/>
          </a:xfrm>
        </p:spPr>
        <p:txBody>
          <a:bodyPr/>
          <a:lstStyle/>
          <a:p>
            <a:r>
              <a:rPr lang="en-US" altLang="zh-CN" sz="2400">
                <a:latin typeface="Arial" panose="020B0604020202020204" pitchFamily="34" charset="0"/>
                <a:cs typeface="Arial" panose="020B0604020202020204" pitchFamily="34" charset="0"/>
              </a:rPr>
              <a:t>Other than the requirments in previous slide, </a:t>
            </a:r>
            <a:r>
              <a:rPr lang="zh-CN" altLang="en-US" sz="2400">
                <a:latin typeface="Arial" panose="020B0604020202020204" pitchFamily="34" charset="0"/>
                <a:cs typeface="Arial" panose="020B0604020202020204" pitchFamily="34" charset="0"/>
              </a:rPr>
              <a:t>other requirements (such as radiated emission requirement) for NR TDD repeaters </a:t>
            </a:r>
            <a:r>
              <a:rPr lang="en-US" altLang="zh-CN" sz="2400">
                <a:latin typeface="Arial" panose="020B0604020202020204" pitchFamily="34" charset="0"/>
                <a:cs typeface="Arial" panose="020B0604020202020204" pitchFamily="34" charset="0"/>
              </a:rPr>
              <a:t>are p</a:t>
            </a:r>
            <a:r>
              <a:rPr lang="zh-CN" altLang="en-US" sz="2400">
                <a:latin typeface="Arial" panose="020B0604020202020204" pitchFamily="34" charset="0"/>
                <a:cs typeface="Arial" panose="020B0604020202020204" pitchFamily="34" charset="0"/>
              </a:rPr>
              <a:t>ending on the repeater RF discussion, more discussions are needed for TDD NR repeaters</a:t>
            </a:r>
            <a:endParaRPr lang="zh-CN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zh-CN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4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Other than the requirments in previous slide, </a:t>
            </a:r>
            <a:r>
              <a:rPr lang="zh-CN" altLang="en-US" sz="24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other requirements (such as radiated emission requirement) for NR </a:t>
            </a:r>
            <a:r>
              <a:rPr lang="en-US" altLang="zh-CN" sz="24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F</a:t>
            </a:r>
            <a:r>
              <a:rPr lang="zh-CN" altLang="en-US" sz="24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DD repeaters </a:t>
            </a:r>
            <a:r>
              <a:rPr lang="en-US" altLang="zh-CN" sz="24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use TS 36.113 and TS 38.113 as a starting point</a:t>
            </a:r>
            <a:endParaRPr lang="en-US" altLang="zh-CN" sz="240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WF(3)</a:t>
            </a:r>
            <a:endParaRPr lang="zh-CN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1045190" cy="4351655"/>
          </a:xfrm>
        </p:spPr>
        <p:txBody>
          <a:bodyPr>
            <a:normAutofit fontScale="40000"/>
          </a:bodyPr>
          <a:lstStyle/>
          <a:p>
            <a:r>
              <a:rPr sz="4000" b="1">
                <a:latin typeface="Arial" panose="020B0604020202020204" pitchFamily="34" charset="0"/>
                <a:cs typeface="Arial" panose="020B0604020202020204" pitchFamily="34" charset="0"/>
              </a:rPr>
              <a:t>Issue 4-2-2: For test conditions, performance assessment and performance criteria, whether or not TS 36.113/TS38.113 can be directly reused for NR repeaters especially for TDD?</a:t>
            </a:r>
            <a:endParaRPr sz="40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sz="3500">
                <a:latin typeface="Arial" panose="020B0604020202020204" pitchFamily="34" charset="0"/>
                <a:cs typeface="Arial" panose="020B0604020202020204" pitchFamily="34" charset="0"/>
              </a:rPr>
              <a:t>Option 1: Yes, can be directly reused for both NR FDD and TDD repeaters EMC</a:t>
            </a:r>
            <a:endParaRPr sz="35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sz="3500">
                <a:latin typeface="Arial" panose="020B0604020202020204" pitchFamily="34" charset="0"/>
                <a:cs typeface="Arial" panose="020B0604020202020204" pitchFamily="34" charset="0"/>
              </a:rPr>
              <a:t>Option 2: No, can be directly reused for NR FDD repeaters EMC, but not for NR TDD repeaters EMC</a:t>
            </a:r>
            <a:endParaRPr sz="35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sz="3500">
                <a:latin typeface="Arial" panose="020B0604020202020204" pitchFamily="34" charset="0"/>
                <a:cs typeface="Arial" panose="020B0604020202020204" pitchFamily="34" charset="0"/>
              </a:rPr>
              <a:t>Option 3: No, It is premature to decide, pending on the repeater RF discussion, more discussions are needed for TDD NR repeaters.</a:t>
            </a:r>
          </a:p>
          <a:p>
            <a:r>
              <a:rPr sz="4000" b="1">
                <a:latin typeface="Arial" panose="020B0604020202020204" pitchFamily="34" charset="0"/>
                <a:cs typeface="Arial" panose="020B0604020202020204" pitchFamily="34" charset="0"/>
              </a:rPr>
              <a:t>Recommended WF：  Option 3</a:t>
            </a:r>
          </a:p>
          <a:p/>
          <a:p>
            <a:r>
              <a:rPr sz="4000" b="1">
                <a:latin typeface="Arial" panose="020B0604020202020204" pitchFamily="34" charset="0"/>
                <a:cs typeface="Arial" panose="020B0604020202020204" pitchFamily="34" charset="0"/>
              </a:rPr>
              <a:t>Issue 4-2-3: If EMC requirements (core and performance) are the same for all the repeater classes for both FDD and TDD repeaters, namely WA, MR, LA and home class?</a:t>
            </a:r>
          </a:p>
          <a:p>
            <a:pPr lvl="1"/>
            <a:r>
              <a:rPr sz="3500">
                <a:latin typeface="Arial" panose="020B0604020202020204" pitchFamily="34" charset="0"/>
                <a:cs typeface="Arial" panose="020B0604020202020204" pitchFamily="34" charset="0"/>
              </a:rPr>
              <a:t>Option 1: Yes</a:t>
            </a:r>
            <a:endParaRPr sz="35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sz="3500">
                <a:latin typeface="Arial" panose="020B0604020202020204" pitchFamily="34" charset="0"/>
                <a:cs typeface="Arial" panose="020B0604020202020204" pitchFamily="34" charset="0"/>
              </a:rPr>
              <a:t>Option 2: No</a:t>
            </a:r>
            <a:endParaRPr sz="35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sz="3500">
                <a:latin typeface="Arial" panose="020B0604020202020204" pitchFamily="34" charset="0"/>
                <a:cs typeface="Arial" panose="020B0604020202020204" pitchFamily="34" charset="0"/>
              </a:rPr>
              <a:t>Option 3: It is premature to decide, pending on the repeater RF discussion, especially for performance.</a:t>
            </a:r>
          </a:p>
          <a:p>
            <a:r>
              <a:rPr sz="4000" b="1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Recommended WF：  Option 3.</a:t>
            </a:r>
            <a:endParaRPr sz="4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References </a:t>
            </a:r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613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dirty="0"/>
          </a:p>
          <a:p>
            <a:pPr marL="514350" indent="-514350">
              <a:buFont typeface="+mj-lt"/>
              <a:buAutoNum type="arabicPeriod"/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R4-2108428</a:t>
            </a:r>
            <a:r>
              <a:rPr lang="en-US" altLang="sv-SE" sz="2000" dirty="0">
                <a:latin typeface="Arial" panose="020B0604020202020204" pitchFamily="34" charset="0"/>
                <a:cs typeface="Arial" panose="020B0604020202020204" pitchFamily="34" charset="0"/>
              </a:rPr>
              <a:t>, 1st round summary for [99-e] [303] NR_EMC</a:t>
            </a:r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sv-SE" sz="2000" dirty="0">
                <a:latin typeface="Arial" panose="020B0604020202020204" pitchFamily="34" charset="0"/>
                <a:cs typeface="Arial" panose="020B0604020202020204" pitchFamily="34" charset="0"/>
              </a:rPr>
              <a:t>ZTE Coporation</a:t>
            </a:r>
            <a:endParaRPr lang="sv-S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R4-2109652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 Further discussion on NR repeaters EMC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en-US" altLang="sv-SE" sz="20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ZTE Coporation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sv-SE" sz="2000" dirty="0">
                <a:latin typeface="Arial" panose="020B0604020202020204" pitchFamily="34" charset="0"/>
                <a:cs typeface="Arial" panose="020B0604020202020204" pitchFamily="34" charset="0"/>
              </a:rPr>
              <a:t>R4-2110044, Discussion on EMC requirements for NR Repeater, Ericsson</a:t>
            </a:r>
            <a:endParaRPr lang="en-US" altLang="sv-S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sv-SE" sz="2000" dirty="0">
                <a:latin typeface="Arial" panose="020B0604020202020204" pitchFamily="34" charset="0"/>
                <a:cs typeface="Arial" panose="020B0604020202020204" pitchFamily="34" charset="0"/>
              </a:rPr>
              <a:t>R4-2111464, Analysis of the NR repeater implementation into the existing NR BS EMC specification TS 38.113, Huawei</a:t>
            </a:r>
            <a:endParaRPr lang="en-US" altLang="sv-S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2610</Words>
  <Application>WPS 演示</Application>
  <PresentationFormat>Widescreen</PresentationFormat>
  <Paragraphs>61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7" baseType="lpstr">
      <vt:lpstr>Arial</vt:lpstr>
      <vt:lpstr>宋体</vt:lpstr>
      <vt:lpstr>Wingdings</vt:lpstr>
      <vt:lpstr>Times New Roman</vt:lpstr>
      <vt:lpstr>Calibri Light</vt:lpstr>
      <vt:lpstr>Calibri</vt:lpstr>
      <vt:lpstr>微软雅黑</vt:lpstr>
      <vt:lpstr>Arial Unicode MS</vt:lpstr>
      <vt:lpstr>等线</vt:lpstr>
      <vt:lpstr>等线 Light</vt:lpstr>
      <vt:lpstr>Office Theme</vt:lpstr>
      <vt:lpstr>WF on NR repeaters EMC  requirements</vt:lpstr>
      <vt:lpstr>Background</vt:lpstr>
      <vt:lpstr>WF(1)</vt:lpstr>
      <vt:lpstr>WF(2)</vt:lpstr>
      <vt:lpstr>WF(2)</vt:lpstr>
      <vt:lpstr>References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</dc:title>
  <dc:creator>ZTE</dc:creator>
  <cp:lastModifiedBy>ZTE</cp:lastModifiedBy>
  <cp:revision>224</cp:revision>
  <dcterms:created xsi:type="dcterms:W3CDTF">2020-06-29T13:06:00Z</dcterms:created>
  <dcterms:modified xsi:type="dcterms:W3CDTF">2021-05-24T03:59:40Z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  <property fmtid="{D5CDD505-2E9C-101B-9397-08002B2CF9AE}" pid="3" name="KSOProductBuildVer">
    <vt:lpwstr>2052-11.8.2.9022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1618499054</vt:lpwstr>
  </property>
</Properties>
</file>