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5"/>
  </p:notesMasterIdLst>
  <p:handoutMasterIdLst>
    <p:handoutMasterId r:id="rId36"/>
  </p:handoutMasterIdLst>
  <p:sldIdLst>
    <p:sldId id="341" r:id="rId5"/>
    <p:sldId id="363" r:id="rId6"/>
    <p:sldId id="364" r:id="rId7"/>
    <p:sldId id="365" r:id="rId8"/>
    <p:sldId id="464" r:id="rId9"/>
    <p:sldId id="467" r:id="rId10"/>
    <p:sldId id="450" r:id="rId11"/>
    <p:sldId id="452" r:id="rId12"/>
    <p:sldId id="453" r:id="rId13"/>
    <p:sldId id="489" r:id="rId14"/>
    <p:sldId id="469" r:id="rId15"/>
    <p:sldId id="491" r:id="rId16"/>
    <p:sldId id="471" r:id="rId17"/>
    <p:sldId id="472" r:id="rId18"/>
    <p:sldId id="493" r:id="rId19"/>
    <p:sldId id="495" r:id="rId20"/>
    <p:sldId id="465" r:id="rId21"/>
    <p:sldId id="447" r:id="rId22"/>
    <p:sldId id="449" r:id="rId23"/>
    <p:sldId id="451" r:id="rId24"/>
    <p:sldId id="496" r:id="rId25"/>
    <p:sldId id="458" r:id="rId26"/>
    <p:sldId id="460" r:id="rId27"/>
    <p:sldId id="462" r:id="rId28"/>
    <p:sldId id="487" r:id="rId29"/>
    <p:sldId id="476" r:id="rId30"/>
    <p:sldId id="477" r:id="rId31"/>
    <p:sldId id="479" r:id="rId32"/>
    <p:sldId id="482" r:id="rId33"/>
    <p:sldId id="481" r:id="rId34"/>
  </p:sldIdLst>
  <p:sldSz cx="12192000" cy="6858000"/>
  <p:notesSz cx="6921500" cy="100838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76">
          <p15:clr>
            <a:srgbClr val="A4A3A4"/>
          </p15:clr>
        </p15:guide>
        <p15:guide id="2" pos="21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Everaere" initials="DE" lastIdx="6" clrIdx="0"/>
  <p:cmAuthor id="2" name="ZTE" initials="Xuefei"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FFFFFF"/>
    <a:srgbClr val="1A4669"/>
    <a:srgbClr val="C6D254"/>
    <a:srgbClr val="B1D254"/>
    <a:srgbClr val="2A6EA8"/>
    <a:srgbClr val="0F5C77"/>
    <a:srgbClr val="127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5EB087-F687-4260-9C35-C1A1263E8C5E}" v="6" dt="2021-05-26T01:59:13.08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86457" autoAdjust="0"/>
  </p:normalViewPr>
  <p:slideViewPr>
    <p:cSldViewPr snapToGrid="0">
      <p:cViewPr varScale="1">
        <p:scale>
          <a:sx n="144" d="100"/>
          <a:sy n="144" d="100"/>
        </p:scale>
        <p:origin x="1076" y="8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0" d="100"/>
          <a:sy n="70" d="100"/>
        </p:scale>
        <p:origin x="-3019" y="509"/>
      </p:cViewPr>
      <p:guideLst>
        <p:guide orient="horz" pos="3176"/>
        <p:guide pos="21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00375" cy="504825"/>
          </a:xfrm>
          <a:prstGeom prst="rect">
            <a:avLst/>
          </a:prstGeom>
          <a:noFill/>
          <a:ln w="9525">
            <a:noFill/>
            <a:miter lim="800000"/>
          </a:ln>
          <a:effectLst/>
        </p:spPr>
        <p:txBody>
          <a:bodyPr vert="horz" wrap="square" lIns="94426" tIns="47213" rIns="94426" bIns="47213" numCol="1" anchor="t" anchorCtr="0" compatLnSpc="1"/>
          <a:lstStyle>
            <a:lvl1pPr defTabSz="944880" eaLnBrk="1" hangingPunct="1">
              <a:defRPr sz="1200">
                <a:latin typeface="Times New Roman" panose="02020603050405020304" pitchFamily="18" charset="0"/>
                <a:cs typeface="+mn-cs"/>
              </a:defRPr>
            </a:lvl1pPr>
          </a:lstStyle>
          <a:p>
            <a:pPr>
              <a:defRPr/>
            </a:pPr>
            <a:endParaRPr lang="en-GB"/>
          </a:p>
        </p:txBody>
      </p:sp>
      <p:sp>
        <p:nvSpPr>
          <p:cNvPr id="9219" name="Rectangle 3"/>
          <p:cNvSpPr>
            <a:spLocks noGrp="1" noChangeArrowheads="1"/>
          </p:cNvSpPr>
          <p:nvPr>
            <p:ph type="dt" sz="quarter" idx="1"/>
          </p:nvPr>
        </p:nvSpPr>
        <p:spPr bwMode="auto">
          <a:xfrm>
            <a:off x="3921125" y="0"/>
            <a:ext cx="3000375" cy="504825"/>
          </a:xfrm>
          <a:prstGeom prst="rect">
            <a:avLst/>
          </a:prstGeom>
          <a:noFill/>
          <a:ln w="9525">
            <a:noFill/>
            <a:miter lim="800000"/>
          </a:ln>
          <a:effectLst/>
        </p:spPr>
        <p:txBody>
          <a:bodyPr vert="horz" wrap="square" lIns="94426" tIns="47213" rIns="94426" bIns="47213" numCol="1" anchor="t" anchorCtr="0" compatLnSpc="1"/>
          <a:lstStyle>
            <a:lvl1pPr algn="r" defTabSz="944880" eaLnBrk="1" hangingPunct="1">
              <a:defRPr sz="1200">
                <a:latin typeface="Times New Roman" panose="02020603050405020304" pitchFamily="18" charset="0"/>
                <a:cs typeface="+mn-cs"/>
              </a:defRPr>
            </a:lvl1pPr>
          </a:lstStyle>
          <a:p>
            <a:pPr>
              <a:defRPr/>
            </a:pPr>
            <a:endParaRPr lang="en-GB" dirty="0"/>
          </a:p>
        </p:txBody>
      </p:sp>
      <p:sp>
        <p:nvSpPr>
          <p:cNvPr id="9220" name="Rectangle 4"/>
          <p:cNvSpPr>
            <a:spLocks noGrp="1" noChangeArrowheads="1"/>
          </p:cNvSpPr>
          <p:nvPr>
            <p:ph type="ftr" sz="quarter" idx="2"/>
          </p:nvPr>
        </p:nvSpPr>
        <p:spPr bwMode="auto">
          <a:xfrm>
            <a:off x="0" y="9578975"/>
            <a:ext cx="3000375" cy="504825"/>
          </a:xfrm>
          <a:prstGeom prst="rect">
            <a:avLst/>
          </a:prstGeom>
          <a:noFill/>
          <a:ln w="9525">
            <a:noFill/>
            <a:miter lim="800000"/>
          </a:ln>
          <a:effectLst/>
        </p:spPr>
        <p:txBody>
          <a:bodyPr vert="horz" wrap="square" lIns="94426" tIns="47213" rIns="94426" bIns="47213" numCol="1" anchor="b" anchorCtr="0" compatLnSpc="1"/>
          <a:lstStyle>
            <a:lvl1pPr defTabSz="944880" eaLnBrk="1" hangingPunct="1">
              <a:defRPr sz="1200">
                <a:latin typeface="Times New Roman" panose="02020603050405020304" pitchFamily="18" charset="0"/>
                <a:cs typeface="+mn-cs"/>
              </a:defRPr>
            </a:lvl1pPr>
          </a:lstStyle>
          <a:p>
            <a:pPr>
              <a:defRPr/>
            </a:pPr>
            <a:endParaRPr lang="en-GB"/>
          </a:p>
        </p:txBody>
      </p:sp>
      <p:sp>
        <p:nvSpPr>
          <p:cNvPr id="9221" name="Rectangle 5"/>
          <p:cNvSpPr>
            <a:spLocks noGrp="1" noChangeArrowheads="1"/>
          </p:cNvSpPr>
          <p:nvPr>
            <p:ph type="sldNum" sz="quarter" idx="3"/>
          </p:nvPr>
        </p:nvSpPr>
        <p:spPr bwMode="auto">
          <a:xfrm>
            <a:off x="3921125" y="9578975"/>
            <a:ext cx="3000375" cy="504825"/>
          </a:xfrm>
          <a:prstGeom prst="rect">
            <a:avLst/>
          </a:prstGeom>
          <a:noFill/>
          <a:ln w="9525">
            <a:noFill/>
            <a:miter lim="800000"/>
          </a:ln>
          <a:effectLst/>
        </p:spPr>
        <p:txBody>
          <a:bodyPr vert="horz" wrap="square" lIns="94426" tIns="47213" rIns="94426" bIns="47213" numCol="1" anchor="b" anchorCtr="0" compatLnSpc="1"/>
          <a:lstStyle>
            <a:lvl1pPr algn="r" defTabSz="944880" eaLnBrk="1" hangingPunct="1">
              <a:defRPr sz="1200">
                <a:latin typeface="Times New Roman" panose="02020603050405020304" pitchFamily="18" charset="0"/>
              </a:defRPr>
            </a:lvl1pPr>
          </a:lstStyle>
          <a:p>
            <a:pPr>
              <a:defRPr/>
            </a:pPr>
            <a:fld id="{A3198B39-BF8D-4494-9821-E6701364FD81}" type="slidenum">
              <a:rPr lang="en-GB" altLang="en-US"/>
              <a:t>‹#›</a:t>
            </a:fld>
            <a:endParaRPr lang="en-GB" altLang="en-US"/>
          </a:p>
        </p:txBody>
      </p:sp>
    </p:spTree>
    <p:extLst>
      <p:ext uri="{BB962C8B-B14F-4D97-AF65-F5344CB8AC3E}">
        <p14:creationId xmlns:p14="http://schemas.microsoft.com/office/powerpoint/2010/main" val="3553057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0375" cy="504825"/>
          </a:xfrm>
          <a:prstGeom prst="rect">
            <a:avLst/>
          </a:prstGeom>
          <a:noFill/>
          <a:ln w="9525">
            <a:noFill/>
            <a:miter lim="800000"/>
          </a:ln>
          <a:effectLst/>
        </p:spPr>
        <p:txBody>
          <a:bodyPr vert="horz" wrap="square" lIns="94426" tIns="47213" rIns="94426" bIns="47213" numCol="1" anchor="t" anchorCtr="0" compatLnSpc="1"/>
          <a:lstStyle>
            <a:lvl1pPr defTabSz="944880" eaLnBrk="1" hangingPunct="1">
              <a:defRPr sz="1200">
                <a:latin typeface="Times New Roman" panose="02020603050405020304" pitchFamily="18" charset="0"/>
                <a:cs typeface="+mn-cs"/>
              </a:defRPr>
            </a:lvl1pPr>
          </a:lstStyle>
          <a:p>
            <a:pPr>
              <a:defRPr/>
            </a:pPr>
            <a:endParaRPr lang="en-GB"/>
          </a:p>
        </p:txBody>
      </p:sp>
      <p:sp>
        <p:nvSpPr>
          <p:cNvPr id="4099" name="Rectangle 3"/>
          <p:cNvSpPr>
            <a:spLocks noGrp="1" noChangeArrowheads="1"/>
          </p:cNvSpPr>
          <p:nvPr>
            <p:ph type="dt" idx="1"/>
          </p:nvPr>
        </p:nvSpPr>
        <p:spPr bwMode="auto">
          <a:xfrm>
            <a:off x="3921125" y="0"/>
            <a:ext cx="3000375" cy="504825"/>
          </a:xfrm>
          <a:prstGeom prst="rect">
            <a:avLst/>
          </a:prstGeom>
          <a:noFill/>
          <a:ln w="9525">
            <a:noFill/>
            <a:miter lim="800000"/>
          </a:ln>
          <a:effectLst/>
        </p:spPr>
        <p:txBody>
          <a:bodyPr vert="horz" wrap="square" lIns="94426" tIns="47213" rIns="94426" bIns="47213" numCol="1" anchor="t" anchorCtr="0" compatLnSpc="1"/>
          <a:lstStyle>
            <a:lvl1pPr algn="r" defTabSz="944880" eaLnBrk="1" hangingPunct="1">
              <a:defRPr sz="1200">
                <a:latin typeface="Times New Roman" panose="02020603050405020304" pitchFamily="18" charset="0"/>
                <a:cs typeface="+mn-cs"/>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100013" y="755650"/>
            <a:ext cx="6721475" cy="378142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23925" y="4789488"/>
            <a:ext cx="5073650" cy="4538662"/>
          </a:xfrm>
          <a:prstGeom prst="rect">
            <a:avLst/>
          </a:prstGeom>
          <a:noFill/>
          <a:ln w="9525">
            <a:noFill/>
            <a:miter lim="800000"/>
          </a:ln>
          <a:effectLst/>
        </p:spPr>
        <p:txBody>
          <a:bodyPr vert="horz" wrap="square" lIns="94426" tIns="47213" rIns="94426" bIns="47213" numCol="1" anchor="t" anchorCtr="0" compatLnSpc="1"/>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578975"/>
            <a:ext cx="3000375" cy="504825"/>
          </a:xfrm>
          <a:prstGeom prst="rect">
            <a:avLst/>
          </a:prstGeom>
          <a:noFill/>
          <a:ln w="9525">
            <a:noFill/>
            <a:miter lim="800000"/>
          </a:ln>
          <a:effectLst/>
        </p:spPr>
        <p:txBody>
          <a:bodyPr vert="horz" wrap="square" lIns="94426" tIns="47213" rIns="94426" bIns="47213" numCol="1" anchor="b" anchorCtr="0" compatLnSpc="1"/>
          <a:lstStyle>
            <a:lvl1pPr defTabSz="944880" eaLnBrk="1" hangingPunct="1">
              <a:defRPr sz="1200">
                <a:latin typeface="Times New Roman" panose="02020603050405020304" pitchFamily="18" charset="0"/>
                <a:cs typeface="+mn-cs"/>
              </a:defRPr>
            </a:lvl1pPr>
          </a:lstStyle>
          <a:p>
            <a:pPr>
              <a:defRPr/>
            </a:pPr>
            <a:endParaRPr lang="en-GB"/>
          </a:p>
        </p:txBody>
      </p:sp>
      <p:sp>
        <p:nvSpPr>
          <p:cNvPr id="4103" name="Rectangle 7"/>
          <p:cNvSpPr>
            <a:spLocks noGrp="1" noChangeArrowheads="1"/>
          </p:cNvSpPr>
          <p:nvPr>
            <p:ph type="sldNum" sz="quarter" idx="5"/>
          </p:nvPr>
        </p:nvSpPr>
        <p:spPr bwMode="auto">
          <a:xfrm>
            <a:off x="3921125" y="9578975"/>
            <a:ext cx="3000375" cy="504825"/>
          </a:xfrm>
          <a:prstGeom prst="rect">
            <a:avLst/>
          </a:prstGeom>
          <a:noFill/>
          <a:ln w="9525">
            <a:noFill/>
            <a:miter lim="800000"/>
          </a:ln>
          <a:effectLst/>
        </p:spPr>
        <p:txBody>
          <a:bodyPr vert="horz" wrap="square" lIns="94426" tIns="47213" rIns="94426" bIns="47213" numCol="1" anchor="b" anchorCtr="0" compatLnSpc="1"/>
          <a:lstStyle>
            <a:lvl1pPr algn="r" defTabSz="944880" eaLnBrk="1" hangingPunct="1">
              <a:defRPr sz="1200">
                <a:latin typeface="Times New Roman" panose="02020603050405020304" pitchFamily="18" charset="0"/>
              </a:defRPr>
            </a:lvl1pPr>
          </a:lstStyle>
          <a:p>
            <a:pPr>
              <a:defRPr/>
            </a:pPr>
            <a:fld id="{ECB452CC-48C9-4997-9257-C682E2A70ECE}" type="slidenum">
              <a:rPr lang="en-GB" altLang="en-US"/>
              <a:t>‹#›</a:t>
            </a:fld>
            <a:endParaRPr lang="en-GB" altLang="en-US"/>
          </a:p>
        </p:txBody>
      </p:sp>
    </p:spTree>
    <p:extLst>
      <p:ext uri="{BB962C8B-B14F-4D97-AF65-F5344CB8AC3E}">
        <p14:creationId xmlns:p14="http://schemas.microsoft.com/office/powerpoint/2010/main" val="2231264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ECB452CC-48C9-4997-9257-C682E2A70ECE}" type="slidenum">
              <a:rPr lang="en-GB" altLang="en-US" smtClean="0"/>
              <a:t>1</a:t>
            </a:fld>
            <a:endParaRPr lang="en-GB" altLang="en-US"/>
          </a:p>
        </p:txBody>
      </p:sp>
    </p:spTree>
    <p:extLst>
      <p:ext uri="{BB962C8B-B14F-4D97-AF65-F5344CB8AC3E}">
        <p14:creationId xmlns:p14="http://schemas.microsoft.com/office/powerpoint/2010/main" val="29185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Font typeface="Arial" panose="020B0604020202020204" pitchFamily="34"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nip Single Corner Rectangle 11"/>
          <p:cNvSpPr/>
          <p:nvPr userDrawn="1"/>
        </p:nvSpPr>
        <p:spPr>
          <a:xfrm>
            <a:off x="0" y="6413500"/>
            <a:ext cx="12199938" cy="182563"/>
          </a:xfrm>
          <a:prstGeom prst="snip1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GB">
              <a:solidFill>
                <a:schemeClr val="bg1"/>
              </a:solidFill>
            </a:endParaRPr>
          </a:p>
        </p:txBody>
      </p:sp>
      <p:sp>
        <p:nvSpPr>
          <p:cNvPr id="1027"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8"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 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nip Single Corner Rectangle 6"/>
          <p:cNvSpPr/>
          <p:nvPr userDrawn="1"/>
        </p:nvSpPr>
        <p:spPr>
          <a:xfrm>
            <a:off x="-7938" y="1455738"/>
            <a:ext cx="11483976" cy="269875"/>
          </a:xfrm>
          <a:prstGeom prst="snip1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a:solidFill>
                <a:schemeClr val="bg1"/>
              </a:solidFill>
            </a:endParaRPr>
          </a:p>
        </p:txBody>
      </p:sp>
      <p:sp>
        <p:nvSpPr>
          <p:cNvPr id="9" name="TextBox 7"/>
          <p:cNvSpPr txBox="1">
            <a:spLocks noChangeArrowheads="1"/>
          </p:cNvSpPr>
          <p:nvPr userDrawn="1"/>
        </p:nvSpPr>
        <p:spPr bwMode="auto">
          <a:xfrm>
            <a:off x="11191875" y="6592888"/>
            <a:ext cx="9874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800" dirty="0">
                <a:ln w="0"/>
                <a:latin typeface="Calibri" panose="020F0502020204030204" pitchFamily="34" charset="0"/>
              </a:rPr>
              <a:t>© 3GPP 2020</a:t>
            </a:r>
          </a:p>
        </p:txBody>
      </p:sp>
      <p:pic>
        <p:nvPicPr>
          <p:cNvPr id="1031" name="Picture 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867900" y="476250"/>
            <a:ext cx="14081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2"/>
          <p:cNvSpPr txBox="1">
            <a:spLocks noChangeArrowheads="1"/>
          </p:cNvSpPr>
          <p:nvPr userDrawn="1"/>
        </p:nvSpPr>
        <p:spPr bwMode="auto">
          <a:xfrm>
            <a:off x="11495088" y="6351588"/>
            <a:ext cx="3968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5420701A-B243-422E-826E-78BD4E22F668}" type="slidenum">
              <a:rPr lang="en-GB" altLang="en-US" sz="1400" smtClean="0">
                <a:latin typeface="Calibri" panose="020F0502020204030204" pitchFamily="34" charset="0"/>
              </a:rPr>
              <a:t>‹#›</a:t>
            </a:fld>
            <a:endParaRPr lang="en-GB" altLang="en-US" sz="1400">
              <a:latin typeface="Calibri" panose="020F0502020204030204" pitchFamily="34" charset="0"/>
            </a:endParaRPr>
          </a:p>
        </p:txBody>
      </p:sp>
      <p:sp>
        <p:nvSpPr>
          <p:cNvPr id="11" name="Text Box 14"/>
          <p:cNvSpPr txBox="1">
            <a:spLocks noChangeArrowheads="1"/>
          </p:cNvSpPr>
          <p:nvPr userDrawn="1"/>
        </p:nvSpPr>
        <p:spPr bwMode="auto">
          <a:xfrm>
            <a:off x="133350" y="36513"/>
            <a:ext cx="4286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sz="1200" b="1" kern="1200" dirty="0">
                <a:solidFill>
                  <a:schemeClr val="tx1"/>
                </a:solidFill>
                <a:latin typeface="Arial" panose="020B0604020202020204"/>
                <a:ea typeface="+mn-ea"/>
                <a:cs typeface="Arial" panose="020B0604020202020204" pitchFamily="34" charset="0"/>
              </a:rPr>
              <a:t>3GPP TSG-RAN WG4 Meeting # 99-e </a:t>
            </a:r>
            <a:r>
              <a:rPr lang="sv-SE" altLang="en-US" sz="1200" b="1" dirty="0">
                <a:latin typeface="Arial" panose="020B0604020202020204"/>
              </a:rPr>
              <a:t>	</a:t>
            </a:r>
          </a:p>
          <a:p>
            <a:pPr eaLnBrk="1" hangingPunct="1">
              <a:defRPr/>
            </a:pPr>
            <a:r>
              <a:rPr lang="en-GB" sz="1200" b="1" kern="1200" dirty="0">
                <a:solidFill>
                  <a:schemeClr val="tx1"/>
                </a:solidFill>
                <a:latin typeface="Arial" panose="020B0604020202020204"/>
                <a:ea typeface="+mn-ea"/>
                <a:cs typeface="Arial" panose="020B0604020202020204" pitchFamily="34" charset="0"/>
              </a:rPr>
              <a:t>Electronic Meeting, </a:t>
            </a:r>
            <a:r>
              <a:rPr lang="en-US" sz="1200" b="1" kern="1200" dirty="0">
                <a:solidFill>
                  <a:schemeClr val="tx1"/>
                </a:solidFill>
                <a:latin typeface="Arial" panose="020B0604020202020204"/>
                <a:ea typeface="+mn-ea"/>
                <a:cs typeface="Arial" panose="020B0604020202020204" pitchFamily="34" charset="0"/>
              </a:rPr>
              <a:t>19th-27th of May, 2021</a:t>
            </a:r>
            <a:endParaRPr lang="sv-SE" altLang="en-US" sz="1200" b="1" kern="1200" dirty="0">
              <a:solidFill>
                <a:schemeClr val="tx1"/>
              </a:solidFill>
              <a:latin typeface="Arial" panose="020B0604020202020204"/>
              <a:ea typeface="+mn-ea"/>
              <a:cs typeface="Arial" panose="020B0604020202020204" pitchFamily="34" charset="0"/>
            </a:endParaRPr>
          </a:p>
        </p:txBody>
      </p:sp>
      <p:sp>
        <p:nvSpPr>
          <p:cNvPr id="13" name="Text Box 14"/>
          <p:cNvSpPr txBox="1">
            <a:spLocks noChangeArrowheads="1"/>
          </p:cNvSpPr>
          <p:nvPr userDrawn="1"/>
        </p:nvSpPr>
        <p:spPr bwMode="auto">
          <a:xfrm>
            <a:off x="9163050" y="133350"/>
            <a:ext cx="2600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r" eaLnBrk="1" hangingPunct="1">
              <a:defRPr/>
            </a:pPr>
            <a:r>
              <a:rPr lang="en-GB" sz="1200" b="1" kern="1200" dirty="0">
                <a:solidFill>
                  <a:schemeClr val="tx1"/>
                </a:solidFill>
                <a:latin typeface="Arial" panose="020B0604020202020204"/>
                <a:ea typeface="+mn-ea"/>
                <a:cs typeface="Arial" panose="020B0604020202020204" pitchFamily="34" charset="0"/>
              </a:rPr>
              <a:t>R4-2108643</a:t>
            </a:r>
            <a:endParaRPr lang="sv-SE" altLang="en-US" sz="1200" b="1" dirty="0">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wipe dir="r"/>
  </p:transition>
  <p:hf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Blip>
          <a:blip r:embed="rId6"/>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urldefense.com/v3/__https:/www.3gpp.org/ftp/TSG_RAN/TSG_RAN/TSGR_88e/Docs/RP-200638.zip__;!!Emaut56SYw!kAsSapSriZf38gQXpe0tVQXKX0In-JfzOHkcHJx6dP2WTikqBv94CWWtYHjPQT6DJk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3gpp.org/ftp/TSG_RAN/WG4_Radio/TSGR4_99-e/Docs/R4-2111460.zi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4655" y="2819400"/>
            <a:ext cx="11462327" cy="1114425"/>
          </a:xfrm>
        </p:spPr>
        <p:txBody>
          <a:bodyPr/>
          <a:lstStyle/>
          <a:p>
            <a:pPr algn="ctr" eaLnBrk="1" hangingPunct="1"/>
            <a:r>
              <a:rPr lang="en-GB" altLang="en-US" noProof="0" dirty="0"/>
              <a:t/>
            </a:r>
            <a:br>
              <a:rPr lang="en-GB" altLang="en-US" noProof="0" dirty="0"/>
            </a:br>
            <a:r>
              <a:rPr lang="en-GB" b="1" dirty="0"/>
              <a:t>WF on [312] NTN_Solutions_Part1</a:t>
            </a:r>
            <a:br>
              <a:rPr lang="en-GB" b="1" dirty="0"/>
            </a:br>
            <a:r>
              <a:rPr lang="en-GB" sz="2800" b="1" dirty="0"/>
              <a:t>(</a:t>
            </a:r>
            <a:r>
              <a:rPr lang="en-GB" sz="2800" b="1" noProof="0" dirty="0"/>
              <a:t>NTN general part)</a:t>
            </a:r>
            <a:endParaRPr lang="en-GB" altLang="en-US" sz="2800" b="1" noProof="0" dirty="0"/>
          </a:p>
        </p:txBody>
      </p:sp>
      <p:sp>
        <p:nvSpPr>
          <p:cNvPr id="5123" name="Text Placeholder 2"/>
          <p:cNvSpPr>
            <a:spLocks noGrp="1"/>
          </p:cNvSpPr>
          <p:nvPr>
            <p:ph type="body" idx="4294967295"/>
          </p:nvPr>
        </p:nvSpPr>
        <p:spPr>
          <a:xfrm>
            <a:off x="2147888" y="4589463"/>
            <a:ext cx="7886700" cy="1500187"/>
          </a:xfrm>
        </p:spPr>
        <p:txBody>
          <a:bodyPr/>
          <a:lstStyle/>
          <a:p>
            <a:pPr marL="0" indent="0" eaLnBrk="1" hangingPunct="1">
              <a:buFontTx/>
              <a:buNone/>
            </a:pPr>
            <a:endParaRPr lang="en-GB" altLang="en-US" noProof="0" dirty="0"/>
          </a:p>
          <a:p>
            <a:pPr marL="0" indent="0" eaLnBrk="1" hangingPunct="1">
              <a:buFontTx/>
              <a:buNone/>
            </a:pPr>
            <a:r>
              <a:rPr lang="en-GB" altLang="en-US" noProof="0" dirty="0"/>
              <a:t>Moderator, THALES</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125"/>
            <a:ext cx="11353800" cy="1325563"/>
          </a:xfrm>
        </p:spPr>
        <p:txBody>
          <a:bodyPr/>
          <a:lstStyle/>
          <a:p>
            <a:r>
              <a:rPr lang="fr-FR" sz="3600" dirty="0"/>
              <a:t>Topic #1</a:t>
            </a:r>
          </a:p>
        </p:txBody>
      </p:sp>
      <p:sp>
        <p:nvSpPr>
          <p:cNvPr id="3" name="Espace réservé du contenu 2"/>
          <p:cNvSpPr>
            <a:spLocks noGrp="1"/>
          </p:cNvSpPr>
          <p:nvPr>
            <p:ph idx="1"/>
          </p:nvPr>
        </p:nvSpPr>
        <p:spPr>
          <a:xfrm>
            <a:off x="838199" y="1814739"/>
            <a:ext cx="11179629" cy="4351338"/>
          </a:xfrm>
        </p:spPr>
        <p:txBody>
          <a:bodyPr/>
          <a:lstStyle/>
          <a:p>
            <a:r>
              <a:rPr lang="en-GB" sz="2000" b="1" dirty="0">
                <a:solidFill>
                  <a:srgbClr val="00B050"/>
                </a:solidFill>
              </a:rPr>
              <a:t>Proposal 1-1-1-2: </a:t>
            </a:r>
            <a:r>
              <a:rPr lang="en-GB" sz="2000" dirty="0">
                <a:solidFill>
                  <a:srgbClr val="00B050"/>
                </a:solidFill>
              </a:rPr>
              <a:t>RAN4 should reconsider/adapt the reference measurement channels for NTN use case.</a:t>
            </a:r>
          </a:p>
          <a:p>
            <a:pPr lvl="1"/>
            <a:r>
              <a:rPr lang="en-GB" sz="2000" b="1" dirty="0">
                <a:solidFill>
                  <a:srgbClr val="00B050"/>
                </a:solidFill>
              </a:rPr>
              <a:t>Note: </a:t>
            </a:r>
            <a:r>
              <a:rPr lang="en-GB" sz="2000" dirty="0">
                <a:solidFill>
                  <a:srgbClr val="00B050"/>
                </a:solidFill>
              </a:rPr>
              <a:t>Details are FFS.</a:t>
            </a:r>
          </a:p>
          <a:p>
            <a:pPr marL="457200" lvl="1" indent="0">
              <a:buNone/>
            </a:pPr>
            <a:endParaRPr lang="en-GB" sz="2000" dirty="0">
              <a:solidFill>
                <a:srgbClr val="00B050"/>
              </a:solidFill>
            </a:endParaRPr>
          </a:p>
          <a:p>
            <a:r>
              <a:rPr lang="en-GB" sz="2000" b="1" dirty="0">
                <a:solidFill>
                  <a:srgbClr val="00B050"/>
                </a:solidFill>
              </a:rPr>
              <a:t>Proposal 1-3-1-1:</a:t>
            </a:r>
            <a:r>
              <a:rPr lang="en-GB" sz="2000" dirty="0">
                <a:solidFill>
                  <a:srgbClr val="00B050"/>
                </a:solidFill>
              </a:rPr>
              <a:t> </a:t>
            </a:r>
            <a:r>
              <a:rPr lang="en-GB" sz="2000" b="1" dirty="0" smtClean="0">
                <a:solidFill>
                  <a:srgbClr val="00B050"/>
                </a:solidFill>
              </a:rPr>
              <a:t>It </a:t>
            </a:r>
            <a:r>
              <a:rPr lang="en-GB" sz="2000" b="1" dirty="0">
                <a:solidFill>
                  <a:srgbClr val="00B050"/>
                </a:solidFill>
              </a:rPr>
              <a:t>can be assumed </a:t>
            </a:r>
            <a:r>
              <a:rPr lang="en-GB" sz="2000" dirty="0">
                <a:solidFill>
                  <a:srgbClr val="00B050"/>
                </a:solidFill>
              </a:rPr>
              <a:t>that the linkage between NTN-Gateway and Non-NTN Infrastructure </a:t>
            </a:r>
            <a:r>
              <a:rPr lang="en-GB" sz="2000" dirty="0" err="1">
                <a:solidFill>
                  <a:srgbClr val="00B050"/>
                </a:solidFill>
              </a:rPr>
              <a:t>gNB</a:t>
            </a:r>
            <a:r>
              <a:rPr lang="en-GB" sz="2000" dirty="0">
                <a:solidFill>
                  <a:srgbClr val="00B050"/>
                </a:solidFill>
              </a:rPr>
              <a:t> functions is expected to be typically implemented with a </a:t>
            </a:r>
            <a:r>
              <a:rPr lang="en-GB" sz="2000" b="1" dirty="0">
                <a:solidFill>
                  <a:srgbClr val="00B050"/>
                </a:solidFill>
              </a:rPr>
              <a:t>non-RF connection.</a:t>
            </a:r>
            <a:endParaRPr lang="fr-FR" sz="2000" dirty="0">
              <a:solidFill>
                <a:srgbClr val="00B050"/>
              </a:solidFill>
            </a:endParaRPr>
          </a:p>
          <a:p>
            <a:pPr marL="0" indent="0">
              <a:buNone/>
            </a:pPr>
            <a:endParaRPr lang="fr-FR" sz="2400" dirty="0">
              <a:solidFill>
                <a:srgbClr val="00B050"/>
              </a:solidFill>
            </a:endParaRPr>
          </a:p>
          <a:p>
            <a:pPr marL="0" indent="0">
              <a:buNone/>
            </a:pPr>
            <a:endParaRPr lang="fr-FR" dirty="0"/>
          </a:p>
        </p:txBody>
      </p:sp>
    </p:spTree>
    <p:extLst>
      <p:ext uri="{BB962C8B-B14F-4D97-AF65-F5344CB8AC3E}">
        <p14:creationId xmlns:p14="http://schemas.microsoft.com/office/powerpoint/2010/main" val="3760867096"/>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125"/>
            <a:ext cx="11353800" cy="1325563"/>
          </a:xfrm>
        </p:spPr>
        <p:txBody>
          <a:bodyPr/>
          <a:lstStyle/>
          <a:p>
            <a:r>
              <a:rPr lang="fr-FR" sz="3600" dirty="0"/>
              <a:t>Topic #2</a:t>
            </a:r>
          </a:p>
        </p:txBody>
      </p:sp>
      <p:sp>
        <p:nvSpPr>
          <p:cNvPr id="3" name="Espace réservé du contenu 2"/>
          <p:cNvSpPr>
            <a:spLocks noGrp="1"/>
          </p:cNvSpPr>
          <p:nvPr>
            <p:ph idx="1"/>
          </p:nvPr>
        </p:nvSpPr>
        <p:spPr/>
        <p:txBody>
          <a:bodyPr/>
          <a:lstStyle/>
          <a:p>
            <a:r>
              <a:rPr lang="en-GB" sz="2000" b="1" dirty="0">
                <a:solidFill>
                  <a:srgbClr val="00B050"/>
                </a:solidFill>
              </a:rPr>
              <a:t>Proposal 2-1-2-1:</a:t>
            </a:r>
            <a:r>
              <a:rPr lang="en-GB" sz="2000" dirty="0">
                <a:solidFill>
                  <a:srgbClr val="00B050"/>
                </a:solidFill>
              </a:rPr>
              <a:t> The common definition for channel bandwidth, transmission bandwidth configuration, minimum guard band, and RB alignment in 38.104 and 38.101-1 can be reused for NTN system.</a:t>
            </a:r>
          </a:p>
          <a:p>
            <a:pPr marL="0" indent="0">
              <a:buNone/>
            </a:pPr>
            <a:endParaRPr lang="fr-FR" sz="2000" dirty="0">
              <a:solidFill>
                <a:srgbClr val="00B050"/>
              </a:solidFill>
            </a:endParaRPr>
          </a:p>
          <a:p>
            <a:r>
              <a:rPr lang="en-GB" sz="2000" b="1" dirty="0">
                <a:solidFill>
                  <a:srgbClr val="00B050"/>
                </a:solidFill>
              </a:rPr>
              <a:t>Proposal 2-1-3-1:</a:t>
            </a:r>
            <a:r>
              <a:rPr lang="en-GB" sz="2000" dirty="0">
                <a:solidFill>
                  <a:srgbClr val="00B050"/>
                </a:solidFill>
              </a:rPr>
              <a:t> The supported channel bandwidth per operating band should be defined based on NTN operator input.</a:t>
            </a:r>
          </a:p>
          <a:p>
            <a:pPr marL="0" indent="0">
              <a:buNone/>
            </a:pPr>
            <a:endParaRPr lang="fr-FR" sz="2000" dirty="0">
              <a:solidFill>
                <a:srgbClr val="00B050"/>
              </a:solidFill>
            </a:endParaRPr>
          </a:p>
          <a:p>
            <a:r>
              <a:rPr lang="en-GB" sz="2000" b="1" dirty="0">
                <a:solidFill>
                  <a:srgbClr val="00B050"/>
                </a:solidFill>
              </a:rPr>
              <a:t>Proposal 2-1-4-1:</a:t>
            </a:r>
            <a:r>
              <a:rPr lang="en-GB" sz="2000" dirty="0">
                <a:solidFill>
                  <a:srgbClr val="00B050"/>
                </a:solidFill>
              </a:rPr>
              <a:t> The channel spacing in 38.104 can be reused for NTN. Exact definition pending channel raster decision.</a:t>
            </a:r>
          </a:p>
          <a:p>
            <a:pPr marL="0" indent="0">
              <a:buNone/>
            </a:pPr>
            <a:endParaRPr lang="fr-FR" sz="2000" dirty="0">
              <a:solidFill>
                <a:srgbClr val="00B050"/>
              </a:solidFill>
            </a:endParaRPr>
          </a:p>
          <a:p>
            <a:r>
              <a:rPr lang="en-GB" sz="2000" b="1" dirty="0">
                <a:solidFill>
                  <a:srgbClr val="00B050"/>
                </a:solidFill>
              </a:rPr>
              <a:t>Proposal 2-2-1-1:</a:t>
            </a:r>
            <a:r>
              <a:rPr lang="en-GB" sz="2000" dirty="0">
                <a:solidFill>
                  <a:srgbClr val="00B050"/>
                </a:solidFill>
              </a:rPr>
              <a:t> UE NTN FR1 may use similar specification as TS 38.101-1 (with different clauses for NTN).</a:t>
            </a:r>
            <a:endParaRPr lang="fr-FR" sz="2000" dirty="0">
              <a:solidFill>
                <a:srgbClr val="00B050"/>
              </a:solidFill>
            </a:endParaRPr>
          </a:p>
          <a:p>
            <a:endParaRPr lang="fr-FR" sz="2400" dirty="0"/>
          </a:p>
        </p:txBody>
      </p:sp>
    </p:spTree>
    <p:extLst>
      <p:ext uri="{BB962C8B-B14F-4D97-AF65-F5344CB8AC3E}">
        <p14:creationId xmlns:p14="http://schemas.microsoft.com/office/powerpoint/2010/main" val="3054989236"/>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125"/>
            <a:ext cx="11353800" cy="1325563"/>
          </a:xfrm>
        </p:spPr>
        <p:txBody>
          <a:bodyPr/>
          <a:lstStyle/>
          <a:p>
            <a:r>
              <a:rPr lang="fr-FR" sz="3600" dirty="0"/>
              <a:t>Topic #2</a:t>
            </a:r>
          </a:p>
        </p:txBody>
      </p:sp>
      <p:sp>
        <p:nvSpPr>
          <p:cNvPr id="3" name="Espace réservé du contenu 2"/>
          <p:cNvSpPr>
            <a:spLocks noGrp="1"/>
          </p:cNvSpPr>
          <p:nvPr>
            <p:ph idx="1"/>
          </p:nvPr>
        </p:nvSpPr>
        <p:spPr/>
        <p:txBody>
          <a:bodyPr/>
          <a:lstStyle/>
          <a:p>
            <a:r>
              <a:rPr lang="en-US" sz="2000" b="1" dirty="0">
                <a:solidFill>
                  <a:srgbClr val="00B050"/>
                </a:solidFill>
              </a:rPr>
              <a:t>Proposal 2-1-1-1:</a:t>
            </a:r>
            <a:r>
              <a:rPr lang="en-GB" sz="2000" dirty="0">
                <a:solidFill>
                  <a:srgbClr val="00B050"/>
                </a:solidFill>
              </a:rPr>
              <a:t> </a:t>
            </a:r>
            <a:r>
              <a:rPr lang="en-US" sz="2000" dirty="0">
                <a:solidFill>
                  <a:srgbClr val="00B050"/>
                </a:solidFill>
              </a:rPr>
              <a:t>The first NTN band will have the following frequency range definition: 1980-2010 MHz in UL and 2170-2200 MHz in DL. Its band number is FFS.</a:t>
            </a:r>
            <a:endParaRPr lang="fr-FR" sz="2000" dirty="0">
              <a:solidFill>
                <a:srgbClr val="00B050"/>
              </a:solidFill>
            </a:endParaRPr>
          </a:p>
          <a:p>
            <a:pPr lvl="1"/>
            <a:r>
              <a:rPr lang="en-US" sz="2000" b="1" dirty="0">
                <a:solidFill>
                  <a:srgbClr val="00B050"/>
                </a:solidFill>
              </a:rPr>
              <a:t>Note:</a:t>
            </a:r>
            <a:r>
              <a:rPr lang="en-US" sz="2000" dirty="0">
                <a:solidFill>
                  <a:srgbClr val="00B050"/>
                </a:solidFill>
              </a:rPr>
              <a:t> Companies are encouraged to provide a NTN band numbering scheme for next RAN4 meeting.</a:t>
            </a:r>
          </a:p>
          <a:p>
            <a:pPr marL="457200" lvl="1" indent="0">
              <a:buNone/>
            </a:pPr>
            <a:endParaRPr lang="en-US" sz="2000" dirty="0">
              <a:solidFill>
                <a:srgbClr val="00B050"/>
              </a:solidFill>
            </a:endParaRPr>
          </a:p>
          <a:p>
            <a:r>
              <a:rPr lang="en-GB" sz="2000" b="1" dirty="0">
                <a:solidFill>
                  <a:srgbClr val="00B050"/>
                </a:solidFill>
              </a:rPr>
              <a:t>Proposal 2-3-1-1:</a:t>
            </a:r>
            <a:r>
              <a:rPr lang="en-GB" sz="2000" dirty="0">
                <a:solidFill>
                  <a:srgbClr val="00B050"/>
                </a:solidFill>
              </a:rPr>
              <a:t> </a:t>
            </a:r>
            <a:r>
              <a:rPr lang="en-US" sz="2000" dirty="0">
                <a:solidFill>
                  <a:srgbClr val="00B050"/>
                </a:solidFill>
              </a:rPr>
              <a:t>RAN4 to study and agree on the reference assumption to be used for the on-board satellite amplification process.</a:t>
            </a:r>
          </a:p>
          <a:p>
            <a:pPr lvl="1"/>
            <a:r>
              <a:rPr lang="en-US" sz="2000" b="1" dirty="0">
                <a:solidFill>
                  <a:srgbClr val="00B050"/>
                </a:solidFill>
              </a:rPr>
              <a:t>Note: </a:t>
            </a:r>
            <a:r>
              <a:rPr lang="en-US" sz="2000" dirty="0">
                <a:solidFill>
                  <a:srgbClr val="00B050"/>
                </a:solidFill>
              </a:rPr>
              <a:t>Clarifications required on what “reference assumption” means, and typical implementations for on-board satellite amplification processes</a:t>
            </a:r>
            <a:r>
              <a:rPr lang="en-US" sz="2000" dirty="0" smtClean="0">
                <a:solidFill>
                  <a:srgbClr val="00B050"/>
                </a:solidFill>
              </a:rPr>
              <a:t>.</a:t>
            </a:r>
          </a:p>
          <a:p>
            <a:pPr marL="457200" lvl="1" indent="0">
              <a:buNone/>
            </a:pPr>
            <a:endParaRPr lang="en-US" sz="2000" dirty="0" smtClean="0">
              <a:solidFill>
                <a:srgbClr val="00B050"/>
              </a:solidFill>
            </a:endParaRPr>
          </a:p>
          <a:p>
            <a:r>
              <a:rPr lang="en-GB" sz="2000" b="1" dirty="0">
                <a:solidFill>
                  <a:srgbClr val="00B050"/>
                </a:solidFill>
              </a:rPr>
              <a:t>Proposal 2-3-1-2: </a:t>
            </a:r>
            <a:r>
              <a:rPr lang="en-US" sz="2000" dirty="0">
                <a:solidFill>
                  <a:srgbClr val="00B050"/>
                </a:solidFill>
              </a:rPr>
              <a:t>RAN4 to consider </a:t>
            </a:r>
            <a:r>
              <a:rPr lang="en-US" sz="2000" b="1" dirty="0">
                <a:solidFill>
                  <a:srgbClr val="00B050"/>
                </a:solidFill>
              </a:rPr>
              <a:t>Constant Equivalent Isotropic Radiated Power (EIRP) </a:t>
            </a:r>
            <a:r>
              <a:rPr lang="en-US" sz="2000" dirty="0">
                <a:solidFill>
                  <a:srgbClr val="00B050"/>
                </a:solidFill>
              </a:rPr>
              <a:t>and/or</a:t>
            </a:r>
            <a:r>
              <a:rPr lang="en-US" sz="2000" b="1" dirty="0">
                <a:solidFill>
                  <a:srgbClr val="00B050"/>
                </a:solidFill>
              </a:rPr>
              <a:t> Constant Power at Receiver </a:t>
            </a:r>
            <a:r>
              <a:rPr lang="en-US" sz="2000" dirty="0">
                <a:solidFill>
                  <a:srgbClr val="00B050"/>
                </a:solidFill>
              </a:rPr>
              <a:t>options for on-board satellite amplification process.</a:t>
            </a:r>
          </a:p>
          <a:p>
            <a:endParaRPr lang="en-US" sz="2400" dirty="0" smtClean="0">
              <a:solidFill>
                <a:srgbClr val="00B050"/>
              </a:solidFill>
            </a:endParaRPr>
          </a:p>
        </p:txBody>
      </p:sp>
    </p:spTree>
    <p:extLst>
      <p:ext uri="{BB962C8B-B14F-4D97-AF65-F5344CB8AC3E}">
        <p14:creationId xmlns:p14="http://schemas.microsoft.com/office/powerpoint/2010/main" val="3912881426"/>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125"/>
            <a:ext cx="11353800" cy="1325563"/>
          </a:xfrm>
        </p:spPr>
        <p:txBody>
          <a:bodyPr/>
          <a:lstStyle/>
          <a:p>
            <a:r>
              <a:rPr lang="fr-FR" sz="3600" dirty="0"/>
              <a:t>Topic #3</a:t>
            </a:r>
          </a:p>
        </p:txBody>
      </p:sp>
      <p:sp>
        <p:nvSpPr>
          <p:cNvPr id="3" name="Espace réservé du contenu 2"/>
          <p:cNvSpPr>
            <a:spLocks noGrp="1"/>
          </p:cNvSpPr>
          <p:nvPr>
            <p:ph idx="1"/>
          </p:nvPr>
        </p:nvSpPr>
        <p:spPr/>
        <p:txBody>
          <a:bodyPr/>
          <a:lstStyle/>
          <a:p>
            <a:r>
              <a:rPr lang="en-GB" sz="2000" b="1" dirty="0">
                <a:solidFill>
                  <a:srgbClr val="00B050"/>
                </a:solidFill>
              </a:rPr>
              <a:t>Proposal 3-1-2-1:</a:t>
            </a:r>
            <a:r>
              <a:rPr lang="en-GB" sz="2000" dirty="0">
                <a:solidFill>
                  <a:srgbClr val="00B050"/>
                </a:solidFill>
              </a:rPr>
              <a:t> RAN4 shall consider the following bandwidth size configuration for MSS S-Band with SCS 15 kHz: 5, 10, 15, 20 </a:t>
            </a:r>
            <a:r>
              <a:rPr lang="en-GB" sz="2000" dirty="0" err="1">
                <a:solidFill>
                  <a:srgbClr val="00B050"/>
                </a:solidFill>
              </a:rPr>
              <a:t>MHz</a:t>
            </a:r>
            <a:r>
              <a:rPr lang="en-GB" sz="2000" dirty="0" err="1" smtClean="0">
                <a:solidFill>
                  <a:srgbClr val="00B050"/>
                </a:solidFill>
              </a:rPr>
              <a:t>.</a:t>
            </a:r>
            <a:endParaRPr lang="en-GB" sz="2000" dirty="0" smtClean="0">
              <a:solidFill>
                <a:srgbClr val="00B050"/>
              </a:solidFill>
            </a:endParaRPr>
          </a:p>
          <a:p>
            <a:pPr marL="0" indent="0">
              <a:buNone/>
            </a:pPr>
            <a:endParaRPr lang="en-GB" sz="2000" dirty="0">
              <a:solidFill>
                <a:srgbClr val="00B050"/>
              </a:solidFill>
            </a:endParaRPr>
          </a:p>
          <a:p>
            <a:r>
              <a:rPr lang="en-GB" sz="2000" b="1" dirty="0">
                <a:solidFill>
                  <a:srgbClr val="00B050"/>
                </a:solidFill>
              </a:rPr>
              <a:t>Proposal 3-1-3-1:</a:t>
            </a:r>
            <a:r>
              <a:rPr lang="en-GB" sz="2000" dirty="0">
                <a:solidFill>
                  <a:srgbClr val="00B050"/>
                </a:solidFill>
              </a:rPr>
              <a:t> RAN4 shall consider the following bandwidth size configuration for MSS S-Band with SCS 30 kHz and SCS 60 kHz: 10, 15, 20 </a:t>
            </a:r>
            <a:r>
              <a:rPr lang="en-GB" sz="2000" dirty="0" err="1">
                <a:solidFill>
                  <a:srgbClr val="00B050"/>
                </a:solidFill>
              </a:rPr>
              <a:t>MHz</a:t>
            </a:r>
            <a:r>
              <a:rPr lang="en-GB" sz="2000" dirty="0" err="1" smtClean="0">
                <a:solidFill>
                  <a:srgbClr val="00B050"/>
                </a:solidFill>
              </a:rPr>
              <a:t>.</a:t>
            </a:r>
            <a:endParaRPr lang="en-GB" sz="2000" dirty="0" smtClean="0">
              <a:solidFill>
                <a:srgbClr val="00B050"/>
              </a:solidFill>
            </a:endParaRPr>
          </a:p>
          <a:p>
            <a:pPr marL="0" indent="0">
              <a:buNone/>
            </a:pPr>
            <a:endParaRPr lang="en-GB" sz="2000" dirty="0">
              <a:solidFill>
                <a:srgbClr val="00B050"/>
              </a:solidFill>
            </a:endParaRPr>
          </a:p>
          <a:p>
            <a:r>
              <a:rPr lang="en-GB" sz="2000" b="1" dirty="0">
                <a:solidFill>
                  <a:srgbClr val="00B050"/>
                </a:solidFill>
              </a:rPr>
              <a:t>Proposal 3-1-3-2:</a:t>
            </a:r>
            <a:r>
              <a:rPr lang="en-GB" sz="2000" dirty="0">
                <a:solidFill>
                  <a:srgbClr val="00B050"/>
                </a:solidFill>
              </a:rPr>
              <a:t> The supported channel bandwidth per operating band should be defined based on NTN operator input.</a:t>
            </a:r>
            <a:endParaRPr lang="fr-FR" sz="2000" dirty="0">
              <a:solidFill>
                <a:srgbClr val="00B050"/>
              </a:solidFill>
            </a:endParaRPr>
          </a:p>
          <a:p>
            <a:endParaRPr lang="fr-FR" sz="2400" dirty="0">
              <a:solidFill>
                <a:srgbClr val="00B050"/>
              </a:solidFill>
            </a:endParaRPr>
          </a:p>
        </p:txBody>
      </p:sp>
    </p:spTree>
    <p:extLst>
      <p:ext uri="{BB962C8B-B14F-4D97-AF65-F5344CB8AC3E}">
        <p14:creationId xmlns:p14="http://schemas.microsoft.com/office/powerpoint/2010/main" val="4004328803"/>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125"/>
            <a:ext cx="11353800" cy="1325563"/>
          </a:xfrm>
        </p:spPr>
        <p:txBody>
          <a:bodyPr/>
          <a:lstStyle/>
          <a:p>
            <a:r>
              <a:rPr lang="fr-FR" sz="3600" dirty="0"/>
              <a:t>Topic #3</a:t>
            </a:r>
          </a:p>
        </p:txBody>
      </p:sp>
      <p:sp>
        <p:nvSpPr>
          <p:cNvPr id="3" name="Espace réservé du contenu 2"/>
          <p:cNvSpPr>
            <a:spLocks noGrp="1"/>
          </p:cNvSpPr>
          <p:nvPr>
            <p:ph idx="1"/>
          </p:nvPr>
        </p:nvSpPr>
        <p:spPr/>
        <p:txBody>
          <a:bodyPr/>
          <a:lstStyle/>
          <a:p>
            <a:r>
              <a:rPr lang="en-GB" sz="2000" b="1" dirty="0">
                <a:solidFill>
                  <a:srgbClr val="00B050"/>
                </a:solidFill>
              </a:rPr>
              <a:t>Proposal 3-1-5-1:</a:t>
            </a:r>
            <a:r>
              <a:rPr lang="en-GB" sz="2000" dirty="0">
                <a:solidFill>
                  <a:srgbClr val="00B050"/>
                </a:solidFill>
              </a:rPr>
              <a:t> RAN4 shall consider a 100 kHz MSS S-Band Channel Raster.</a:t>
            </a:r>
          </a:p>
          <a:p>
            <a:pPr marL="0" indent="0">
              <a:buNone/>
            </a:pPr>
            <a:endParaRPr lang="fr-FR" sz="2000" dirty="0">
              <a:solidFill>
                <a:srgbClr val="00B050"/>
              </a:solidFill>
            </a:endParaRPr>
          </a:p>
          <a:p>
            <a:r>
              <a:rPr lang="en-GB" sz="2000" b="1" dirty="0">
                <a:solidFill>
                  <a:srgbClr val="00B050"/>
                </a:solidFill>
              </a:rPr>
              <a:t>Proposal 3-1-6-1:</a:t>
            </a:r>
            <a:r>
              <a:rPr lang="en-GB" sz="2000" dirty="0">
                <a:solidFill>
                  <a:srgbClr val="00B050"/>
                </a:solidFill>
              </a:rPr>
              <a:t> With respect to MSS S-Band Synchronization Raster, one solution is to reuse current NR work frame for NTN system, but for applicable SS raster entries per operating band RAN4 may need to further study it.</a:t>
            </a:r>
          </a:p>
          <a:p>
            <a:pPr marL="0" indent="0">
              <a:buNone/>
            </a:pPr>
            <a:endParaRPr lang="fr-FR" sz="2000" dirty="0">
              <a:solidFill>
                <a:srgbClr val="00B050"/>
              </a:solidFill>
            </a:endParaRPr>
          </a:p>
          <a:p>
            <a:r>
              <a:rPr lang="en-GB" sz="2000" b="1" dirty="0">
                <a:solidFill>
                  <a:srgbClr val="00B050"/>
                </a:solidFill>
              </a:rPr>
              <a:t>Proposal 3-2-2-1:</a:t>
            </a:r>
            <a:r>
              <a:rPr lang="en-GB" sz="2000" dirty="0">
                <a:solidFill>
                  <a:srgbClr val="00B050"/>
                </a:solidFill>
              </a:rPr>
              <a:t> RAN4 shall consider a 100 kHz MSS L-Band Channel Raster.</a:t>
            </a:r>
          </a:p>
          <a:p>
            <a:pPr marL="0" indent="0">
              <a:buNone/>
            </a:pPr>
            <a:endParaRPr lang="fr-FR" sz="2000" dirty="0">
              <a:solidFill>
                <a:srgbClr val="00B050"/>
              </a:solidFill>
            </a:endParaRPr>
          </a:p>
          <a:p>
            <a:r>
              <a:rPr lang="en-GB" sz="2000" b="1" dirty="0">
                <a:solidFill>
                  <a:srgbClr val="00B050"/>
                </a:solidFill>
              </a:rPr>
              <a:t>Proposal 3-3-3-1:</a:t>
            </a:r>
            <a:r>
              <a:rPr lang="en-GB" sz="2000" dirty="0">
                <a:solidFill>
                  <a:srgbClr val="00B050"/>
                </a:solidFill>
              </a:rPr>
              <a:t> 3GPP should take the relevant FCC and ETSI regulation into account when defining </a:t>
            </a:r>
            <a:r>
              <a:rPr lang="en-GB" sz="2000" dirty="0" err="1">
                <a:solidFill>
                  <a:srgbClr val="00B050"/>
                </a:solidFill>
              </a:rPr>
              <a:t>Tx</a:t>
            </a:r>
            <a:r>
              <a:rPr lang="en-GB" sz="2000" dirty="0">
                <a:solidFill>
                  <a:srgbClr val="00B050"/>
                </a:solidFill>
              </a:rPr>
              <a:t> and Rx NTN requirements for the pairing of 1610 - 1618.725 MHz UL and 2483.5 – 2500 MHz DL.</a:t>
            </a:r>
            <a:endParaRPr lang="fr-FR" sz="2000" dirty="0">
              <a:solidFill>
                <a:srgbClr val="00B050"/>
              </a:solidFill>
            </a:endParaRPr>
          </a:p>
        </p:txBody>
      </p:sp>
    </p:spTree>
    <p:extLst>
      <p:ext uri="{BB962C8B-B14F-4D97-AF65-F5344CB8AC3E}">
        <p14:creationId xmlns:p14="http://schemas.microsoft.com/office/powerpoint/2010/main" val="1923102632"/>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125"/>
            <a:ext cx="11353800" cy="1325563"/>
          </a:xfrm>
        </p:spPr>
        <p:txBody>
          <a:bodyPr/>
          <a:lstStyle/>
          <a:p>
            <a:r>
              <a:rPr lang="fr-FR" sz="3600" dirty="0"/>
              <a:t>Topic #3</a:t>
            </a:r>
          </a:p>
        </p:txBody>
      </p:sp>
      <p:sp>
        <p:nvSpPr>
          <p:cNvPr id="3" name="Espace réservé du contenu 2"/>
          <p:cNvSpPr>
            <a:spLocks noGrp="1"/>
          </p:cNvSpPr>
          <p:nvPr>
            <p:ph idx="1"/>
          </p:nvPr>
        </p:nvSpPr>
        <p:spPr/>
        <p:txBody>
          <a:bodyPr/>
          <a:lstStyle/>
          <a:p>
            <a:r>
              <a:rPr lang="en-GB" sz="2000" b="1" dirty="0">
                <a:solidFill>
                  <a:srgbClr val="00B050"/>
                </a:solidFill>
              </a:rPr>
              <a:t>Proposal 3-1-1-1:</a:t>
            </a:r>
            <a:r>
              <a:rPr lang="en-GB" sz="2000" dirty="0">
                <a:solidFill>
                  <a:srgbClr val="00B050"/>
                </a:solidFill>
              </a:rPr>
              <a:t> RAN4 shall use S-Band Reference Operational Deployment Scenario using </a:t>
            </a:r>
            <a:r>
              <a:rPr lang="en-US" sz="2000" dirty="0">
                <a:solidFill>
                  <a:srgbClr val="00B050"/>
                </a:solidFill>
              </a:rPr>
              <a:t>1980-2010 MHz for UL and 2170-2200 MHz for </a:t>
            </a:r>
            <a:r>
              <a:rPr lang="en-US" sz="2000" dirty="0" smtClean="0">
                <a:solidFill>
                  <a:srgbClr val="00B050"/>
                </a:solidFill>
              </a:rPr>
              <a:t>DL.</a:t>
            </a:r>
            <a:endParaRPr lang="en-US" sz="2000" dirty="0">
              <a:solidFill>
                <a:srgbClr val="00B050"/>
              </a:solidFill>
            </a:endParaRPr>
          </a:p>
          <a:p>
            <a:pPr marL="0" indent="0">
              <a:buNone/>
            </a:pPr>
            <a:endParaRPr lang="en-US" sz="2400" dirty="0">
              <a:solidFill>
                <a:srgbClr val="00B050"/>
              </a:solidFill>
            </a:endParaRPr>
          </a:p>
          <a:p>
            <a:pPr marL="0" indent="0">
              <a:buNone/>
            </a:pPr>
            <a:endParaRPr lang="en-US" sz="2400" dirty="0">
              <a:solidFill>
                <a:srgbClr val="00B050"/>
              </a:solidFill>
            </a:endParaRPr>
          </a:p>
          <a:p>
            <a:endParaRPr lang="en-US" sz="2400" dirty="0">
              <a:solidFill>
                <a:srgbClr val="00B050"/>
              </a:solidFill>
            </a:endParaRPr>
          </a:p>
          <a:p>
            <a:endParaRPr lang="en-US" sz="2400" dirty="0">
              <a:solidFill>
                <a:srgbClr val="00B050"/>
              </a:solidFill>
            </a:endParaRPr>
          </a:p>
          <a:p>
            <a:endParaRPr lang="en-US" sz="2400" dirty="0">
              <a:solidFill>
                <a:srgbClr val="00B050"/>
              </a:solidFill>
            </a:endParaRPr>
          </a:p>
          <a:p>
            <a:endParaRPr lang="en-US" sz="2400" dirty="0">
              <a:solidFill>
                <a:srgbClr val="00B050"/>
              </a:solidFill>
            </a:endParaRPr>
          </a:p>
          <a:p>
            <a:pPr marL="0" indent="0">
              <a:buNone/>
            </a:pPr>
            <a:endParaRPr lang="fr-FR" sz="2400" dirty="0">
              <a:solidFill>
                <a:srgbClr val="00B050"/>
              </a:solidFill>
            </a:endParaRPr>
          </a:p>
        </p:txBody>
      </p:sp>
      <p:pic>
        <p:nvPicPr>
          <p:cNvPr id="5" name="Image 4"/>
          <p:cNvPicPr>
            <a:picLocks noChangeAspect="1"/>
          </p:cNvPicPr>
          <p:nvPr/>
        </p:nvPicPr>
        <p:blipFill>
          <a:blip r:embed="rId2"/>
          <a:stretch>
            <a:fillRect/>
          </a:stretch>
        </p:blipFill>
        <p:spPr>
          <a:xfrm>
            <a:off x="1174614" y="2498500"/>
            <a:ext cx="9004572" cy="3005588"/>
          </a:xfrm>
          <a:prstGeom prst="rect">
            <a:avLst/>
          </a:prstGeom>
        </p:spPr>
      </p:pic>
    </p:spTree>
    <p:extLst>
      <p:ext uri="{BB962C8B-B14F-4D97-AF65-F5344CB8AC3E}">
        <p14:creationId xmlns:p14="http://schemas.microsoft.com/office/powerpoint/2010/main" val="3648162927"/>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125"/>
            <a:ext cx="11353800" cy="1325563"/>
          </a:xfrm>
        </p:spPr>
        <p:txBody>
          <a:bodyPr/>
          <a:lstStyle/>
          <a:p>
            <a:r>
              <a:rPr lang="fr-FR" sz="3600" dirty="0"/>
              <a:t>Topic #3</a:t>
            </a:r>
          </a:p>
        </p:txBody>
      </p:sp>
      <p:sp>
        <p:nvSpPr>
          <p:cNvPr id="3" name="Espace réservé du contenu 2"/>
          <p:cNvSpPr>
            <a:spLocks noGrp="1"/>
          </p:cNvSpPr>
          <p:nvPr>
            <p:ph idx="1"/>
          </p:nvPr>
        </p:nvSpPr>
        <p:spPr/>
        <p:txBody>
          <a:bodyPr/>
          <a:lstStyle/>
          <a:p>
            <a:r>
              <a:rPr lang="en-GB" sz="2000" b="1" dirty="0">
                <a:solidFill>
                  <a:srgbClr val="00B050"/>
                </a:solidFill>
              </a:rPr>
              <a:t>Proposal 3-1-8-1:</a:t>
            </a:r>
            <a:r>
              <a:rPr lang="en-GB" sz="2000" dirty="0">
                <a:solidFill>
                  <a:srgbClr val="00B050"/>
                </a:solidFill>
              </a:rPr>
              <a:t> RAN4 may </a:t>
            </a:r>
            <a:r>
              <a:rPr lang="en-US" sz="2000" dirty="0">
                <a:solidFill>
                  <a:srgbClr val="00B050"/>
                </a:solidFill>
              </a:rPr>
              <a:t>consider S-band extension in a new WI on operator’s request, as it’s common practice for any TN band in RAN4. </a:t>
            </a:r>
          </a:p>
          <a:p>
            <a:pPr marL="0" indent="0">
              <a:buNone/>
            </a:pPr>
            <a:endParaRPr lang="en-US" sz="2000" dirty="0">
              <a:solidFill>
                <a:srgbClr val="00B050"/>
              </a:solidFill>
            </a:endParaRPr>
          </a:p>
          <a:p>
            <a:r>
              <a:rPr lang="en-GB" sz="2000" b="1" dirty="0">
                <a:solidFill>
                  <a:srgbClr val="00B050"/>
                </a:solidFill>
              </a:rPr>
              <a:t>Proposal 3-3-1-1:</a:t>
            </a:r>
            <a:r>
              <a:rPr lang="en-GB" sz="2000" dirty="0">
                <a:solidFill>
                  <a:srgbClr val="00B050"/>
                </a:solidFill>
              </a:rPr>
              <a:t> RAN4 may consider mixed pairing of (L-band) and (S-band) </a:t>
            </a:r>
            <a:r>
              <a:rPr lang="en-US" sz="2000" dirty="0">
                <a:solidFill>
                  <a:srgbClr val="00B050"/>
                </a:solidFill>
              </a:rPr>
              <a:t>in a separate dedicated WI, as it’s common practice for any TN band in RAN4. The core functionality should be forward compatible with mixed pairing.</a:t>
            </a:r>
          </a:p>
          <a:p>
            <a:pPr marL="0" indent="0">
              <a:buNone/>
            </a:pPr>
            <a:endParaRPr lang="fr-FR" sz="2000" dirty="0">
              <a:solidFill>
                <a:srgbClr val="00B050"/>
              </a:solidFill>
            </a:endParaRPr>
          </a:p>
          <a:p>
            <a:r>
              <a:rPr lang="en-GB" sz="2000" b="1" dirty="0">
                <a:solidFill>
                  <a:srgbClr val="00B050"/>
                </a:solidFill>
              </a:rPr>
              <a:t>Proposal 3-3-2-1:</a:t>
            </a:r>
            <a:r>
              <a:rPr lang="en-GB" sz="2000" dirty="0">
                <a:solidFill>
                  <a:srgbClr val="00B050"/>
                </a:solidFill>
              </a:rPr>
              <a:t> RAN4 may consider pairing of 1610 - 1618.725 MHz UL (L-band) and 2483.5 – 2500 MHz DL (S-band) in</a:t>
            </a:r>
            <a:r>
              <a:rPr lang="en-US" sz="2000" dirty="0">
                <a:solidFill>
                  <a:srgbClr val="00B050"/>
                </a:solidFill>
              </a:rPr>
              <a:t> a separate dedicated WI, as it’s common practice for any TN band in RAN4. The core functionality should be forward compatible with mixed pairing.</a:t>
            </a:r>
          </a:p>
          <a:p>
            <a:pPr marL="0" indent="0">
              <a:buNone/>
            </a:pPr>
            <a:endParaRPr lang="en-US" sz="2000" dirty="0">
              <a:solidFill>
                <a:srgbClr val="00B050"/>
              </a:solidFill>
            </a:endParaRPr>
          </a:p>
        </p:txBody>
      </p:sp>
    </p:spTree>
    <p:extLst>
      <p:ext uri="{BB962C8B-B14F-4D97-AF65-F5344CB8AC3E}">
        <p14:creationId xmlns:p14="http://schemas.microsoft.com/office/powerpoint/2010/main" val="1379508971"/>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p:nvPr/>
        </p:nvSpPr>
        <p:spPr bwMode="auto">
          <a:xfrm>
            <a:off x="673100" y="2992582"/>
            <a:ext cx="10744199" cy="163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6000" b="1" dirty="0"/>
              <a:t>Proposals requiring more discussion</a:t>
            </a:r>
          </a:p>
          <a:p>
            <a:pPr algn="ctr"/>
            <a:r>
              <a:rPr lang="en-US" sz="3200" b="1" dirty="0"/>
              <a:t>(during GTW session on 27/05/2021 or in next RAN4 meeting)</a:t>
            </a:r>
          </a:p>
        </p:txBody>
      </p:sp>
    </p:spTree>
    <p:extLst>
      <p:ext uri="{BB962C8B-B14F-4D97-AF65-F5344CB8AC3E}">
        <p14:creationId xmlns:p14="http://schemas.microsoft.com/office/powerpoint/2010/main" val="212798262"/>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125"/>
            <a:ext cx="11353800" cy="1325563"/>
          </a:xfrm>
        </p:spPr>
        <p:txBody>
          <a:bodyPr/>
          <a:lstStyle/>
          <a:p>
            <a:r>
              <a:rPr lang="fr-FR" sz="3600" dirty="0"/>
              <a:t>Topic #1</a:t>
            </a:r>
          </a:p>
        </p:txBody>
      </p:sp>
      <p:sp>
        <p:nvSpPr>
          <p:cNvPr id="3" name="Espace réservé du contenu 2"/>
          <p:cNvSpPr>
            <a:spLocks noGrp="1"/>
          </p:cNvSpPr>
          <p:nvPr>
            <p:ph idx="1"/>
          </p:nvPr>
        </p:nvSpPr>
        <p:spPr>
          <a:xfrm>
            <a:off x="838199" y="1814739"/>
            <a:ext cx="11179629" cy="4351338"/>
          </a:xfrm>
        </p:spPr>
        <p:txBody>
          <a:bodyPr/>
          <a:lstStyle/>
          <a:p>
            <a:r>
              <a:rPr lang="en-GB" sz="2000" b="1" dirty="0">
                <a:solidFill>
                  <a:srgbClr val="00B050"/>
                </a:solidFill>
              </a:rPr>
              <a:t>Proposal 1-1-1-1:</a:t>
            </a:r>
            <a:r>
              <a:rPr lang="en-GB" sz="2000" dirty="0">
                <a:solidFill>
                  <a:srgbClr val="00B050"/>
                </a:solidFill>
              </a:rPr>
              <a:t> </a:t>
            </a:r>
            <a:r>
              <a:rPr lang="en-GB" sz="2000" b="1" dirty="0">
                <a:solidFill>
                  <a:srgbClr val="00B050"/>
                </a:solidFill>
              </a:rPr>
              <a:t>RAN4 should first consider conducted mode testing (</a:t>
            </a:r>
            <a:r>
              <a:rPr lang="en-GB" sz="2000" b="1" dirty="0">
                <a:solidFill>
                  <a:srgbClr val="00B050"/>
                </a:solidFill>
                <a:effectLst>
                  <a:outerShdw blurRad="38100" dist="38100" dir="2700000" algn="tl">
                    <a:srgbClr val="000000">
                      <a:alpha val="43137"/>
                    </a:srgbClr>
                  </a:outerShdw>
                </a:effectLst>
              </a:rPr>
              <a:t>e.g. </a:t>
            </a:r>
            <a:r>
              <a:rPr lang="en-GB" sz="2000" b="1" dirty="0" smtClean="0">
                <a:solidFill>
                  <a:srgbClr val="00B050"/>
                </a:solidFill>
              </a:rPr>
              <a:t>1-H</a:t>
            </a:r>
            <a:r>
              <a:rPr lang="en-GB" sz="2000" b="1" dirty="0">
                <a:solidFill>
                  <a:srgbClr val="00B050"/>
                </a:solidFill>
              </a:rPr>
              <a:t>) for NTN </a:t>
            </a:r>
            <a:r>
              <a:rPr lang="en-GB" sz="2000" b="1" dirty="0" err="1">
                <a:solidFill>
                  <a:srgbClr val="00B050"/>
                </a:solidFill>
              </a:rPr>
              <a:t>gNB</a:t>
            </a:r>
            <a:r>
              <a:rPr lang="en-GB" sz="2000" b="1" dirty="0" smtClean="0">
                <a:solidFill>
                  <a:srgbClr val="00B050"/>
                </a:solidFill>
              </a:rPr>
              <a:t>.  1-O can </a:t>
            </a:r>
            <a:r>
              <a:rPr lang="en-GB" sz="2000" b="1" dirty="0">
                <a:solidFill>
                  <a:srgbClr val="00B050"/>
                </a:solidFill>
              </a:rPr>
              <a:t>be considered in a later stage. </a:t>
            </a:r>
            <a:r>
              <a:rPr lang="en-US" altLang="zh-CN" sz="2000" b="1" dirty="0" err="1" smtClean="0">
                <a:solidFill>
                  <a:srgbClr val="00B050"/>
                </a:solidFill>
              </a:rPr>
              <a:t>FFS</a:t>
            </a:r>
            <a:r>
              <a:rPr lang="en-US" altLang="zh-CN" sz="2000" b="1" dirty="0" smtClean="0">
                <a:solidFill>
                  <a:srgbClr val="00B050"/>
                </a:solidFill>
              </a:rPr>
              <a:t> for 1-C.</a:t>
            </a:r>
            <a:endParaRPr lang="fr-FR" sz="2000" dirty="0">
              <a:solidFill>
                <a:srgbClr val="00B050"/>
              </a:solidFill>
            </a:endParaRPr>
          </a:p>
          <a:p>
            <a:pPr lvl="1"/>
            <a:r>
              <a:rPr lang="en-GB" sz="2000" b="1" dirty="0">
                <a:solidFill>
                  <a:srgbClr val="00B050"/>
                </a:solidFill>
              </a:rPr>
              <a:t>Note1: (from satellite company) </a:t>
            </a:r>
            <a:r>
              <a:rPr lang="en-GB" sz="2000" dirty="0">
                <a:solidFill>
                  <a:srgbClr val="00B050"/>
                </a:solidFill>
              </a:rPr>
              <a:t>in AIT phase (i.e. during Assembly, Integration and Test), the NTN-Payload is usually tested in conducted mode, meaning that the (radiant) antenna elements are disconnected before connecting the test equipment. RAN4 could therefore start with 1-C and/or 1-H, but there should (probably) not be any restriction for 1-O.</a:t>
            </a:r>
            <a:endParaRPr lang="fr-FR" sz="2000" dirty="0">
              <a:solidFill>
                <a:srgbClr val="00B050"/>
              </a:solidFill>
            </a:endParaRPr>
          </a:p>
          <a:p>
            <a:pPr lvl="1"/>
            <a:r>
              <a:rPr lang="en-GB" sz="2000" b="1" dirty="0">
                <a:solidFill>
                  <a:srgbClr val="00B050"/>
                </a:solidFill>
              </a:rPr>
              <a:t>Note2: </a:t>
            </a:r>
            <a:r>
              <a:rPr lang="en-GB" sz="2000" dirty="0">
                <a:solidFill>
                  <a:srgbClr val="00B050"/>
                </a:solidFill>
              </a:rPr>
              <a:t>For NTN </a:t>
            </a:r>
            <a:r>
              <a:rPr lang="en-GB" sz="2000" dirty="0" err="1">
                <a:solidFill>
                  <a:srgbClr val="00B050"/>
                </a:solidFill>
              </a:rPr>
              <a:t>gNB</a:t>
            </a:r>
            <a:r>
              <a:rPr lang="en-GB" sz="2000" dirty="0">
                <a:solidFill>
                  <a:srgbClr val="00B050"/>
                </a:solidFill>
              </a:rPr>
              <a:t> please refer to RAN3 NTN architecture.</a:t>
            </a:r>
            <a:endParaRPr lang="fr-FR" sz="2000" dirty="0">
              <a:solidFill>
                <a:srgbClr val="00B050"/>
              </a:solidFill>
            </a:endParaRPr>
          </a:p>
          <a:p>
            <a:pPr lvl="1"/>
            <a:r>
              <a:rPr lang="en-GB" sz="2000" b="1" strike="sngStrike" dirty="0">
                <a:solidFill>
                  <a:schemeClr val="accent2"/>
                </a:solidFill>
              </a:rPr>
              <a:t>Note3: (suggested by 1 company) </a:t>
            </a:r>
            <a:r>
              <a:rPr lang="en-GB" sz="2000" strike="sngStrike" dirty="0">
                <a:solidFill>
                  <a:schemeClr val="accent2"/>
                </a:solidFill>
              </a:rPr>
              <a:t>Further alignment would be needed to verify if the same definition of “conducted” (connectivity type, port type, etc.).</a:t>
            </a:r>
          </a:p>
          <a:p>
            <a:pPr lvl="1"/>
            <a:r>
              <a:rPr lang="en-GB" sz="2000" b="1" strike="sngStrike" dirty="0">
                <a:solidFill>
                  <a:schemeClr val="accent2"/>
                </a:solidFill>
              </a:rPr>
              <a:t>Note4: (suggested by 1 company) 1-C </a:t>
            </a:r>
            <a:endParaRPr lang="en-GB" sz="2000" strike="sngStrike" dirty="0">
              <a:solidFill>
                <a:schemeClr val="accent2"/>
              </a:solidFill>
            </a:endParaRPr>
          </a:p>
          <a:p>
            <a:pPr marL="457200" lvl="1" indent="0">
              <a:buNone/>
            </a:pPr>
            <a:endParaRPr lang="en-GB" sz="2000" dirty="0"/>
          </a:p>
          <a:p>
            <a:pPr marL="0" indent="0">
              <a:buNone/>
            </a:pPr>
            <a:endParaRPr lang="fr-FR" dirty="0"/>
          </a:p>
        </p:txBody>
      </p:sp>
    </p:spTree>
    <p:extLst>
      <p:ext uri="{BB962C8B-B14F-4D97-AF65-F5344CB8AC3E}">
        <p14:creationId xmlns:p14="http://schemas.microsoft.com/office/powerpoint/2010/main" val="745000859"/>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125"/>
            <a:ext cx="11353800" cy="1325563"/>
          </a:xfrm>
        </p:spPr>
        <p:txBody>
          <a:bodyPr/>
          <a:lstStyle/>
          <a:p>
            <a:r>
              <a:rPr lang="fr-FR" sz="3600" dirty="0"/>
              <a:t>Topic #1</a:t>
            </a:r>
          </a:p>
        </p:txBody>
      </p:sp>
      <p:sp>
        <p:nvSpPr>
          <p:cNvPr id="3" name="Espace réservé du contenu 2"/>
          <p:cNvSpPr>
            <a:spLocks noGrp="1"/>
          </p:cNvSpPr>
          <p:nvPr>
            <p:ph idx="1"/>
          </p:nvPr>
        </p:nvSpPr>
        <p:spPr/>
        <p:txBody>
          <a:bodyPr/>
          <a:lstStyle/>
          <a:p>
            <a:r>
              <a:rPr lang="en-GB" sz="2000" b="1" strike="sngStrike" dirty="0">
                <a:solidFill>
                  <a:schemeClr val="accent2"/>
                </a:solidFill>
              </a:rPr>
              <a:t>Proposal 1-1-3-1:</a:t>
            </a:r>
            <a:r>
              <a:rPr lang="en-GB" sz="2000" strike="sngStrike" dirty="0">
                <a:solidFill>
                  <a:schemeClr val="accent2"/>
                </a:solidFill>
              </a:rPr>
              <a:t> The NTN DUT device for testing Rx NTN </a:t>
            </a:r>
            <a:r>
              <a:rPr lang="en-GB" sz="2000" strike="sngStrike" dirty="0" err="1">
                <a:solidFill>
                  <a:schemeClr val="accent2"/>
                </a:solidFill>
              </a:rPr>
              <a:t>gNB</a:t>
            </a:r>
            <a:r>
              <a:rPr lang="en-GB" sz="2000" strike="sngStrike" dirty="0">
                <a:solidFill>
                  <a:schemeClr val="accent2"/>
                </a:solidFill>
              </a:rPr>
              <a:t> parameters shall be composed of the NTN-Payload RF, </a:t>
            </a:r>
            <a:r>
              <a:rPr lang="en-GB" sz="2000" b="1" strike="sngStrike" dirty="0">
                <a:solidFill>
                  <a:schemeClr val="accent2"/>
                </a:solidFill>
              </a:rPr>
              <a:t>(potentially) </a:t>
            </a:r>
            <a:r>
              <a:rPr lang="en-GB" sz="2000" b="1" strike="sngStrike" dirty="0" err="1">
                <a:solidFill>
                  <a:schemeClr val="accent2"/>
                </a:solidFill>
              </a:rPr>
              <a:t>Feederlink</a:t>
            </a:r>
            <a:r>
              <a:rPr lang="en-GB" sz="2000" b="1" strike="sngStrike" dirty="0">
                <a:solidFill>
                  <a:schemeClr val="accent2"/>
                </a:solidFill>
              </a:rPr>
              <a:t> Emulator</a:t>
            </a:r>
            <a:r>
              <a:rPr lang="en-GB" sz="2000" strike="sngStrike" dirty="0">
                <a:solidFill>
                  <a:schemeClr val="accent2"/>
                </a:solidFill>
              </a:rPr>
              <a:t>, GW, Non-NTN infrastructure </a:t>
            </a:r>
            <a:r>
              <a:rPr lang="en-GB" sz="2000" strike="sngStrike" dirty="0" err="1">
                <a:solidFill>
                  <a:schemeClr val="accent2"/>
                </a:solidFill>
              </a:rPr>
              <a:t>gNB</a:t>
            </a:r>
            <a:r>
              <a:rPr lang="en-GB" sz="2000" strike="sngStrike" dirty="0">
                <a:solidFill>
                  <a:schemeClr val="accent2"/>
                </a:solidFill>
              </a:rPr>
              <a:t> and the required signal generators for 5G NR NTN wanted signal, 5G NR (NTN) interfering signal and CW interfering signal.</a:t>
            </a:r>
            <a:endParaRPr lang="fr-FR" sz="2000" strike="sngStrike" dirty="0">
              <a:solidFill>
                <a:schemeClr val="accent2"/>
              </a:solidFill>
            </a:endParaRPr>
          </a:p>
          <a:p>
            <a:pPr lvl="1"/>
            <a:r>
              <a:rPr lang="en-GB" sz="2000" b="1" strike="sngStrike" dirty="0">
                <a:solidFill>
                  <a:schemeClr val="accent2"/>
                </a:solidFill>
              </a:rPr>
              <a:t>Note1: </a:t>
            </a:r>
            <a:r>
              <a:rPr lang="en-GB" sz="2000" strike="sngStrike" dirty="0">
                <a:solidFill>
                  <a:schemeClr val="accent2"/>
                </a:solidFill>
              </a:rPr>
              <a:t>For the Non-NTN infrastructure </a:t>
            </a:r>
            <a:r>
              <a:rPr lang="en-GB" sz="2000" strike="sngStrike" dirty="0" err="1">
                <a:solidFill>
                  <a:schemeClr val="accent2"/>
                </a:solidFill>
              </a:rPr>
              <a:t>gNB</a:t>
            </a:r>
            <a:r>
              <a:rPr lang="en-GB" sz="2000" strike="sngStrike" dirty="0">
                <a:solidFill>
                  <a:schemeClr val="accent2"/>
                </a:solidFill>
              </a:rPr>
              <a:t>, please refer to RAN3 NTN architecture</a:t>
            </a:r>
            <a:r>
              <a:rPr lang="en-GB" sz="2000" strike="sngStrike" dirty="0" smtClean="0">
                <a:solidFill>
                  <a:schemeClr val="accent2"/>
                </a:solidFill>
              </a:rPr>
              <a:t>.</a:t>
            </a:r>
          </a:p>
          <a:p>
            <a:pPr marL="0" indent="0">
              <a:buNone/>
            </a:pPr>
            <a:r>
              <a:rPr lang="en-GB" sz="2400" dirty="0" err="1" smtClean="0">
                <a:solidFill>
                  <a:srgbClr val="00B050"/>
                </a:solidFill>
              </a:rPr>
              <a:t>RAN4</a:t>
            </a:r>
            <a:r>
              <a:rPr lang="en-GB" sz="2400" dirty="0" smtClean="0">
                <a:solidFill>
                  <a:srgbClr val="00B050"/>
                </a:solidFill>
              </a:rPr>
              <a:t> confirm the baseline assumption that from </a:t>
            </a:r>
            <a:r>
              <a:rPr lang="en-GB" sz="2400" dirty="0" err="1" smtClean="0">
                <a:solidFill>
                  <a:srgbClr val="00B050"/>
                </a:solidFill>
              </a:rPr>
              <a:t>RF</a:t>
            </a:r>
            <a:r>
              <a:rPr lang="en-GB" sz="2400" dirty="0" smtClean="0">
                <a:solidFill>
                  <a:srgbClr val="00B050"/>
                </a:solidFill>
              </a:rPr>
              <a:t> </a:t>
            </a:r>
            <a:r>
              <a:rPr lang="en-GB" sz="2400" dirty="0" err="1" smtClean="0">
                <a:solidFill>
                  <a:srgbClr val="00B050"/>
                </a:solidFill>
              </a:rPr>
              <a:t>Tx</a:t>
            </a:r>
            <a:r>
              <a:rPr lang="en-GB" sz="2400" dirty="0" smtClean="0">
                <a:solidFill>
                  <a:srgbClr val="00B050"/>
                </a:solidFill>
              </a:rPr>
              <a:t>, RX requirements (for conductive </a:t>
            </a:r>
            <a:r>
              <a:rPr lang="en-GB" sz="2400" dirty="0" err="1" smtClean="0">
                <a:solidFill>
                  <a:srgbClr val="00B050"/>
                </a:solidFill>
              </a:rPr>
              <a:t>RF</a:t>
            </a:r>
            <a:r>
              <a:rPr lang="en-GB" sz="2400" dirty="0" smtClean="0">
                <a:solidFill>
                  <a:srgbClr val="00B050"/>
                </a:solidFill>
              </a:rPr>
              <a:t> requirements) perspective, </a:t>
            </a:r>
            <a:r>
              <a:rPr lang="en-GB" altLang="zh-CN" sz="2400" dirty="0">
                <a:solidFill>
                  <a:srgbClr val="00B050"/>
                </a:solidFill>
              </a:rPr>
              <a:t>NTN-Payload </a:t>
            </a:r>
            <a:r>
              <a:rPr lang="en-GB" altLang="zh-CN" sz="2400" dirty="0" err="1" smtClean="0">
                <a:solidFill>
                  <a:srgbClr val="00B050"/>
                </a:solidFill>
              </a:rPr>
              <a:t>RF</a:t>
            </a:r>
            <a:r>
              <a:rPr lang="en-GB" altLang="zh-CN" sz="2400" dirty="0" smtClean="0">
                <a:solidFill>
                  <a:srgbClr val="00B050"/>
                </a:solidFill>
              </a:rPr>
              <a:t>, </a:t>
            </a:r>
            <a:r>
              <a:rPr lang="en-GB" altLang="zh-CN" sz="2400" dirty="0" err="1" smtClean="0">
                <a:solidFill>
                  <a:srgbClr val="00B050"/>
                </a:solidFill>
              </a:rPr>
              <a:t>feederlink</a:t>
            </a:r>
            <a:r>
              <a:rPr lang="en-GB" altLang="zh-CN" sz="2400" dirty="0" smtClean="0">
                <a:solidFill>
                  <a:srgbClr val="00B050"/>
                </a:solidFill>
              </a:rPr>
              <a:t>, </a:t>
            </a:r>
            <a:r>
              <a:rPr lang="en-GB" altLang="zh-CN" sz="2400" dirty="0" err="1">
                <a:solidFill>
                  <a:srgbClr val="00B050"/>
                </a:solidFill>
              </a:rPr>
              <a:t>GW</a:t>
            </a:r>
            <a:r>
              <a:rPr lang="en-GB" altLang="zh-CN" sz="2400" dirty="0">
                <a:solidFill>
                  <a:srgbClr val="00B050"/>
                </a:solidFill>
              </a:rPr>
              <a:t>, Non-NTN infrastructure </a:t>
            </a:r>
            <a:r>
              <a:rPr lang="en-GB" altLang="zh-CN" sz="2400" dirty="0" err="1">
                <a:solidFill>
                  <a:srgbClr val="00B050"/>
                </a:solidFill>
              </a:rPr>
              <a:t>gNB</a:t>
            </a:r>
            <a:r>
              <a:rPr lang="en-GB" altLang="zh-CN" sz="2400" dirty="0">
                <a:solidFill>
                  <a:srgbClr val="00B050"/>
                </a:solidFill>
              </a:rPr>
              <a:t> </a:t>
            </a:r>
            <a:r>
              <a:rPr lang="en-GB" altLang="zh-CN" sz="2400" dirty="0" smtClean="0">
                <a:solidFill>
                  <a:srgbClr val="00B050"/>
                </a:solidFill>
              </a:rPr>
              <a:t>shall be considered as single entity. </a:t>
            </a:r>
          </a:p>
          <a:p>
            <a:pPr marL="0" indent="0">
              <a:buNone/>
            </a:pPr>
            <a:r>
              <a:rPr lang="en-GB" sz="2400" dirty="0" smtClean="0">
                <a:solidFill>
                  <a:srgbClr val="00B050"/>
                </a:solidFill>
              </a:rPr>
              <a:t>The detailed test set-up can be further discussed. Further confirmation still required for OTA based </a:t>
            </a:r>
            <a:r>
              <a:rPr lang="en-GB" sz="2400" dirty="0" err="1" smtClean="0">
                <a:solidFill>
                  <a:srgbClr val="00B050"/>
                </a:solidFill>
              </a:rPr>
              <a:t>RF</a:t>
            </a:r>
            <a:r>
              <a:rPr lang="en-GB" sz="2400" dirty="0" smtClean="0">
                <a:solidFill>
                  <a:srgbClr val="00B050"/>
                </a:solidFill>
              </a:rPr>
              <a:t> requirements if  introduced </a:t>
            </a:r>
            <a:endParaRPr lang="fr-FR" sz="2000" dirty="0">
              <a:solidFill>
                <a:srgbClr val="00B050"/>
              </a:solidFill>
            </a:endParaRPr>
          </a:p>
          <a:p>
            <a:pPr marL="457200" lvl="1" indent="0">
              <a:buNone/>
            </a:pPr>
            <a:r>
              <a:rPr lang="en-US" sz="2000" b="1" strike="sngStrike" dirty="0"/>
              <a:t>Or alternatively</a:t>
            </a:r>
            <a:r>
              <a:rPr lang="en-US" sz="2000" b="1" strike="sngStrike" dirty="0" smtClean="0"/>
              <a:t>:</a:t>
            </a:r>
            <a:endParaRPr lang="fr-FR" sz="2000" strike="sngStrike" dirty="0">
              <a:solidFill>
                <a:schemeClr val="accent2"/>
              </a:solidFill>
            </a:endParaRPr>
          </a:p>
          <a:p>
            <a:r>
              <a:rPr lang="en-GB" sz="2000" b="1" strike="sngStrike" dirty="0">
                <a:solidFill>
                  <a:schemeClr val="accent2"/>
                </a:solidFill>
              </a:rPr>
              <a:t>Proposal 1-1-3-1:</a:t>
            </a:r>
            <a:r>
              <a:rPr lang="en-GB" sz="2000" strike="sngStrike" dirty="0">
                <a:solidFill>
                  <a:schemeClr val="accent2"/>
                </a:solidFill>
              </a:rPr>
              <a:t> The NTN DUT device for testing Rx NTN </a:t>
            </a:r>
            <a:r>
              <a:rPr lang="en-GB" sz="2000" strike="sngStrike" dirty="0" err="1">
                <a:solidFill>
                  <a:schemeClr val="accent2"/>
                </a:solidFill>
              </a:rPr>
              <a:t>gNB</a:t>
            </a:r>
            <a:r>
              <a:rPr lang="en-GB" sz="2000" strike="sngStrike" dirty="0">
                <a:solidFill>
                  <a:schemeClr val="accent2"/>
                </a:solidFill>
              </a:rPr>
              <a:t> parameters shall be composed of the NTN-Payload RF, GW, Non-NTN infrastructure </a:t>
            </a:r>
            <a:r>
              <a:rPr lang="en-GB" sz="2000" strike="sngStrike" dirty="0" err="1">
                <a:solidFill>
                  <a:schemeClr val="accent2"/>
                </a:solidFill>
              </a:rPr>
              <a:t>gNB</a:t>
            </a:r>
            <a:r>
              <a:rPr lang="en-GB" sz="2000" strike="sngStrike" dirty="0">
                <a:solidFill>
                  <a:schemeClr val="accent2"/>
                </a:solidFill>
              </a:rPr>
              <a:t> and the required signal generators for 5G NR NTN wanted signal, 5G NR (NTN) interfering signal and CW interfering signal.</a:t>
            </a:r>
            <a:endParaRPr lang="fr-FR" sz="2000" strike="sngStrike" dirty="0">
              <a:solidFill>
                <a:schemeClr val="accent2"/>
              </a:solidFill>
            </a:endParaRPr>
          </a:p>
          <a:p>
            <a:pPr lvl="1"/>
            <a:r>
              <a:rPr lang="en-GB" sz="2000" b="1" strike="sngStrike" dirty="0">
                <a:solidFill>
                  <a:schemeClr val="accent2"/>
                </a:solidFill>
              </a:rPr>
              <a:t>Note1: </a:t>
            </a:r>
            <a:r>
              <a:rPr lang="en-GB" sz="2000" strike="sngStrike" dirty="0">
                <a:solidFill>
                  <a:schemeClr val="accent2"/>
                </a:solidFill>
              </a:rPr>
              <a:t>For the Non-NTN infrastructure </a:t>
            </a:r>
            <a:r>
              <a:rPr lang="en-GB" sz="2000" strike="sngStrike" dirty="0" err="1">
                <a:solidFill>
                  <a:schemeClr val="accent2"/>
                </a:solidFill>
              </a:rPr>
              <a:t>gNB</a:t>
            </a:r>
            <a:r>
              <a:rPr lang="en-GB" sz="2000" strike="sngStrike" dirty="0">
                <a:solidFill>
                  <a:schemeClr val="accent2"/>
                </a:solidFill>
              </a:rPr>
              <a:t>, please refer to RAN3 NTN architecture.</a:t>
            </a:r>
            <a:endParaRPr lang="fr-FR" sz="2000" strike="sngStrike" dirty="0">
              <a:solidFill>
                <a:schemeClr val="accent2"/>
              </a:solidFill>
            </a:endParaRPr>
          </a:p>
          <a:p>
            <a:endParaRPr lang="fr-FR" strike="sngStrike" dirty="0"/>
          </a:p>
        </p:txBody>
      </p:sp>
    </p:spTree>
    <p:extLst>
      <p:ext uri="{BB962C8B-B14F-4D97-AF65-F5344CB8AC3E}">
        <p14:creationId xmlns:p14="http://schemas.microsoft.com/office/powerpoint/2010/main" val="4075025788"/>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365125"/>
            <a:ext cx="11353800" cy="1325563"/>
          </a:xfrm>
        </p:spPr>
        <p:txBody>
          <a:bodyPr/>
          <a:lstStyle/>
          <a:p>
            <a:r>
              <a:rPr lang="en-GB" altLang="en-US" sz="3600" noProof="0" dirty="0"/>
              <a:t>Outline</a:t>
            </a:r>
            <a:endParaRPr lang="en-GB" altLang="en-US" sz="2800" noProof="0" dirty="0"/>
          </a:p>
        </p:txBody>
      </p:sp>
      <p:sp>
        <p:nvSpPr>
          <p:cNvPr id="6147" name="Content Placeholder 2"/>
          <p:cNvSpPr>
            <a:spLocks noGrp="1"/>
          </p:cNvSpPr>
          <p:nvPr>
            <p:ph idx="1"/>
          </p:nvPr>
        </p:nvSpPr>
        <p:spPr/>
        <p:txBody>
          <a:bodyPr/>
          <a:lstStyle/>
          <a:p>
            <a:r>
              <a:rPr lang="en-GB" altLang="en-US" noProof="0" dirty="0"/>
              <a:t>Proposed way forward based on the outcomes of “</a:t>
            </a:r>
            <a:r>
              <a:rPr lang="en-GB" dirty="0"/>
              <a:t>Email discussion summary for [99-e][312] NTN_Solutions_Part1</a:t>
            </a:r>
            <a:r>
              <a:rPr lang="en-GB" noProof="0" dirty="0"/>
              <a:t>”</a:t>
            </a:r>
          </a:p>
          <a:p>
            <a:r>
              <a:rPr lang="en-GB" altLang="en-US" noProof="0" dirty="0"/>
              <a:t>See </a:t>
            </a:r>
            <a:r>
              <a:rPr lang="en-GB" b="1" u="sng" dirty="0"/>
              <a:t>R4-2108699</a:t>
            </a:r>
            <a:r>
              <a:rPr lang="en-GB" dirty="0"/>
              <a:t> (</a:t>
            </a:r>
            <a:r>
              <a:rPr lang="en-US" dirty="0"/>
              <a:t>revision of R4-2108437)</a:t>
            </a:r>
            <a:endParaRPr lang="en-GB" altLang="en-US" dirty="0"/>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125"/>
            <a:ext cx="11353800" cy="1325563"/>
          </a:xfrm>
        </p:spPr>
        <p:txBody>
          <a:bodyPr/>
          <a:lstStyle/>
          <a:p>
            <a:r>
              <a:rPr lang="fr-FR" sz="3600" dirty="0"/>
              <a:t>Topic #1</a:t>
            </a:r>
          </a:p>
        </p:txBody>
      </p:sp>
      <p:sp>
        <p:nvSpPr>
          <p:cNvPr id="3" name="Espace réservé du contenu 2"/>
          <p:cNvSpPr>
            <a:spLocks noGrp="1"/>
          </p:cNvSpPr>
          <p:nvPr>
            <p:ph idx="1"/>
          </p:nvPr>
        </p:nvSpPr>
        <p:spPr/>
        <p:txBody>
          <a:bodyPr/>
          <a:lstStyle/>
          <a:p>
            <a:r>
              <a:rPr lang="en-GB" sz="2000" b="1" dirty="0">
                <a:solidFill>
                  <a:schemeClr val="accent2"/>
                </a:solidFill>
              </a:rPr>
              <a:t>Proposal 1-1-4-2:</a:t>
            </a:r>
            <a:r>
              <a:rPr lang="en-GB" sz="2000" dirty="0">
                <a:solidFill>
                  <a:schemeClr val="accent2"/>
                </a:solidFill>
              </a:rPr>
              <a:t> REFSENS test can be performed in conducted mode, by considering BS type 1-C and/or 1-H. 1-O can be considered FFS for the time being.</a:t>
            </a:r>
          </a:p>
          <a:p>
            <a:r>
              <a:rPr lang="en-GB" sz="2000" b="1" dirty="0">
                <a:solidFill>
                  <a:schemeClr val="accent2"/>
                </a:solidFill>
              </a:rPr>
              <a:t>Proposal 1-1-5-2:</a:t>
            </a:r>
            <a:r>
              <a:rPr lang="en-GB" sz="2000" dirty="0">
                <a:solidFill>
                  <a:schemeClr val="accent2"/>
                </a:solidFill>
              </a:rPr>
              <a:t> Blocking test can be performed in conducted mode, by considering BS type 1-C and/or 1-H. 1-O can be considered FFS for the time being.</a:t>
            </a:r>
            <a:endParaRPr lang="fr-FR" sz="2000" dirty="0">
              <a:solidFill>
                <a:schemeClr val="accent2"/>
              </a:solidFill>
            </a:endParaRPr>
          </a:p>
          <a:p>
            <a:r>
              <a:rPr lang="en-GB" sz="2000" b="1" dirty="0">
                <a:solidFill>
                  <a:schemeClr val="accent2"/>
                </a:solidFill>
              </a:rPr>
              <a:t>Proposal 1-1-6-2:</a:t>
            </a:r>
            <a:r>
              <a:rPr lang="en-GB" sz="2000" dirty="0">
                <a:solidFill>
                  <a:schemeClr val="accent2"/>
                </a:solidFill>
              </a:rPr>
              <a:t> Intermodulation test can be performed in conducted mode, by considering BS type 1-C and/or 1-H. 1-O can be considered FFS for the time being.</a:t>
            </a:r>
          </a:p>
          <a:p>
            <a:r>
              <a:rPr lang="en-GB" sz="2000" b="1" dirty="0">
                <a:solidFill>
                  <a:schemeClr val="accent2"/>
                </a:solidFill>
              </a:rPr>
              <a:t>Proposal 1-1-7-3:</a:t>
            </a:r>
            <a:r>
              <a:rPr lang="en-GB" sz="2000" dirty="0">
                <a:solidFill>
                  <a:schemeClr val="accent2"/>
                </a:solidFill>
              </a:rPr>
              <a:t> </a:t>
            </a:r>
            <a:r>
              <a:rPr lang="en-US" sz="2000" dirty="0">
                <a:solidFill>
                  <a:schemeClr val="accent2"/>
                </a:solidFill>
              </a:rPr>
              <a:t>In a first step, RAN4 can assume BS type 1-C or BS type 1-H for NTN </a:t>
            </a:r>
            <a:r>
              <a:rPr lang="en-US" sz="2000" dirty="0" err="1">
                <a:solidFill>
                  <a:schemeClr val="accent2"/>
                </a:solidFill>
              </a:rPr>
              <a:t>gNB</a:t>
            </a:r>
            <a:r>
              <a:rPr lang="en-US" sz="2000" dirty="0">
                <a:solidFill>
                  <a:schemeClr val="accent2"/>
                </a:solidFill>
              </a:rPr>
              <a:t> tests. BS type 1-O type can be consider later on for OTA NTN tests.</a:t>
            </a:r>
          </a:p>
          <a:p>
            <a:r>
              <a:rPr lang="fr-FR" sz="2000" b="1" dirty="0"/>
              <a:t>For all </a:t>
            </a:r>
            <a:r>
              <a:rPr lang="en-US" sz="2000" b="1" dirty="0"/>
              <a:t>previous</a:t>
            </a:r>
            <a:r>
              <a:rPr lang="fr-FR" sz="2000" b="1" dirty="0"/>
              <a:t> </a:t>
            </a:r>
            <a:r>
              <a:rPr lang="en-US" sz="2000" b="1" dirty="0"/>
              <a:t>proposals</a:t>
            </a:r>
            <a:r>
              <a:rPr lang="fr-FR" sz="2000" b="1" dirty="0"/>
              <a:t>:</a:t>
            </a:r>
            <a:endParaRPr lang="en-GB" sz="2000" dirty="0"/>
          </a:p>
          <a:p>
            <a:pPr lvl="1"/>
            <a:r>
              <a:rPr lang="en-GB" sz="2000" b="1" dirty="0"/>
              <a:t>Note1: </a:t>
            </a:r>
            <a:r>
              <a:rPr lang="en-GB" sz="2000" dirty="0"/>
              <a:t>confirmation received that </a:t>
            </a:r>
            <a:r>
              <a:rPr lang="en-US" sz="2000" dirty="0"/>
              <a:t>antenna ports corresponding to a single transmitter/receiver are accessible for testing NTN-Payload during AIT phase.</a:t>
            </a:r>
          </a:p>
          <a:p>
            <a:pPr lvl="1"/>
            <a:r>
              <a:rPr lang="en-US" sz="2000" b="1" dirty="0"/>
              <a:t>Note2:</a:t>
            </a:r>
            <a:r>
              <a:rPr lang="en-US" sz="2000" dirty="0"/>
              <a:t> </a:t>
            </a:r>
            <a:r>
              <a:rPr lang="en-GB" sz="2000" dirty="0"/>
              <a:t>For the NTN </a:t>
            </a:r>
            <a:r>
              <a:rPr lang="en-GB" sz="2000" dirty="0" err="1"/>
              <a:t>gNB</a:t>
            </a:r>
            <a:r>
              <a:rPr lang="en-GB" sz="2000" dirty="0"/>
              <a:t>, please refer to RAN3 NTN architecture.</a:t>
            </a:r>
            <a:endParaRPr lang="fr-FR" sz="2000" dirty="0"/>
          </a:p>
        </p:txBody>
      </p:sp>
    </p:spTree>
    <p:extLst>
      <p:ext uri="{BB962C8B-B14F-4D97-AF65-F5344CB8AC3E}">
        <p14:creationId xmlns:p14="http://schemas.microsoft.com/office/powerpoint/2010/main" val="1001542404"/>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125"/>
            <a:ext cx="11353800" cy="1325563"/>
          </a:xfrm>
        </p:spPr>
        <p:txBody>
          <a:bodyPr/>
          <a:lstStyle/>
          <a:p>
            <a:r>
              <a:rPr lang="fr-FR" sz="3600" dirty="0"/>
              <a:t>Topic #2</a:t>
            </a:r>
          </a:p>
        </p:txBody>
      </p:sp>
      <p:sp>
        <p:nvSpPr>
          <p:cNvPr id="3" name="Espace réservé du contenu 2"/>
          <p:cNvSpPr>
            <a:spLocks noGrp="1"/>
          </p:cNvSpPr>
          <p:nvPr>
            <p:ph idx="1"/>
          </p:nvPr>
        </p:nvSpPr>
        <p:spPr/>
        <p:txBody>
          <a:bodyPr/>
          <a:lstStyle/>
          <a:p>
            <a:r>
              <a:rPr lang="en-GB" sz="2000" b="1" dirty="0">
                <a:solidFill>
                  <a:schemeClr val="accent2"/>
                </a:solidFill>
              </a:rPr>
              <a:t>Proposal 2-3-1-3:</a:t>
            </a:r>
            <a:r>
              <a:rPr lang="en-GB" sz="2000" dirty="0">
                <a:solidFill>
                  <a:schemeClr val="accent2"/>
                </a:solidFill>
              </a:rPr>
              <a:t> </a:t>
            </a:r>
            <a:r>
              <a:rPr lang="en-US" sz="2000" dirty="0">
                <a:solidFill>
                  <a:schemeClr val="accent2"/>
                </a:solidFill>
              </a:rPr>
              <a:t>RAN4 to consider reference assumption</a:t>
            </a:r>
            <a:r>
              <a:rPr lang="en-GB" sz="2000" dirty="0">
                <a:solidFill>
                  <a:schemeClr val="accent2"/>
                </a:solidFill>
              </a:rPr>
              <a:t> for the amplification process as implementation issue, not in the scope of RAN4.</a:t>
            </a:r>
            <a:endParaRPr lang="fr-FR" sz="2000" dirty="0">
              <a:solidFill>
                <a:schemeClr val="accent2"/>
              </a:solidFill>
            </a:endParaRPr>
          </a:p>
          <a:p>
            <a:pPr marL="0" indent="0">
              <a:buNone/>
            </a:pPr>
            <a:endParaRPr lang="fr-FR" sz="2400" dirty="0"/>
          </a:p>
        </p:txBody>
      </p:sp>
    </p:spTree>
    <p:extLst>
      <p:ext uri="{BB962C8B-B14F-4D97-AF65-F5344CB8AC3E}">
        <p14:creationId xmlns:p14="http://schemas.microsoft.com/office/powerpoint/2010/main" val="3817196734"/>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125"/>
            <a:ext cx="11353800" cy="1325563"/>
          </a:xfrm>
        </p:spPr>
        <p:txBody>
          <a:bodyPr/>
          <a:lstStyle/>
          <a:p>
            <a:r>
              <a:rPr lang="fr-FR" sz="3600" dirty="0"/>
              <a:t>Topic #3</a:t>
            </a:r>
          </a:p>
        </p:txBody>
      </p:sp>
      <p:sp>
        <p:nvSpPr>
          <p:cNvPr id="3" name="Espace réservé du contenu 2"/>
          <p:cNvSpPr>
            <a:spLocks noGrp="1"/>
          </p:cNvSpPr>
          <p:nvPr>
            <p:ph idx="1"/>
          </p:nvPr>
        </p:nvSpPr>
        <p:spPr/>
        <p:txBody>
          <a:bodyPr/>
          <a:lstStyle/>
          <a:p>
            <a:r>
              <a:rPr lang="en-GB" sz="2000" b="1" dirty="0" smtClean="0">
                <a:solidFill>
                  <a:srgbClr val="7030A0"/>
                </a:solidFill>
              </a:rPr>
              <a:t>Proposal </a:t>
            </a:r>
            <a:r>
              <a:rPr lang="en-GB" sz="2000" b="1" dirty="0">
                <a:solidFill>
                  <a:srgbClr val="7030A0"/>
                </a:solidFill>
              </a:rPr>
              <a:t>3-1-4-1:</a:t>
            </a:r>
            <a:r>
              <a:rPr lang="en-GB" sz="2000" dirty="0">
                <a:solidFill>
                  <a:srgbClr val="7030A0"/>
                </a:solidFill>
              </a:rPr>
              <a:t> Is up to NTN operator network design which FRF value shall be further used </a:t>
            </a:r>
            <a:r>
              <a:rPr lang="en-GB" sz="2000" b="1" dirty="0">
                <a:solidFill>
                  <a:srgbClr val="7030A0"/>
                </a:solidFill>
              </a:rPr>
              <a:t>for a real deployment situation</a:t>
            </a:r>
            <a:r>
              <a:rPr lang="en-GB" sz="2000" dirty="0">
                <a:solidFill>
                  <a:srgbClr val="7030A0"/>
                </a:solidFill>
              </a:rPr>
              <a:t>, independently of the coexistence analysis</a:t>
            </a:r>
            <a:r>
              <a:rPr lang="en-GB" sz="2000" dirty="0" smtClean="0">
                <a:solidFill>
                  <a:srgbClr val="7030A0"/>
                </a:solidFill>
              </a:rPr>
              <a:t>.</a:t>
            </a:r>
          </a:p>
          <a:p>
            <a:pPr marL="0" indent="0">
              <a:buNone/>
            </a:pPr>
            <a:endParaRPr lang="fr-FR" sz="2000" dirty="0">
              <a:solidFill>
                <a:srgbClr val="7030A0"/>
              </a:solidFill>
            </a:endParaRPr>
          </a:p>
          <a:p>
            <a:r>
              <a:rPr lang="en-GB" sz="2000" b="1" dirty="0">
                <a:solidFill>
                  <a:schemeClr val="accent2"/>
                </a:solidFill>
              </a:rPr>
              <a:t>Proposal 3-1-7-1:</a:t>
            </a:r>
            <a:r>
              <a:rPr lang="en-GB" sz="2000" dirty="0">
                <a:solidFill>
                  <a:schemeClr val="accent2"/>
                </a:solidFill>
              </a:rPr>
              <a:t> RAN4 should consider 190 MHz for default TX channel (carrier centre frequency) to RX channel (carrier centre frequency) separation for NTN S-band;</a:t>
            </a:r>
            <a:endParaRPr lang="fr-FR" sz="2000" dirty="0">
              <a:solidFill>
                <a:schemeClr val="accent2"/>
              </a:solidFill>
            </a:endParaRPr>
          </a:p>
          <a:p>
            <a:pPr lvl="1"/>
            <a:r>
              <a:rPr lang="en-GB" sz="2000" b="1" dirty="0">
                <a:solidFill>
                  <a:schemeClr val="accent2"/>
                </a:solidFill>
              </a:rPr>
              <a:t>Note:</a:t>
            </a:r>
            <a:r>
              <a:rPr lang="en-GB" sz="2000" dirty="0">
                <a:solidFill>
                  <a:schemeClr val="accent2"/>
                </a:solidFill>
              </a:rPr>
              <a:t> Maximum BW sizes of 20 MHz may apply.</a:t>
            </a:r>
            <a:endParaRPr lang="fr-FR" sz="2000" dirty="0">
              <a:solidFill>
                <a:schemeClr val="accent2"/>
              </a:solidFill>
            </a:endParaRPr>
          </a:p>
          <a:p>
            <a:endParaRPr lang="fr-FR" dirty="0"/>
          </a:p>
        </p:txBody>
      </p:sp>
    </p:spTree>
    <p:extLst>
      <p:ext uri="{BB962C8B-B14F-4D97-AF65-F5344CB8AC3E}">
        <p14:creationId xmlns:p14="http://schemas.microsoft.com/office/powerpoint/2010/main" val="1460914822"/>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125"/>
            <a:ext cx="11353800" cy="1325563"/>
          </a:xfrm>
        </p:spPr>
        <p:txBody>
          <a:bodyPr/>
          <a:lstStyle/>
          <a:p>
            <a:r>
              <a:rPr lang="fr-FR" sz="3600" dirty="0"/>
              <a:t>Topic #4</a:t>
            </a:r>
          </a:p>
        </p:txBody>
      </p:sp>
      <p:sp>
        <p:nvSpPr>
          <p:cNvPr id="3" name="Espace réservé du contenu 2"/>
          <p:cNvSpPr>
            <a:spLocks noGrp="1"/>
          </p:cNvSpPr>
          <p:nvPr>
            <p:ph idx="1"/>
          </p:nvPr>
        </p:nvSpPr>
        <p:spPr/>
        <p:txBody>
          <a:bodyPr/>
          <a:lstStyle/>
          <a:p>
            <a:r>
              <a:rPr lang="en-US" sz="2000" b="1" dirty="0">
                <a:solidFill>
                  <a:schemeClr val="accent2"/>
                </a:solidFill>
              </a:rPr>
              <a:t>Proposal 4-1-1-1:</a:t>
            </a:r>
            <a:r>
              <a:rPr lang="en-US" sz="2000" i="1" dirty="0">
                <a:solidFill>
                  <a:schemeClr val="accent2"/>
                </a:solidFill>
              </a:rPr>
              <a:t> </a:t>
            </a:r>
            <a:r>
              <a:rPr lang="en-US" sz="2000" b="1" dirty="0">
                <a:solidFill>
                  <a:schemeClr val="accent2"/>
                </a:solidFill>
              </a:rPr>
              <a:t>Should there be any NTN FR2 study (coexistence) phase before the introduction to specification/normative phase?</a:t>
            </a:r>
          </a:p>
          <a:p>
            <a:pPr marL="0" indent="0">
              <a:buNone/>
            </a:pPr>
            <a:endParaRPr lang="fr-FR" sz="2000" dirty="0">
              <a:solidFill>
                <a:schemeClr val="accent2"/>
              </a:solidFill>
            </a:endParaRPr>
          </a:p>
          <a:p>
            <a:r>
              <a:rPr lang="en-US" sz="2000" b="1" dirty="0">
                <a:solidFill>
                  <a:schemeClr val="accent2"/>
                </a:solidFill>
              </a:rPr>
              <a:t>Proposal 4-2-1-1:</a:t>
            </a:r>
            <a:r>
              <a:rPr lang="en-US" sz="2000" i="1" dirty="0">
                <a:solidFill>
                  <a:schemeClr val="accent2"/>
                </a:solidFill>
              </a:rPr>
              <a:t> </a:t>
            </a:r>
            <a:r>
              <a:rPr lang="en-GB" sz="2000" dirty="0">
                <a:solidFill>
                  <a:schemeClr val="accent2"/>
                </a:solidFill>
              </a:rPr>
              <a:t>If yes, NTN FR2 coexistence studies in Rel-17 should consider:</a:t>
            </a:r>
            <a:endParaRPr lang="fr-FR" sz="2000" dirty="0">
              <a:solidFill>
                <a:schemeClr val="accent2"/>
              </a:solidFill>
            </a:endParaRPr>
          </a:p>
          <a:p>
            <a:pPr lvl="1" fontAlgn="auto" hangingPunct="1"/>
            <a:r>
              <a:rPr lang="en-GB" sz="2000" b="1" dirty="0">
                <a:solidFill>
                  <a:schemeClr val="accent2"/>
                </a:solidFill>
              </a:rPr>
              <a:t>RAN4 will use UL (27-30 GHz) frequency range </a:t>
            </a:r>
            <a:r>
              <a:rPr lang="en-GB" sz="2000" b="1" strike="sngStrike" dirty="0">
                <a:solidFill>
                  <a:schemeClr val="accent2"/>
                </a:solidFill>
              </a:rPr>
              <a:t>of </a:t>
            </a:r>
            <a:r>
              <a:rPr lang="en-GB" sz="2000" b="1" strike="sngStrike" dirty="0" err="1">
                <a:solidFill>
                  <a:schemeClr val="accent2"/>
                </a:solidFill>
              </a:rPr>
              <a:t>Ka</a:t>
            </a:r>
            <a:r>
              <a:rPr lang="en-GB" sz="2000" b="1" strike="sngStrike" dirty="0">
                <a:solidFill>
                  <a:schemeClr val="accent2"/>
                </a:solidFill>
              </a:rPr>
              <a:t> band </a:t>
            </a:r>
            <a:r>
              <a:rPr lang="en-GB" sz="2000" b="1" dirty="0">
                <a:solidFill>
                  <a:schemeClr val="accent2"/>
                </a:solidFill>
              </a:rPr>
              <a:t>to do co-existence study in Rel-17 NR-NTN WI;</a:t>
            </a:r>
            <a:endParaRPr lang="fr-FR" sz="2000" dirty="0">
              <a:solidFill>
                <a:schemeClr val="accent2"/>
              </a:solidFill>
            </a:endParaRPr>
          </a:p>
          <a:p>
            <a:pPr lvl="1" fontAlgn="auto" hangingPunct="1"/>
            <a:r>
              <a:rPr lang="en-GB" sz="2000" b="1" strike="sngStrike" dirty="0" err="1">
                <a:solidFill>
                  <a:schemeClr val="accent2"/>
                </a:solidFill>
              </a:rPr>
              <a:t>Ka</a:t>
            </a:r>
            <a:r>
              <a:rPr lang="en-GB" sz="2000" b="1" strike="sngStrike" dirty="0">
                <a:solidFill>
                  <a:schemeClr val="accent2"/>
                </a:solidFill>
              </a:rPr>
              <a:t> </a:t>
            </a:r>
            <a:r>
              <a:rPr lang="en-GB" sz="2000" b="1" strike="sngStrike" dirty="0" smtClean="0">
                <a:solidFill>
                  <a:schemeClr val="accent2"/>
                </a:solidFill>
              </a:rPr>
              <a:t>band (UL)/</a:t>
            </a:r>
            <a:r>
              <a:rPr lang="en-GB" sz="2000" b="1" dirty="0" err="1" smtClean="0">
                <a:solidFill>
                  <a:schemeClr val="accent2"/>
                </a:solidFill>
              </a:rPr>
              <a:t>FR2</a:t>
            </a:r>
            <a:r>
              <a:rPr lang="en-GB" sz="2000" b="1" dirty="0" smtClean="0">
                <a:solidFill>
                  <a:schemeClr val="accent2"/>
                </a:solidFill>
              </a:rPr>
              <a:t> </a:t>
            </a:r>
            <a:r>
              <a:rPr lang="en-GB" sz="2000" b="1" dirty="0">
                <a:solidFill>
                  <a:schemeClr val="accent2"/>
                </a:solidFill>
              </a:rPr>
              <a:t>co-existence analysis can be started once the S band/FR1 co-existence analysis principles are stable enough</a:t>
            </a:r>
            <a:r>
              <a:rPr lang="en-GB" sz="2000" b="1" dirty="0" smtClean="0">
                <a:solidFill>
                  <a:schemeClr val="accent2"/>
                </a:solidFill>
              </a:rPr>
              <a:t>; The actual started time need to be checked at August meeting. </a:t>
            </a:r>
            <a:endParaRPr lang="fr-FR" sz="2000" dirty="0">
              <a:solidFill>
                <a:schemeClr val="accent2"/>
              </a:solidFill>
            </a:endParaRPr>
          </a:p>
          <a:p>
            <a:pPr lvl="1" hangingPunct="1"/>
            <a:r>
              <a:rPr lang="en-GB" sz="2000" b="1" dirty="0">
                <a:solidFill>
                  <a:schemeClr val="accent2"/>
                </a:solidFill>
              </a:rPr>
              <a:t>Other bands such as Ku &amp; Q/V band will leverage the </a:t>
            </a:r>
            <a:r>
              <a:rPr lang="en-GB" sz="2000" b="1" dirty="0" err="1" smtClean="0">
                <a:solidFill>
                  <a:schemeClr val="accent2"/>
                </a:solidFill>
              </a:rPr>
              <a:t>FR2</a:t>
            </a:r>
            <a:r>
              <a:rPr lang="en-GB" sz="2000" b="1" dirty="0" smtClean="0">
                <a:solidFill>
                  <a:schemeClr val="accent2"/>
                </a:solidFill>
              </a:rPr>
              <a:t> </a:t>
            </a:r>
            <a:r>
              <a:rPr lang="en-GB" sz="2000" b="1" dirty="0">
                <a:solidFill>
                  <a:schemeClr val="accent2"/>
                </a:solidFill>
              </a:rPr>
              <a:t>co-existence study approach in the future</a:t>
            </a:r>
            <a:r>
              <a:rPr lang="en-GB" sz="2000" b="1" dirty="0" smtClean="0">
                <a:solidFill>
                  <a:schemeClr val="accent2"/>
                </a:solidFill>
              </a:rPr>
              <a:t>.</a:t>
            </a:r>
          </a:p>
          <a:p>
            <a:pPr lvl="1" hangingPunct="1"/>
            <a:r>
              <a:rPr lang="fr-FR" sz="2000" b="1" dirty="0" smtClean="0">
                <a:solidFill>
                  <a:schemeClr val="accent2"/>
                </a:solidFill>
              </a:rPr>
              <a:t>Note: Huawei, Ericsson still have concern on above proposals.</a:t>
            </a:r>
            <a:endParaRPr lang="fr-FR" sz="2000" b="1" dirty="0">
              <a:solidFill>
                <a:schemeClr val="accent2"/>
              </a:solidFill>
            </a:endParaRPr>
          </a:p>
          <a:p>
            <a:endParaRPr lang="fr-FR" dirty="0"/>
          </a:p>
        </p:txBody>
      </p:sp>
    </p:spTree>
    <p:extLst>
      <p:ext uri="{BB962C8B-B14F-4D97-AF65-F5344CB8AC3E}">
        <p14:creationId xmlns:p14="http://schemas.microsoft.com/office/powerpoint/2010/main" val="3874077756"/>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125"/>
            <a:ext cx="11353800" cy="1325563"/>
          </a:xfrm>
        </p:spPr>
        <p:txBody>
          <a:bodyPr/>
          <a:lstStyle/>
          <a:p>
            <a:r>
              <a:rPr lang="fr-FR" sz="3600" dirty="0"/>
              <a:t>Topic #4</a:t>
            </a:r>
          </a:p>
        </p:txBody>
      </p:sp>
      <p:sp>
        <p:nvSpPr>
          <p:cNvPr id="3" name="Espace réservé du contenu 2"/>
          <p:cNvSpPr>
            <a:spLocks noGrp="1"/>
          </p:cNvSpPr>
          <p:nvPr>
            <p:ph idx="1"/>
          </p:nvPr>
        </p:nvSpPr>
        <p:spPr>
          <a:xfrm>
            <a:off x="838199" y="1825625"/>
            <a:ext cx="10961915" cy="4351338"/>
          </a:xfrm>
        </p:spPr>
        <p:txBody>
          <a:bodyPr/>
          <a:lstStyle/>
          <a:p>
            <a:r>
              <a:rPr lang="en-US" sz="2000" b="1" dirty="0">
                <a:solidFill>
                  <a:schemeClr val="accent2"/>
                </a:solidFill>
              </a:rPr>
              <a:t>Proposal 4-2-2-1:</a:t>
            </a:r>
            <a:r>
              <a:rPr lang="en-US" sz="2000" i="1" dirty="0">
                <a:solidFill>
                  <a:schemeClr val="accent2"/>
                </a:solidFill>
              </a:rPr>
              <a:t> </a:t>
            </a:r>
            <a:r>
              <a:rPr lang="en-US" sz="2000" dirty="0">
                <a:solidFill>
                  <a:schemeClr val="accent2"/>
                </a:solidFill>
              </a:rPr>
              <a:t>Consider the uplink part of satellite “</a:t>
            </a:r>
            <a:r>
              <a:rPr lang="en-US" sz="2000" dirty="0" err="1">
                <a:solidFill>
                  <a:schemeClr val="accent2"/>
                </a:solidFill>
              </a:rPr>
              <a:t>Ka</a:t>
            </a:r>
            <a:r>
              <a:rPr lang="en-US" sz="2000" dirty="0">
                <a:solidFill>
                  <a:schemeClr val="accent2"/>
                </a:solidFill>
              </a:rPr>
              <a:t> band”, corresponding with the 27.0 – 30.0 GHz range, which includes both “FSS” and “MSS” denomination, since the provision of VSAT and ESIM services from GSO and NGSO is allowed in FSS as well as MSS denominated spectrum within said range, with different denomination depending on regional regulations, as regulated by ITU-R regulations and recently harmonized on a global basis by WRC Resolutions 156 [8], 169 [9] and 173 [10].  </a:t>
            </a:r>
          </a:p>
          <a:p>
            <a:pPr marL="0" indent="0">
              <a:buNone/>
            </a:pPr>
            <a:endParaRPr lang="fr-FR" sz="2000" dirty="0">
              <a:solidFill>
                <a:schemeClr val="accent2"/>
              </a:solidFill>
            </a:endParaRPr>
          </a:p>
          <a:p>
            <a:r>
              <a:rPr lang="en-US" sz="2000" b="1" dirty="0">
                <a:solidFill>
                  <a:schemeClr val="accent2"/>
                </a:solidFill>
              </a:rPr>
              <a:t>Proposal 4-3-1-1:</a:t>
            </a:r>
            <a:r>
              <a:rPr lang="en-US" sz="2000" i="1" dirty="0">
                <a:solidFill>
                  <a:schemeClr val="accent2"/>
                </a:solidFill>
              </a:rPr>
              <a:t> </a:t>
            </a:r>
            <a:r>
              <a:rPr lang="en-GB" sz="2000" dirty="0">
                <a:solidFill>
                  <a:schemeClr val="accent2"/>
                </a:solidFill>
              </a:rPr>
              <a:t>It has been clarified throughout the SI and WI definition that NTN covers both VSAT and ESIMs/ESOMPs (which are a type of mobile VSATs operating in FSS spectrum). </a:t>
            </a:r>
            <a:r>
              <a:rPr lang="en-GB" sz="2000" b="1" dirty="0">
                <a:solidFill>
                  <a:schemeClr val="accent2"/>
                </a:solidFill>
              </a:rPr>
              <a:t>VSAT and ESIM operates in the entire </a:t>
            </a:r>
            <a:r>
              <a:rPr lang="en-GB" sz="2000" b="1" dirty="0" err="1">
                <a:solidFill>
                  <a:schemeClr val="accent2"/>
                </a:solidFill>
              </a:rPr>
              <a:t>Ka</a:t>
            </a:r>
            <a:r>
              <a:rPr lang="en-GB" sz="2000" b="1" dirty="0">
                <a:solidFill>
                  <a:schemeClr val="accent2"/>
                </a:solidFill>
              </a:rPr>
              <a:t>-band, </a:t>
            </a:r>
            <a:r>
              <a:rPr lang="en-GB" sz="2000" dirty="0">
                <a:solidFill>
                  <a:schemeClr val="accent2"/>
                </a:solidFill>
              </a:rPr>
              <a:t>hence, the frequency bands considered for 3GPP NTN RAN4 work should include spectrum relevant to VSAT and ESIM/ESOMP operation. </a:t>
            </a:r>
            <a:r>
              <a:rPr lang="en-GB" sz="2000" b="1" dirty="0">
                <a:solidFill>
                  <a:schemeClr val="accent2"/>
                </a:solidFill>
              </a:rPr>
              <a:t>RAN4 to consider defining the entire “</a:t>
            </a:r>
            <a:r>
              <a:rPr lang="en-GB" sz="2000" b="1" dirty="0" err="1">
                <a:solidFill>
                  <a:schemeClr val="accent2"/>
                </a:solidFill>
              </a:rPr>
              <a:t>Ka</a:t>
            </a:r>
            <a:r>
              <a:rPr lang="en-GB" sz="2000" b="1" dirty="0">
                <a:solidFill>
                  <a:schemeClr val="accent2"/>
                </a:solidFill>
              </a:rPr>
              <a:t> Band” as an NTN-NR band in FR2 range for GEO and NGSO based satellite access as proposed in </a:t>
            </a:r>
            <a:r>
              <a:rPr lang="en-GB" sz="2000" u="sng" dirty="0">
                <a:solidFill>
                  <a:schemeClr val="accent2"/>
                </a:solidFill>
                <a:hlinkClick r:id="rId2">
                  <a:extLst>
                    <a:ext uri="{A12FA001-AC4F-418D-AE19-62706E023703}">
                      <ahyp:hlinkClr xmlns="" xmlns:ahyp="http://schemas.microsoft.com/office/drawing/2018/hyperlinkcolor" val="tx"/>
                    </a:ext>
                  </a:extLst>
                </a:hlinkClick>
              </a:rPr>
              <a:t>RP-200638</a:t>
            </a:r>
            <a:r>
              <a:rPr lang="en-GB" sz="2000" u="sng" dirty="0">
                <a:solidFill>
                  <a:schemeClr val="accent2"/>
                </a:solidFill>
              </a:rPr>
              <a:t> [2].</a:t>
            </a:r>
            <a:endParaRPr lang="fr-FR" sz="2000" dirty="0">
              <a:solidFill>
                <a:schemeClr val="accent2"/>
              </a:solidFill>
            </a:endParaRPr>
          </a:p>
          <a:p>
            <a:endParaRPr lang="fr-FR" dirty="0"/>
          </a:p>
        </p:txBody>
      </p:sp>
    </p:spTree>
    <p:extLst>
      <p:ext uri="{BB962C8B-B14F-4D97-AF65-F5344CB8AC3E}">
        <p14:creationId xmlns:p14="http://schemas.microsoft.com/office/powerpoint/2010/main" val="3418756899"/>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p:nvPr/>
        </p:nvSpPr>
        <p:spPr bwMode="auto">
          <a:xfrm>
            <a:off x="203200" y="3302000"/>
            <a:ext cx="1159163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6000" b="1" dirty="0"/>
              <a:t>Backup Slides</a:t>
            </a:r>
          </a:p>
        </p:txBody>
      </p:sp>
    </p:spTree>
    <p:extLst>
      <p:ext uri="{BB962C8B-B14F-4D97-AF65-F5344CB8AC3E}">
        <p14:creationId xmlns:p14="http://schemas.microsoft.com/office/powerpoint/2010/main" val="3892390575"/>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99809"/>
            <a:ext cx="9804903"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r>
              <a:rPr lang="en-GB" sz="3600" dirty="0"/>
              <a:t>Agreements from previous RAN4 meeting </a:t>
            </a:r>
            <a:br>
              <a:rPr lang="en-GB" sz="3600" dirty="0"/>
            </a:br>
            <a:r>
              <a:rPr lang="en-GB" sz="3600" dirty="0"/>
              <a:t>RAN4#98-bis-e (1/2)</a:t>
            </a:r>
          </a:p>
        </p:txBody>
      </p:sp>
      <p:sp>
        <p:nvSpPr>
          <p:cNvPr id="3" name="Espace réservé du contenu 2"/>
          <p:cNvSpPr>
            <a:spLocks noGrp="1"/>
          </p:cNvSpPr>
          <p:nvPr>
            <p:ph idx="1"/>
          </p:nvPr>
        </p:nvSpPr>
        <p:spPr>
          <a:xfrm>
            <a:off x="838200" y="1825625"/>
            <a:ext cx="10515600" cy="2017032"/>
          </a:xfrm>
        </p:spPr>
        <p:txBody>
          <a:bodyPr/>
          <a:lstStyle/>
          <a:p>
            <a:r>
              <a:rPr lang="en-US" altLang="zh-CN" sz="2400" b="1" dirty="0">
                <a:solidFill>
                  <a:srgbClr val="00B050"/>
                </a:solidFill>
              </a:rPr>
              <a:t>Baseline assumption: </a:t>
            </a:r>
            <a:r>
              <a:rPr lang="en-US" altLang="zh-CN" sz="2400" dirty="0">
                <a:solidFill>
                  <a:srgbClr val="00B050"/>
                </a:solidFill>
              </a:rPr>
              <a:t>The linkage between NTN Gateway and non-NTN </a:t>
            </a:r>
            <a:r>
              <a:rPr lang="en-US" altLang="zh-CN" sz="2400" dirty="0" err="1">
                <a:solidFill>
                  <a:srgbClr val="00B050"/>
                </a:solidFill>
              </a:rPr>
              <a:t>gNB</a:t>
            </a:r>
            <a:r>
              <a:rPr lang="en-US" altLang="zh-CN" sz="2400" dirty="0">
                <a:solidFill>
                  <a:srgbClr val="00B050"/>
                </a:solidFill>
              </a:rPr>
              <a:t> is up to implementation and without 3GPP standardized solution</a:t>
            </a:r>
          </a:p>
          <a:p>
            <a:pPr lvl="1"/>
            <a:r>
              <a:rPr lang="en-US" altLang="zh-CN" b="1" dirty="0">
                <a:solidFill>
                  <a:srgbClr val="00B050"/>
                </a:solidFill>
              </a:rPr>
              <a:t>Pending on further check on the test feasibility of Rx requirements on </a:t>
            </a:r>
            <a:r>
              <a:rPr lang="en-US" altLang="zh-CN" b="1" dirty="0" err="1">
                <a:solidFill>
                  <a:srgbClr val="00B050"/>
                </a:solidFill>
              </a:rPr>
              <a:t>gNB</a:t>
            </a:r>
            <a:r>
              <a:rPr lang="en-US" altLang="zh-CN" b="1" dirty="0">
                <a:solidFill>
                  <a:srgbClr val="00B050"/>
                </a:solidFill>
              </a:rPr>
              <a:t> side of service link </a:t>
            </a:r>
            <a:r>
              <a:rPr lang="en-US" altLang="zh-CN" dirty="0">
                <a:solidFill>
                  <a:srgbClr val="00B050"/>
                </a:solidFill>
              </a:rPr>
              <a:t>(refer to </a:t>
            </a:r>
            <a:r>
              <a:rPr lang="en-US" dirty="0">
                <a:solidFill>
                  <a:srgbClr val="00B050"/>
                </a:solidFill>
              </a:rPr>
              <a:t>the figure in the next slide</a:t>
            </a:r>
            <a:r>
              <a:rPr lang="en-US" altLang="zh-CN" dirty="0">
                <a:solidFill>
                  <a:srgbClr val="00B050"/>
                </a:solidFill>
              </a:rPr>
              <a:t>)</a:t>
            </a:r>
          </a:p>
          <a:p>
            <a:r>
              <a:rPr lang="en-GB" sz="2400" dirty="0">
                <a:solidFill>
                  <a:srgbClr val="00B050"/>
                </a:solidFill>
              </a:rPr>
              <a:t>RAN4 to decide if there are any testing concerns for </a:t>
            </a:r>
            <a:r>
              <a:rPr lang="en-GB" sz="2400" b="1" dirty="0">
                <a:solidFill>
                  <a:srgbClr val="00B050"/>
                </a:solidFill>
              </a:rPr>
              <a:t>Satellite + feeder link + NTN-Gateway + </a:t>
            </a:r>
            <a:r>
              <a:rPr lang="en-GB" sz="2400" b="1" dirty="0" err="1">
                <a:solidFill>
                  <a:srgbClr val="00B050"/>
                </a:solidFill>
              </a:rPr>
              <a:t>gNB</a:t>
            </a:r>
            <a:r>
              <a:rPr lang="en-GB" sz="2400" b="1" dirty="0">
                <a:solidFill>
                  <a:srgbClr val="00B050"/>
                </a:solidFill>
              </a:rPr>
              <a:t> as a single entity, </a:t>
            </a:r>
            <a:r>
              <a:rPr lang="en-GB" sz="2400" dirty="0">
                <a:solidFill>
                  <a:srgbClr val="00B050"/>
                </a:solidFill>
              </a:rPr>
              <a:t>and why.</a:t>
            </a:r>
          </a:p>
          <a:p>
            <a:r>
              <a:rPr lang="en-GB" sz="2400" dirty="0">
                <a:solidFill>
                  <a:srgbClr val="00B050"/>
                </a:solidFill>
              </a:rPr>
              <a:t>RAN4 shall take into account the inputs from companies to decide if the typical satellite implementation considers wired or non-wired connection with the GW.</a:t>
            </a:r>
            <a:endParaRPr lang="en-US" altLang="zh-CN" dirty="0">
              <a:solidFill>
                <a:srgbClr val="FFC000"/>
              </a:solidFill>
            </a:endParaRPr>
          </a:p>
          <a:p>
            <a:pPr marL="0" indent="0">
              <a:buNone/>
            </a:pPr>
            <a:endParaRPr lang="en-GB" sz="2400" b="1" dirty="0">
              <a:solidFill>
                <a:srgbClr val="00B050"/>
              </a:solidFill>
            </a:endParaRPr>
          </a:p>
        </p:txBody>
      </p:sp>
    </p:spTree>
    <p:extLst>
      <p:ext uri="{BB962C8B-B14F-4D97-AF65-F5344CB8AC3E}">
        <p14:creationId xmlns:p14="http://schemas.microsoft.com/office/powerpoint/2010/main" val="3456498477"/>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99809"/>
            <a:ext cx="9804903"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r>
              <a:rPr lang="en-GB" sz="3600" dirty="0"/>
              <a:t>Agreements from previous RAN4 meeting </a:t>
            </a:r>
            <a:br>
              <a:rPr lang="en-GB" sz="3600" dirty="0"/>
            </a:br>
            <a:r>
              <a:rPr lang="en-GB" sz="3600" dirty="0"/>
              <a:t>RAN4#98-bis-e (2/2)</a:t>
            </a:r>
          </a:p>
        </p:txBody>
      </p:sp>
      <p:sp>
        <p:nvSpPr>
          <p:cNvPr id="3" name="Espace réservé du contenu 2"/>
          <p:cNvSpPr>
            <a:spLocks noGrp="1"/>
          </p:cNvSpPr>
          <p:nvPr>
            <p:ph idx="1"/>
          </p:nvPr>
        </p:nvSpPr>
        <p:spPr>
          <a:xfrm>
            <a:off x="838200" y="1825625"/>
            <a:ext cx="10515600" cy="1565275"/>
          </a:xfrm>
        </p:spPr>
        <p:txBody>
          <a:bodyPr/>
          <a:lstStyle/>
          <a:p>
            <a:r>
              <a:rPr lang="en-GB" sz="2400" b="1" dirty="0">
                <a:solidFill>
                  <a:srgbClr val="00B050"/>
                </a:solidFill>
              </a:rPr>
              <a:t>RAN4 shall consider the architecture </a:t>
            </a:r>
            <a:r>
              <a:rPr lang="en-GB" sz="2400" dirty="0">
                <a:solidFill>
                  <a:srgbClr val="00B050"/>
                </a:solidFill>
              </a:rPr>
              <a:t>defined by RAN3 </a:t>
            </a:r>
            <a:r>
              <a:rPr lang="en-GB" sz="2400" b="1" dirty="0">
                <a:solidFill>
                  <a:srgbClr val="00B050"/>
                </a:solidFill>
              </a:rPr>
              <a:t>as baseline</a:t>
            </a:r>
            <a:r>
              <a:rPr lang="en-GB" sz="2400" dirty="0">
                <a:solidFill>
                  <a:srgbClr val="00B050"/>
                </a:solidFill>
              </a:rPr>
              <a:t> and </a:t>
            </a:r>
            <a:r>
              <a:rPr lang="en-GB" sz="2400" b="1" dirty="0">
                <a:solidFill>
                  <a:srgbClr val="00B050"/>
                </a:solidFill>
              </a:rPr>
              <a:t>shall allow further potential modifications if required pending further check on test feasibility.</a:t>
            </a:r>
          </a:p>
          <a:p>
            <a:r>
              <a:rPr lang="en-GB" sz="2400" b="1" dirty="0">
                <a:solidFill>
                  <a:srgbClr val="00B050"/>
                </a:solidFill>
              </a:rPr>
              <a:t>RAN4 shall consider the architecture </a:t>
            </a:r>
            <a:r>
              <a:rPr lang="en-GB" sz="2400" dirty="0">
                <a:solidFill>
                  <a:srgbClr val="00B050"/>
                </a:solidFill>
              </a:rPr>
              <a:t>defined by RAN3 </a:t>
            </a:r>
            <a:r>
              <a:rPr lang="en-GB" sz="2400" b="1" dirty="0">
                <a:solidFill>
                  <a:srgbClr val="00B050"/>
                </a:solidFill>
              </a:rPr>
              <a:t>as baseline</a:t>
            </a:r>
            <a:r>
              <a:rPr lang="en-GB" sz="2400" dirty="0">
                <a:solidFill>
                  <a:srgbClr val="00B050"/>
                </a:solidFill>
              </a:rPr>
              <a:t> for test setup</a:t>
            </a:r>
            <a:r>
              <a:rPr lang="en-GB" sz="2400" b="1" dirty="0">
                <a:solidFill>
                  <a:srgbClr val="00B050"/>
                </a:solidFill>
              </a:rPr>
              <a:t> pending on further check on test feasibility.</a:t>
            </a:r>
            <a:endParaRPr lang="fr-FR" sz="2400" dirty="0">
              <a:solidFill>
                <a:srgbClr val="00B050"/>
              </a:solidFill>
            </a:endParaRPr>
          </a:p>
          <a:p>
            <a:endParaRPr lang="fr-FR" sz="2400" dirty="0"/>
          </a:p>
        </p:txBody>
      </p:sp>
      <p:graphicFrame>
        <p:nvGraphicFramePr>
          <p:cNvPr id="8" name="Objet 7"/>
          <p:cNvGraphicFramePr>
            <a:graphicFrameLocks noChangeAspect="1"/>
          </p:cNvGraphicFramePr>
          <p:nvPr>
            <p:extLst>
              <p:ext uri="{D42A27DB-BD31-4B8C-83A1-F6EECF244321}">
                <p14:modId xmlns:p14="http://schemas.microsoft.com/office/powerpoint/2010/main" val="2441694628"/>
              </p:ext>
            </p:extLst>
          </p:nvPr>
        </p:nvGraphicFramePr>
        <p:xfrm>
          <a:off x="2926080" y="3849189"/>
          <a:ext cx="5699125" cy="2163763"/>
        </p:xfrm>
        <a:graphic>
          <a:graphicData uri="http://schemas.openxmlformats.org/presentationml/2006/ole">
            <mc:AlternateContent xmlns:mc="http://schemas.openxmlformats.org/markup-compatibility/2006">
              <mc:Choice xmlns:v="urn:schemas-microsoft-com:vml" Requires="v">
                <p:oleObj spid="_x0000_s1053" name="Visio" r:id="rId3" imgW="9548112" imgH="3604375" progId="Visio.Drawing.11">
                  <p:embed/>
                </p:oleObj>
              </mc:Choice>
              <mc:Fallback>
                <p:oleObj name="Visio" r:id="rId3" imgW="9548112" imgH="3604375" progId="Visio.Drawing.11">
                  <p:embed/>
                  <p:pic>
                    <p:nvPicPr>
                      <p:cNvPr id="8" name="Obje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080" y="3849189"/>
                        <a:ext cx="5699125" cy="216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47727589"/>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288923"/>
            <a:ext cx="9699170" cy="1325563"/>
          </a:xfrm>
        </p:spPr>
        <p:txBody>
          <a:bodyPr/>
          <a:lstStyle/>
          <a:p>
            <a:r>
              <a:rPr lang="en-US" sz="3600" dirty="0"/>
              <a:t>Feedback received at the end of previous RAN4 meeting (see </a:t>
            </a:r>
            <a:r>
              <a:rPr lang="en-GB" sz="3600" b="1" dirty="0"/>
              <a:t>R4-2106147 </a:t>
            </a:r>
            <a:r>
              <a:rPr lang="en-GB" sz="3600" dirty="0"/>
              <a:t>from </a:t>
            </a:r>
            <a:r>
              <a:rPr lang="en-US" sz="3600" b="1" dirty="0"/>
              <a:t>RAN4#98-bis-e</a:t>
            </a:r>
            <a:r>
              <a:rPr lang="en-GB" sz="3600" dirty="0"/>
              <a:t>)</a:t>
            </a:r>
            <a:endParaRPr lang="en-US" sz="36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155100348"/>
              </p:ext>
            </p:extLst>
          </p:nvPr>
        </p:nvGraphicFramePr>
        <p:xfrm>
          <a:off x="143040" y="1792017"/>
          <a:ext cx="11885674" cy="2438596"/>
        </p:xfrm>
        <a:graphic>
          <a:graphicData uri="http://schemas.openxmlformats.org/drawingml/2006/table">
            <a:tbl>
              <a:tblPr firstRow="1" firstCol="1" bandRow="1">
                <a:tableStyleId>{5C22544A-7EE6-4342-B048-85BDC9FD1C3A}</a:tableStyleId>
              </a:tblPr>
              <a:tblGrid>
                <a:gridCol w="716931">
                  <a:extLst>
                    <a:ext uri="{9D8B030D-6E8A-4147-A177-3AD203B41FA5}">
                      <a16:colId xmlns:a16="http://schemas.microsoft.com/office/drawing/2014/main" val="803132542"/>
                    </a:ext>
                  </a:extLst>
                </a:gridCol>
                <a:gridCol w="9029036">
                  <a:extLst>
                    <a:ext uri="{9D8B030D-6E8A-4147-A177-3AD203B41FA5}">
                      <a16:colId xmlns:a16="http://schemas.microsoft.com/office/drawing/2014/main" val="3741811602"/>
                    </a:ext>
                  </a:extLst>
                </a:gridCol>
                <a:gridCol w="2139707">
                  <a:extLst>
                    <a:ext uri="{9D8B030D-6E8A-4147-A177-3AD203B41FA5}">
                      <a16:colId xmlns:a16="http://schemas.microsoft.com/office/drawing/2014/main" val="702056526"/>
                    </a:ext>
                  </a:extLst>
                </a:gridCol>
              </a:tblGrid>
              <a:tr h="449215">
                <a:tc>
                  <a:txBody>
                    <a:bodyPr/>
                    <a:lstStyle/>
                    <a:p>
                      <a:pPr fontAlgn="base" hangingPunct="0">
                        <a:spcAft>
                          <a:spcPts val="600"/>
                        </a:spcAft>
                      </a:pPr>
                      <a:r>
                        <a:rPr lang="en-US" sz="1200" dirty="0">
                          <a:effectLst/>
                        </a:rPr>
                        <a:t>Company</a:t>
                      </a:r>
                      <a:endParaRPr lang="fr-FR" sz="1200" dirty="0">
                        <a:effectLst/>
                        <a:latin typeface="Times New Roman" panose="02020603050405020304" pitchFamily="18" charset="0"/>
                        <a:ea typeface="SimSun" panose="02010600030101010101" pitchFamily="2" charset="-122"/>
                      </a:endParaRPr>
                    </a:p>
                  </a:txBody>
                  <a:tcPr marL="7233" marR="7233" marT="0" marB="0"/>
                </a:tc>
                <a:tc>
                  <a:txBody>
                    <a:bodyPr/>
                    <a:lstStyle/>
                    <a:p>
                      <a:pPr fontAlgn="base" hangingPunct="0">
                        <a:spcAft>
                          <a:spcPts val="600"/>
                        </a:spcAft>
                      </a:pPr>
                      <a:r>
                        <a:rPr lang="en-US" sz="1200" dirty="0">
                          <a:effectLst/>
                        </a:rPr>
                        <a:t>Rx parameter on the service link</a:t>
                      </a:r>
                      <a:endParaRPr lang="fr-FR" sz="1200" dirty="0">
                        <a:effectLst/>
                      </a:endParaRPr>
                    </a:p>
                    <a:p>
                      <a:pPr fontAlgn="base" hangingPunct="0">
                        <a:spcAft>
                          <a:spcPts val="600"/>
                        </a:spcAft>
                      </a:pPr>
                      <a:r>
                        <a:rPr lang="en-US" sz="1200" dirty="0">
                          <a:effectLst/>
                        </a:rPr>
                        <a:t>for (</a:t>
                      </a:r>
                      <a:r>
                        <a:rPr lang="en-GB" sz="1200" dirty="0">
                          <a:effectLst/>
                        </a:rPr>
                        <a:t>Satellite + feeder link + NTN-Gateway + </a:t>
                      </a:r>
                      <a:r>
                        <a:rPr lang="en-GB" sz="1200" dirty="0" err="1">
                          <a:effectLst/>
                        </a:rPr>
                        <a:t>gNB</a:t>
                      </a:r>
                      <a:r>
                        <a:rPr lang="en-GB" sz="1200" dirty="0">
                          <a:effectLst/>
                        </a:rPr>
                        <a:t>) as a single entity</a:t>
                      </a:r>
                      <a:endParaRPr lang="fr-FR" sz="1200" dirty="0">
                        <a:effectLst/>
                        <a:latin typeface="Times New Roman" panose="02020603050405020304" pitchFamily="18" charset="0"/>
                        <a:ea typeface="SimSun" panose="02010600030101010101" pitchFamily="2" charset="-122"/>
                      </a:endParaRPr>
                    </a:p>
                  </a:txBody>
                  <a:tcPr marL="7233" marR="7233" marT="0" marB="0"/>
                </a:tc>
                <a:tc>
                  <a:txBody>
                    <a:bodyPr/>
                    <a:lstStyle/>
                    <a:p>
                      <a:pPr fontAlgn="base" hangingPunct="0">
                        <a:spcAft>
                          <a:spcPts val="600"/>
                        </a:spcAft>
                      </a:pPr>
                      <a:r>
                        <a:rPr lang="en-US" sz="1200" dirty="0">
                          <a:effectLst/>
                        </a:rPr>
                        <a:t>Expressed Testing Concern (or other comment)</a:t>
                      </a:r>
                      <a:endParaRPr lang="fr-FR" sz="1200" dirty="0">
                        <a:effectLst/>
                        <a:latin typeface="Times New Roman" panose="02020603050405020304" pitchFamily="18" charset="0"/>
                        <a:ea typeface="SimSun" panose="02010600030101010101" pitchFamily="2" charset="-122"/>
                      </a:endParaRPr>
                    </a:p>
                  </a:txBody>
                  <a:tcPr marL="7233" marR="7233" marT="0" marB="0"/>
                </a:tc>
                <a:extLst>
                  <a:ext uri="{0D108BD9-81ED-4DB2-BD59-A6C34878D82A}">
                    <a16:rowId xmlns:a16="http://schemas.microsoft.com/office/drawing/2014/main" val="3115023486"/>
                  </a:ext>
                </a:extLst>
              </a:tr>
              <a:tr h="1347645">
                <a:tc>
                  <a:txBody>
                    <a:bodyPr/>
                    <a:lstStyle/>
                    <a:p>
                      <a:pPr fontAlgn="base" hangingPunct="0">
                        <a:spcAft>
                          <a:spcPts val="600"/>
                        </a:spcAft>
                      </a:pPr>
                      <a:r>
                        <a:rPr lang="en-US" sz="1200">
                          <a:effectLst/>
                        </a:rPr>
                        <a:t>Ericsson</a:t>
                      </a:r>
                      <a:endParaRPr lang="fr-FR" sz="1200">
                        <a:effectLst/>
                        <a:latin typeface="Times New Roman" panose="02020603050405020304" pitchFamily="18" charset="0"/>
                        <a:ea typeface="SimSun" panose="02010600030101010101" pitchFamily="2" charset="-122"/>
                      </a:endParaRPr>
                    </a:p>
                  </a:txBody>
                  <a:tcPr marL="7233" marR="7233" marT="0" marB="0"/>
                </a:tc>
                <a:tc>
                  <a:txBody>
                    <a:bodyPr/>
                    <a:lstStyle/>
                    <a:p>
                      <a:pPr fontAlgn="base" hangingPunct="0">
                        <a:spcAft>
                          <a:spcPts val="600"/>
                        </a:spcAft>
                      </a:pPr>
                      <a:r>
                        <a:rPr lang="en-US" sz="1200" dirty="0">
                          <a:effectLst/>
                        </a:rPr>
                        <a:t>REFSENS being the basis for many other Rx requirements, we would like to understand how the following 3 requirements would be tested (test set up + test procedure) :</a:t>
                      </a:r>
                      <a:endParaRPr lang="fr-FR" sz="1200" dirty="0">
                        <a:effectLst/>
                      </a:endParaRPr>
                    </a:p>
                    <a:p>
                      <a:pPr fontAlgn="base" hangingPunct="0">
                        <a:spcAft>
                          <a:spcPts val="600"/>
                        </a:spcAft>
                      </a:pPr>
                      <a:r>
                        <a:rPr lang="en-US" sz="1200" dirty="0">
                          <a:effectLst/>
                        </a:rPr>
                        <a:t>REFSENS</a:t>
                      </a:r>
                      <a:endParaRPr lang="fr-FR" sz="1200" dirty="0">
                        <a:effectLst/>
                      </a:endParaRPr>
                    </a:p>
                    <a:p>
                      <a:pPr fontAlgn="base" hangingPunct="0">
                        <a:spcAft>
                          <a:spcPts val="600"/>
                        </a:spcAft>
                      </a:pPr>
                      <a:r>
                        <a:rPr lang="en-US" sz="1200" dirty="0">
                          <a:effectLst/>
                        </a:rPr>
                        <a:t>Blocking</a:t>
                      </a:r>
                      <a:endParaRPr lang="fr-FR" sz="1200" dirty="0">
                        <a:effectLst/>
                      </a:endParaRPr>
                    </a:p>
                    <a:p>
                      <a:pPr fontAlgn="base" hangingPunct="0">
                        <a:spcAft>
                          <a:spcPts val="600"/>
                        </a:spcAft>
                      </a:pPr>
                      <a:r>
                        <a:rPr lang="en-US" sz="1200" dirty="0">
                          <a:effectLst/>
                        </a:rPr>
                        <a:t>Rx intermodulation</a:t>
                      </a:r>
                      <a:endParaRPr lang="fr-FR" sz="1200" dirty="0">
                        <a:effectLst/>
                        <a:latin typeface="Times New Roman" panose="02020603050405020304" pitchFamily="18" charset="0"/>
                        <a:ea typeface="SimSun" panose="02010600030101010101" pitchFamily="2" charset="-122"/>
                      </a:endParaRPr>
                    </a:p>
                  </a:txBody>
                  <a:tcPr marL="7233" marR="7233" marT="0" marB="0"/>
                </a:tc>
                <a:tc>
                  <a:txBody>
                    <a:bodyPr/>
                    <a:lstStyle/>
                    <a:p>
                      <a:pPr fontAlgn="base" hangingPunct="0">
                        <a:spcAft>
                          <a:spcPts val="600"/>
                        </a:spcAft>
                      </a:pPr>
                      <a:r>
                        <a:rPr lang="en-US" sz="1200" dirty="0">
                          <a:effectLst/>
                        </a:rPr>
                        <a:t> </a:t>
                      </a:r>
                      <a:endParaRPr lang="fr-FR" sz="1200" dirty="0">
                        <a:effectLst/>
                        <a:latin typeface="Times New Roman" panose="02020603050405020304" pitchFamily="18" charset="0"/>
                        <a:ea typeface="SimSun" panose="02010600030101010101" pitchFamily="2" charset="-122"/>
                      </a:endParaRPr>
                    </a:p>
                  </a:txBody>
                  <a:tcPr marL="7233" marR="7233" marT="0" marB="0"/>
                </a:tc>
                <a:extLst>
                  <a:ext uri="{0D108BD9-81ED-4DB2-BD59-A6C34878D82A}">
                    <a16:rowId xmlns:a16="http://schemas.microsoft.com/office/drawing/2014/main" val="1873237554"/>
                  </a:ext>
                </a:extLst>
              </a:tr>
              <a:tr h="641736">
                <a:tc>
                  <a:txBody>
                    <a:bodyPr/>
                    <a:lstStyle/>
                    <a:p>
                      <a:pPr fontAlgn="base" hangingPunct="0">
                        <a:spcAft>
                          <a:spcPts val="600"/>
                        </a:spcAft>
                      </a:pPr>
                      <a:r>
                        <a:rPr lang="en-US" sz="1200">
                          <a:effectLst/>
                        </a:rPr>
                        <a:t>Nokia</a:t>
                      </a:r>
                      <a:endParaRPr lang="fr-FR" sz="1200">
                        <a:effectLst/>
                        <a:latin typeface="Times New Roman" panose="02020603050405020304" pitchFamily="18" charset="0"/>
                        <a:ea typeface="SimSun" panose="02010600030101010101" pitchFamily="2" charset="-122"/>
                      </a:endParaRPr>
                    </a:p>
                  </a:txBody>
                  <a:tcPr marL="7233" marR="7233" marT="0" marB="0"/>
                </a:tc>
                <a:tc>
                  <a:txBody>
                    <a:bodyPr/>
                    <a:lstStyle/>
                    <a:p>
                      <a:pPr fontAlgn="base" hangingPunct="0">
                        <a:spcAft>
                          <a:spcPts val="600"/>
                        </a:spcAft>
                      </a:pPr>
                      <a:r>
                        <a:rPr lang="en-US" sz="1200" dirty="0">
                          <a:effectLst/>
                        </a:rPr>
                        <a:t>Similar comment as Ericsson on Rx parameters. </a:t>
                      </a:r>
                      <a:endParaRPr lang="fr-FR" sz="1200" dirty="0">
                        <a:effectLst/>
                      </a:endParaRPr>
                    </a:p>
                    <a:p>
                      <a:pPr fontAlgn="base" hangingPunct="0">
                        <a:spcAft>
                          <a:spcPts val="600"/>
                        </a:spcAft>
                      </a:pPr>
                      <a:r>
                        <a:rPr lang="en-US" sz="1200" dirty="0">
                          <a:effectLst/>
                        </a:rPr>
                        <a:t>Also, even if this is seen as a single entity, requirements will need to be defined to ensure aspects as timings. We should emphasize that this design, illustrated in issue 1-3, is targeted RAN1/2 and has a note explicit highlighting this limitation in the RAN3 CR.</a:t>
                      </a:r>
                      <a:endParaRPr lang="fr-FR" sz="1200" dirty="0">
                        <a:effectLst/>
                        <a:latin typeface="Times New Roman" panose="02020603050405020304" pitchFamily="18" charset="0"/>
                        <a:ea typeface="SimSun" panose="02010600030101010101" pitchFamily="2" charset="-122"/>
                      </a:endParaRPr>
                    </a:p>
                  </a:txBody>
                  <a:tcPr marL="7233" marR="7233" marT="0" marB="0"/>
                </a:tc>
                <a:tc>
                  <a:txBody>
                    <a:bodyPr/>
                    <a:lstStyle/>
                    <a:p>
                      <a:pPr fontAlgn="base" hangingPunct="0">
                        <a:spcAft>
                          <a:spcPts val="600"/>
                        </a:spcAft>
                      </a:pPr>
                      <a:r>
                        <a:rPr lang="en-US" sz="1200" dirty="0">
                          <a:effectLst/>
                        </a:rPr>
                        <a:t> </a:t>
                      </a:r>
                      <a:endParaRPr lang="fr-FR" sz="1200" dirty="0">
                        <a:effectLst/>
                        <a:latin typeface="Times New Roman" panose="02020603050405020304" pitchFamily="18" charset="0"/>
                        <a:ea typeface="SimSun" panose="02010600030101010101" pitchFamily="2" charset="-122"/>
                      </a:endParaRPr>
                    </a:p>
                  </a:txBody>
                  <a:tcPr marL="7233" marR="7233" marT="0" marB="0"/>
                </a:tc>
                <a:extLst>
                  <a:ext uri="{0D108BD9-81ED-4DB2-BD59-A6C34878D82A}">
                    <a16:rowId xmlns:a16="http://schemas.microsoft.com/office/drawing/2014/main" val="158442015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400414620"/>
              </p:ext>
            </p:extLst>
          </p:nvPr>
        </p:nvGraphicFramePr>
        <p:xfrm>
          <a:off x="143040" y="4285039"/>
          <a:ext cx="11885674" cy="2080924"/>
        </p:xfrm>
        <a:graphic>
          <a:graphicData uri="http://schemas.openxmlformats.org/drawingml/2006/table">
            <a:tbl>
              <a:tblPr firstRow="1" firstCol="1" bandRow="1">
                <a:tableStyleId>{5C22544A-7EE6-4342-B048-85BDC9FD1C3A}</a:tableStyleId>
              </a:tblPr>
              <a:tblGrid>
                <a:gridCol w="717954">
                  <a:extLst>
                    <a:ext uri="{9D8B030D-6E8A-4147-A177-3AD203B41FA5}">
                      <a16:colId xmlns:a16="http://schemas.microsoft.com/office/drawing/2014/main" val="2429654663"/>
                    </a:ext>
                  </a:extLst>
                </a:gridCol>
                <a:gridCol w="11167720">
                  <a:extLst>
                    <a:ext uri="{9D8B030D-6E8A-4147-A177-3AD203B41FA5}">
                      <a16:colId xmlns:a16="http://schemas.microsoft.com/office/drawing/2014/main" val="1349172976"/>
                    </a:ext>
                  </a:extLst>
                </a:gridCol>
              </a:tblGrid>
              <a:tr h="300960">
                <a:tc>
                  <a:txBody>
                    <a:bodyPr/>
                    <a:lstStyle/>
                    <a:p>
                      <a:pPr fontAlgn="base" hangingPunct="0">
                        <a:spcAft>
                          <a:spcPts val="600"/>
                        </a:spcAft>
                      </a:pPr>
                      <a:r>
                        <a:rPr lang="fr-FR" sz="1200" dirty="0" err="1">
                          <a:effectLst/>
                          <a:latin typeface="Times New Roman" panose="02020603050405020304" pitchFamily="18" charset="0"/>
                          <a:ea typeface="SimSun" panose="02010600030101010101" pitchFamily="2" charset="-122"/>
                        </a:rPr>
                        <a:t>Company</a:t>
                      </a:r>
                      <a:endParaRPr lang="fr-FR" sz="1200" dirty="0">
                        <a:effectLst/>
                        <a:latin typeface="Times New Roman" panose="02020603050405020304" pitchFamily="18" charset="0"/>
                        <a:ea typeface="SimSun" panose="02010600030101010101" pitchFamily="2" charset="-122"/>
                      </a:endParaRPr>
                    </a:p>
                  </a:txBody>
                  <a:tcPr marL="7233" marR="7233" marT="0" marB="0"/>
                </a:tc>
                <a:tc>
                  <a:txBody>
                    <a:bodyPr/>
                    <a:lstStyle/>
                    <a:p>
                      <a:pPr fontAlgn="base" hangingPunct="0">
                        <a:spcAft>
                          <a:spcPts val="600"/>
                        </a:spcAft>
                      </a:pPr>
                      <a:r>
                        <a:rPr lang="fr-FR" sz="1200" dirty="0">
                          <a:effectLst/>
                          <a:latin typeface="Times New Roman" panose="02020603050405020304" pitchFamily="18" charset="0"/>
                          <a:ea typeface="SimSun" panose="02010600030101010101" pitchFamily="2" charset="-122"/>
                        </a:rPr>
                        <a:t>Comment</a:t>
                      </a:r>
                    </a:p>
                  </a:txBody>
                  <a:tcPr marL="7233" marR="7233" marT="0" marB="0"/>
                </a:tc>
                <a:extLst>
                  <a:ext uri="{0D108BD9-81ED-4DB2-BD59-A6C34878D82A}">
                    <a16:rowId xmlns:a16="http://schemas.microsoft.com/office/drawing/2014/main" val="3528975277"/>
                  </a:ext>
                </a:extLst>
              </a:tr>
              <a:tr h="1155124">
                <a:tc>
                  <a:txBody>
                    <a:bodyPr/>
                    <a:lstStyle/>
                    <a:p>
                      <a:pPr fontAlgn="base" hangingPunct="0">
                        <a:spcAft>
                          <a:spcPts val="600"/>
                        </a:spcAft>
                      </a:pPr>
                      <a:r>
                        <a:rPr lang="en-US" sz="1200" dirty="0">
                          <a:effectLst/>
                        </a:rPr>
                        <a:t>Inmarsat</a:t>
                      </a:r>
                      <a:endParaRPr lang="fr-FR" sz="1200" dirty="0">
                        <a:effectLst/>
                        <a:latin typeface="Times New Roman" panose="02020603050405020304" pitchFamily="18" charset="0"/>
                        <a:ea typeface="SimSun" panose="02010600030101010101" pitchFamily="2" charset="-122"/>
                      </a:endParaRPr>
                    </a:p>
                  </a:txBody>
                  <a:tcPr marL="7233" marR="7233" marT="0" marB="0"/>
                </a:tc>
                <a:tc>
                  <a:txBody>
                    <a:bodyPr/>
                    <a:lstStyle/>
                    <a:p>
                      <a:pPr fontAlgn="base" hangingPunct="0">
                        <a:spcAft>
                          <a:spcPts val="600"/>
                        </a:spcAft>
                      </a:pPr>
                      <a:r>
                        <a:rPr lang="en-US" sz="1200" dirty="0">
                          <a:effectLst/>
                        </a:rPr>
                        <a:t>No concern expressed.  We need more details from the concerned companies regarding the specific issues. </a:t>
                      </a:r>
                      <a:br>
                        <a:rPr lang="en-US" sz="1200" dirty="0">
                          <a:effectLst/>
                        </a:rPr>
                      </a:br>
                      <a:r>
                        <a:rPr lang="en-US" sz="1200" dirty="0">
                          <a:effectLst/>
                        </a:rPr>
                        <a:t>REFSENS for example in our view does not present any specific issues if the whole (Satellite + feeder + NTNGW + </a:t>
                      </a:r>
                      <a:r>
                        <a:rPr lang="en-US" sz="1200" dirty="0" err="1">
                          <a:effectLst/>
                        </a:rPr>
                        <a:t>gNB</a:t>
                      </a:r>
                      <a:r>
                        <a:rPr lang="en-US" sz="1200" dirty="0">
                          <a:effectLst/>
                        </a:rPr>
                        <a:t>) is considered as a black box.  Assuming the feeder link is left to implementation, the collective losses remaining can be calculated and subsumed into a single IL value, while the rest can follow same principles as for terrestrial </a:t>
                      </a:r>
                      <a:r>
                        <a:rPr lang="en-US" sz="1200" dirty="0" err="1">
                          <a:effectLst/>
                        </a:rPr>
                        <a:t>gNB</a:t>
                      </a:r>
                      <a:r>
                        <a:rPr lang="en-US" sz="1200" dirty="0">
                          <a:effectLst/>
                        </a:rPr>
                        <a:t>. </a:t>
                      </a:r>
                      <a:endParaRPr lang="fr-FR" sz="1200" dirty="0">
                        <a:effectLst/>
                      </a:endParaRPr>
                    </a:p>
                    <a:p>
                      <a:pPr fontAlgn="base" hangingPunct="0">
                        <a:spcAft>
                          <a:spcPts val="600"/>
                        </a:spcAft>
                      </a:pPr>
                      <a:r>
                        <a:rPr lang="en-US" sz="1200" dirty="0">
                          <a:effectLst/>
                        </a:rPr>
                        <a:t>It’s also unclear how timing concerns apply, since the satellite + feeder + NTNGW are transparent elements in the RF link path.</a:t>
                      </a:r>
                      <a:endParaRPr lang="fr-FR" sz="1200" dirty="0">
                        <a:effectLst/>
                      </a:endParaRPr>
                    </a:p>
                    <a:p>
                      <a:pPr fontAlgn="base" hangingPunct="0">
                        <a:spcAft>
                          <a:spcPts val="600"/>
                        </a:spcAft>
                      </a:pPr>
                      <a:r>
                        <a:rPr lang="en-US" sz="1200" dirty="0">
                          <a:effectLst/>
                        </a:rPr>
                        <a:t>Please provide further details on the issues, if any.</a:t>
                      </a:r>
                      <a:endParaRPr lang="fr-FR" sz="1200" dirty="0">
                        <a:effectLst/>
                        <a:latin typeface="Times New Roman" panose="02020603050405020304" pitchFamily="18" charset="0"/>
                        <a:ea typeface="SimSun" panose="02010600030101010101" pitchFamily="2" charset="-122"/>
                      </a:endParaRPr>
                    </a:p>
                  </a:txBody>
                  <a:tcPr marL="7233" marR="7233" marT="0" marB="0"/>
                </a:tc>
                <a:extLst>
                  <a:ext uri="{0D108BD9-81ED-4DB2-BD59-A6C34878D82A}">
                    <a16:rowId xmlns:a16="http://schemas.microsoft.com/office/drawing/2014/main" val="245352889"/>
                  </a:ext>
                </a:extLst>
              </a:tr>
              <a:tr h="414656">
                <a:tc>
                  <a:txBody>
                    <a:bodyPr/>
                    <a:lstStyle/>
                    <a:p>
                      <a:pPr fontAlgn="base" hangingPunct="0">
                        <a:spcAft>
                          <a:spcPts val="600"/>
                        </a:spcAft>
                      </a:pPr>
                      <a:r>
                        <a:rPr lang="en-US" sz="1200">
                          <a:effectLst/>
                        </a:rPr>
                        <a:t>THALES</a:t>
                      </a:r>
                      <a:endParaRPr lang="fr-FR" sz="1200">
                        <a:effectLst/>
                        <a:latin typeface="Times New Roman" panose="02020603050405020304" pitchFamily="18" charset="0"/>
                        <a:ea typeface="SimSun" panose="02010600030101010101" pitchFamily="2" charset="-122"/>
                      </a:endParaRPr>
                    </a:p>
                  </a:txBody>
                  <a:tcPr marL="7233" marR="7233" marT="0" marB="0"/>
                </a:tc>
                <a:tc>
                  <a:txBody>
                    <a:bodyPr/>
                    <a:lstStyle/>
                    <a:p>
                      <a:pPr fontAlgn="base" hangingPunct="0">
                        <a:spcAft>
                          <a:spcPts val="600"/>
                        </a:spcAft>
                      </a:pPr>
                      <a:r>
                        <a:rPr lang="en-US" sz="1200" dirty="0">
                          <a:effectLst/>
                        </a:rPr>
                        <a:t>Only a comment: As already explained in the GTW session, we have to be careful when describing the architecture (and this is the reason for which RAN3 architecture comes back many times) since there might be a capacity issue if NTN architecture considers (</a:t>
                      </a:r>
                      <a:r>
                        <a:rPr lang="en-US" sz="1200" dirty="0" err="1">
                          <a:effectLst/>
                        </a:rPr>
                        <a:t>Satellite+Feederlink+GateWay</a:t>
                      </a:r>
                      <a:r>
                        <a:rPr lang="en-US" sz="1200" dirty="0">
                          <a:effectLst/>
                        </a:rPr>
                        <a:t>) as a single entity (Repeater).</a:t>
                      </a:r>
                      <a:endParaRPr lang="fr-FR" sz="1200" dirty="0">
                        <a:effectLst/>
                      </a:endParaRPr>
                    </a:p>
                    <a:p>
                      <a:pPr fontAlgn="base" hangingPunct="0">
                        <a:spcAft>
                          <a:spcPts val="600"/>
                        </a:spcAft>
                      </a:pPr>
                      <a:r>
                        <a:rPr lang="en-US" sz="1200" dirty="0">
                          <a:effectLst/>
                        </a:rPr>
                        <a:t>At least for the satellite case, the number of beams may be very high, and this would complicate a lot the connectivity at the GW side with the Non-NTN infrastructure.</a:t>
                      </a:r>
                      <a:endParaRPr lang="fr-FR" sz="1200" dirty="0">
                        <a:effectLst/>
                        <a:latin typeface="Times New Roman" panose="02020603050405020304" pitchFamily="18" charset="0"/>
                        <a:ea typeface="SimSun" panose="02010600030101010101" pitchFamily="2" charset="-122"/>
                      </a:endParaRPr>
                    </a:p>
                  </a:txBody>
                  <a:tcPr marL="7233" marR="7233" marT="0" marB="0"/>
                </a:tc>
                <a:extLst>
                  <a:ext uri="{0D108BD9-81ED-4DB2-BD59-A6C34878D82A}">
                    <a16:rowId xmlns:a16="http://schemas.microsoft.com/office/drawing/2014/main" val="58850935"/>
                  </a:ext>
                </a:extLst>
              </a:tr>
            </a:tbl>
          </a:graphicData>
        </a:graphic>
      </p:graphicFrame>
    </p:spTree>
    <p:extLst>
      <p:ext uri="{BB962C8B-B14F-4D97-AF65-F5344CB8AC3E}">
        <p14:creationId xmlns:p14="http://schemas.microsoft.com/office/powerpoint/2010/main" val="1342647138"/>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95453"/>
            <a:ext cx="11353800" cy="1325563"/>
          </a:xfrm>
        </p:spPr>
        <p:txBody>
          <a:bodyPr/>
          <a:lstStyle/>
          <a:p>
            <a:r>
              <a:rPr lang="en-US" sz="3600" dirty="0"/>
              <a:t>Comments from the moderator</a:t>
            </a:r>
            <a:br>
              <a:rPr lang="en-US" sz="3600" dirty="0"/>
            </a:br>
            <a:r>
              <a:rPr lang="en-US" sz="3600" dirty="0"/>
              <a:t>prior to the GTW session on 25</a:t>
            </a:r>
            <a:r>
              <a:rPr lang="en-US" sz="3600" baseline="30000" dirty="0"/>
              <a:t>th</a:t>
            </a:r>
            <a:r>
              <a:rPr lang="en-US" sz="3600" dirty="0"/>
              <a:t> May 2021</a:t>
            </a:r>
          </a:p>
        </p:txBody>
      </p:sp>
      <p:sp>
        <p:nvSpPr>
          <p:cNvPr id="3" name="Espace réservé du contenu 2"/>
          <p:cNvSpPr>
            <a:spLocks noGrp="1"/>
          </p:cNvSpPr>
          <p:nvPr>
            <p:ph idx="1"/>
          </p:nvPr>
        </p:nvSpPr>
        <p:spPr>
          <a:xfrm>
            <a:off x="838200" y="1663332"/>
            <a:ext cx="10988040" cy="4606834"/>
          </a:xfrm>
        </p:spPr>
        <p:txBody>
          <a:bodyPr/>
          <a:lstStyle/>
          <a:p>
            <a:r>
              <a:rPr lang="en-US" sz="2000" dirty="0"/>
              <a:t>The initial question was if </a:t>
            </a:r>
            <a:r>
              <a:rPr lang="fr-FR" sz="2000" dirty="0"/>
              <a:t>(</a:t>
            </a:r>
            <a:r>
              <a:rPr lang="en-GB" sz="2000" b="1" dirty="0"/>
              <a:t>Satellite + feeder link + NTN-Gateway + Non-NTN Infrastructure </a:t>
            </a:r>
            <a:r>
              <a:rPr lang="en-GB" sz="2000" b="1" dirty="0" err="1"/>
              <a:t>gNB</a:t>
            </a:r>
            <a:r>
              <a:rPr lang="en-GB" sz="2000" b="1" dirty="0"/>
              <a:t>) can be tested as a single entity.</a:t>
            </a:r>
            <a:endParaRPr lang="fr-FR" sz="2000" dirty="0"/>
          </a:p>
          <a:p>
            <a:pPr lvl="1"/>
            <a:r>
              <a:rPr lang="en-US" sz="2000" dirty="0"/>
              <a:t>It was decided that the decision is </a:t>
            </a:r>
            <a:r>
              <a:rPr lang="en-GB" sz="2000" b="1" dirty="0"/>
              <a:t>pending on further check on test feasibility</a:t>
            </a:r>
            <a:endParaRPr lang="en-US" sz="2000" dirty="0"/>
          </a:p>
          <a:p>
            <a:pPr lvl="1"/>
            <a:r>
              <a:rPr lang="en-US" sz="2000" dirty="0"/>
              <a:t>Then, clarification was asked with respect to the how to test following RX Parameters: REFSENS</a:t>
            </a:r>
            <a:r>
              <a:rPr lang="fr-FR" sz="2000" dirty="0"/>
              <a:t>, </a:t>
            </a:r>
            <a:r>
              <a:rPr lang="en-US" sz="2000" dirty="0"/>
              <a:t>Blocking, Rx intermodulation</a:t>
            </a:r>
          </a:p>
          <a:p>
            <a:pPr lvl="1"/>
            <a:r>
              <a:rPr lang="en-US" sz="2000" dirty="0"/>
              <a:t>However in </a:t>
            </a:r>
            <a:r>
              <a:rPr lang="en-US" sz="2000" b="1" dirty="0"/>
              <a:t>RAN4#98-bis-e</a:t>
            </a:r>
            <a:r>
              <a:rPr lang="en-US" sz="2000" dirty="0"/>
              <a:t> it was </a:t>
            </a:r>
            <a:r>
              <a:rPr lang="en-US" sz="2000" b="1" dirty="0"/>
              <a:t>no explicit testing concern</a:t>
            </a:r>
            <a:r>
              <a:rPr lang="en-US" sz="2000" dirty="0"/>
              <a:t>, and </a:t>
            </a:r>
            <a:r>
              <a:rPr lang="en-US" sz="2000" b="1" dirty="0"/>
              <a:t>no request</a:t>
            </a:r>
            <a:r>
              <a:rPr lang="fr-FR" sz="2000" b="1" dirty="0"/>
              <a:t> for the </a:t>
            </a:r>
            <a:r>
              <a:rPr lang="en-US" sz="2000" b="1" dirty="0"/>
              <a:t>exact (detailed) test procedure description</a:t>
            </a:r>
          </a:p>
          <a:p>
            <a:r>
              <a:rPr lang="en-US" sz="2000" dirty="0"/>
              <a:t>Some information was provided in </a:t>
            </a:r>
            <a:r>
              <a:rPr lang="fr-FR" sz="2000" u="sng" dirty="0">
                <a:hlinkClick r:id="rId2">
                  <a:extLst>
                    <a:ext uri="{A12FA001-AC4F-418D-AE19-62706E023703}">
                      <ahyp:hlinkClr xmlns="" xmlns:ahyp="http://schemas.microsoft.com/office/drawing/2018/hyperlinkcolor" val="tx"/>
                    </a:ext>
                  </a:extLst>
                </a:hlinkClick>
              </a:rPr>
              <a:t>R4-2111460</a:t>
            </a:r>
            <a:r>
              <a:rPr lang="en-US" sz="2000" dirty="0"/>
              <a:t>, indicating most of the possible alternatives to perform testing (e.g. with and without channel model, with or without cable connection), and therefore indicating evidence (at least) for the (NTN) Rx tests feasibility.</a:t>
            </a:r>
          </a:p>
          <a:p>
            <a:r>
              <a:rPr lang="en-US" sz="2000" b="1" dirty="0"/>
              <a:t>Follow-up questions (after received questions during 1</a:t>
            </a:r>
            <a:r>
              <a:rPr lang="en-US" sz="2000" b="1" baseline="30000" dirty="0"/>
              <a:t>st</a:t>
            </a:r>
            <a:r>
              <a:rPr lang="en-US" sz="2000" b="1" dirty="0"/>
              <a:t> Round):</a:t>
            </a:r>
          </a:p>
          <a:p>
            <a:pPr lvl="1"/>
            <a:r>
              <a:rPr lang="en-US" sz="1600" b="1" dirty="0"/>
              <a:t>Should we describe the </a:t>
            </a:r>
            <a:r>
              <a:rPr lang="en-US" sz="1600" b="1" u="sng" dirty="0"/>
              <a:t>full test setup and procedure </a:t>
            </a:r>
            <a:r>
              <a:rPr lang="en-US" sz="1600" b="1" dirty="0"/>
              <a:t>before deciding </a:t>
            </a:r>
            <a:r>
              <a:rPr lang="en-US" sz="1600" dirty="0"/>
              <a:t>that </a:t>
            </a:r>
            <a:r>
              <a:rPr lang="fr-FR" sz="1600" b="1" dirty="0"/>
              <a:t>(</a:t>
            </a:r>
            <a:r>
              <a:rPr lang="en-GB" sz="1600" b="1" dirty="0"/>
              <a:t>Satellite + feeder link + NTN-Gateway + Non-NTN Infrastructure </a:t>
            </a:r>
            <a:r>
              <a:rPr lang="en-GB" sz="1600" b="1" dirty="0" err="1"/>
              <a:t>gNB</a:t>
            </a:r>
            <a:r>
              <a:rPr lang="en-GB" sz="1600" b="1" dirty="0"/>
              <a:t>) can be tested as a single entity</a:t>
            </a:r>
            <a:r>
              <a:rPr lang="fr-FR" sz="1600" dirty="0"/>
              <a:t>?</a:t>
            </a:r>
          </a:p>
          <a:p>
            <a:pPr lvl="1"/>
            <a:r>
              <a:rPr lang="en-US" sz="1600" b="1" dirty="0"/>
              <a:t>Should we enter into all these details? </a:t>
            </a:r>
            <a:r>
              <a:rPr lang="en-US" sz="1600" dirty="0"/>
              <a:t>Or should we </a:t>
            </a:r>
            <a:r>
              <a:rPr lang="en-US" sz="1600" b="1" dirty="0"/>
              <a:t>conclude only if Tests are (in principle) Feasible</a:t>
            </a:r>
            <a:r>
              <a:rPr lang="en-US" sz="1600" dirty="0"/>
              <a:t>?</a:t>
            </a:r>
          </a:p>
          <a:p>
            <a:pPr lvl="1"/>
            <a:r>
              <a:rPr lang="en-US" sz="1600" dirty="0"/>
              <a:t>In any case, it is obvious that some adaptation is still required for NTN, for example the </a:t>
            </a:r>
            <a:r>
              <a:rPr lang="en-US" sz="1600" b="1" dirty="0"/>
              <a:t>reference measurement channels </a:t>
            </a:r>
            <a:r>
              <a:rPr lang="en-US" sz="1600" dirty="0"/>
              <a:t>(which may not correspond 100% to the required NTN MCS).</a:t>
            </a:r>
            <a:endParaRPr lang="fr-FR" sz="1600" dirty="0"/>
          </a:p>
          <a:p>
            <a:endParaRPr lang="fr-FR" dirty="0"/>
          </a:p>
        </p:txBody>
      </p:sp>
    </p:spTree>
    <p:extLst>
      <p:ext uri="{BB962C8B-B14F-4D97-AF65-F5344CB8AC3E}">
        <p14:creationId xmlns:p14="http://schemas.microsoft.com/office/powerpoint/2010/main" val="3531620898"/>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365125"/>
            <a:ext cx="11353800" cy="1325563"/>
          </a:xfrm>
        </p:spPr>
        <p:txBody>
          <a:bodyPr/>
          <a:lstStyle/>
          <a:p>
            <a:r>
              <a:rPr lang="en-GB" altLang="en-US" sz="3600" noProof="0" dirty="0"/>
              <a:t>Content</a:t>
            </a:r>
          </a:p>
        </p:txBody>
      </p:sp>
      <p:sp>
        <p:nvSpPr>
          <p:cNvPr id="7171" name="Content Placeholder 2"/>
          <p:cNvSpPr>
            <a:spLocks noGrp="1"/>
          </p:cNvSpPr>
          <p:nvPr>
            <p:ph idx="1"/>
          </p:nvPr>
        </p:nvSpPr>
        <p:spPr/>
        <p:txBody>
          <a:bodyPr/>
          <a:lstStyle/>
          <a:p>
            <a:pPr lvl="0"/>
            <a:r>
              <a:rPr lang="en-GB" noProof="0" dirty="0"/>
              <a:t>Topic #1: </a:t>
            </a:r>
            <a:r>
              <a:rPr lang="en-GB" dirty="0"/>
              <a:t>NTN Architecture Aspects</a:t>
            </a:r>
          </a:p>
          <a:p>
            <a:pPr lvl="0"/>
            <a:r>
              <a:rPr lang="en-GB" noProof="0" dirty="0"/>
              <a:t>Topic #2: NTN </a:t>
            </a:r>
            <a:r>
              <a:rPr lang="en-GB" dirty="0"/>
              <a:t>Generic Parameters</a:t>
            </a:r>
          </a:p>
          <a:p>
            <a:pPr lvl="0"/>
            <a:r>
              <a:rPr lang="en-GB" noProof="0" dirty="0"/>
              <a:t>Topic #3: </a:t>
            </a:r>
            <a:r>
              <a:rPr lang="en-GB" dirty="0"/>
              <a:t>FR1 Generalities</a:t>
            </a:r>
          </a:p>
          <a:p>
            <a:pPr lvl="0"/>
            <a:r>
              <a:rPr lang="en-GB" noProof="0" dirty="0"/>
              <a:t>Topic #4: </a:t>
            </a:r>
            <a:r>
              <a:rPr lang="en-GB" dirty="0"/>
              <a:t>FR2 Generalities</a:t>
            </a:r>
          </a:p>
          <a:p>
            <a:pPr marL="0" indent="0">
              <a:buNone/>
            </a:pPr>
            <a:r>
              <a:rPr lang="en-GB" noProof="0" dirty="0"/>
              <a:t>	</a:t>
            </a:r>
          </a:p>
          <a:p>
            <a:endParaRPr lang="en-GB" altLang="en-US" noProof="0" dirty="0"/>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125"/>
            <a:ext cx="11353800" cy="1325563"/>
          </a:xfrm>
        </p:spPr>
        <p:txBody>
          <a:bodyPr/>
          <a:lstStyle/>
          <a:p>
            <a:r>
              <a:rPr lang="en-US" sz="3600" b="1" dirty="0"/>
              <a:t>RAN-P decisions </a:t>
            </a:r>
            <a:r>
              <a:rPr lang="en-US" sz="3600" dirty="0"/>
              <a:t>from </a:t>
            </a:r>
            <a:r>
              <a:rPr lang="en-US" sz="3600" b="1" dirty="0"/>
              <a:t>RP-210791</a:t>
            </a:r>
            <a:endParaRPr lang="fr-FR" sz="3600" b="1" dirty="0"/>
          </a:p>
        </p:txBody>
      </p:sp>
      <p:sp>
        <p:nvSpPr>
          <p:cNvPr id="3" name="Espace réservé du contenu 2"/>
          <p:cNvSpPr>
            <a:spLocks noGrp="1"/>
          </p:cNvSpPr>
          <p:nvPr>
            <p:ph idx="1"/>
          </p:nvPr>
        </p:nvSpPr>
        <p:spPr/>
        <p:txBody>
          <a:bodyPr/>
          <a:lstStyle/>
          <a:p>
            <a:r>
              <a:rPr lang="en-US" sz="2400" b="1" dirty="0">
                <a:solidFill>
                  <a:srgbClr val="00B050"/>
                </a:solidFill>
              </a:rPr>
              <a:t>Agreed Proposal NTN-1.1: </a:t>
            </a:r>
            <a:r>
              <a:rPr lang="en-US" sz="2400" dirty="0"/>
              <a:t>“For frequencies above 10 GHz, any work can be limited to VSAT, ESIM service and terminals.”</a:t>
            </a:r>
          </a:p>
          <a:p>
            <a:pPr marL="0" indent="0">
              <a:buNone/>
            </a:pPr>
            <a:endParaRPr lang="fr-FR" sz="2400" dirty="0"/>
          </a:p>
          <a:p>
            <a:r>
              <a:rPr lang="en-US" sz="2400" b="1" dirty="0">
                <a:solidFill>
                  <a:srgbClr val="00B050"/>
                </a:solidFill>
              </a:rPr>
              <a:t>Agreed Proposal NTN-1.2: </a:t>
            </a:r>
            <a:r>
              <a:rPr lang="en-US" sz="2400" dirty="0"/>
              <a:t>“The Satellite </a:t>
            </a:r>
            <a:r>
              <a:rPr lang="en-US" sz="2400" dirty="0" err="1"/>
              <a:t>Ka</a:t>
            </a:r>
            <a:r>
              <a:rPr lang="en-US" sz="2400" dirty="0"/>
              <a:t> band refers to [17.3 – 20.2 GHz] on the downlink and [27.0 – 30.0 GHz] on the uplink as allocated by ITU-R to satellite services. Some of this range is designated as FSS and some as MSS.”</a:t>
            </a:r>
            <a:endParaRPr lang="fr-FR" sz="2400" dirty="0"/>
          </a:p>
        </p:txBody>
      </p:sp>
    </p:spTree>
    <p:extLst>
      <p:ext uri="{BB962C8B-B14F-4D97-AF65-F5344CB8AC3E}">
        <p14:creationId xmlns:p14="http://schemas.microsoft.com/office/powerpoint/2010/main" val="2835687364"/>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365125"/>
            <a:ext cx="11353800" cy="1325563"/>
          </a:xfrm>
        </p:spPr>
        <p:txBody>
          <a:bodyPr/>
          <a:lstStyle/>
          <a:p>
            <a:r>
              <a:rPr lang="en-GB" altLang="en-US" sz="3600" noProof="0" dirty="0"/>
              <a:t>Summary</a:t>
            </a:r>
            <a:endParaRPr lang="en-GB" altLang="en-US" noProof="0" dirty="0"/>
          </a:p>
        </p:txBody>
      </p:sp>
      <p:sp>
        <p:nvSpPr>
          <p:cNvPr id="8195" name="Content Placeholder 2"/>
          <p:cNvSpPr>
            <a:spLocks noGrp="1"/>
          </p:cNvSpPr>
          <p:nvPr>
            <p:ph idx="1"/>
          </p:nvPr>
        </p:nvSpPr>
        <p:spPr/>
        <p:txBody>
          <a:bodyPr/>
          <a:lstStyle/>
          <a:p>
            <a:r>
              <a:rPr lang="en-GB" altLang="en-US" noProof="0" dirty="0"/>
              <a:t>List of proposals for each topics discussed</a:t>
            </a:r>
            <a:endParaRPr lang="en-GB" noProof="0" dirty="0">
              <a:solidFill>
                <a:schemeClr val="accent6">
                  <a:lumMod val="75000"/>
                </a:schemeClr>
              </a:solidFill>
            </a:endParaRPr>
          </a:p>
          <a:p>
            <a:r>
              <a:rPr lang="en-GB" noProof="0" dirty="0"/>
              <a:t>In “agreements” part</a:t>
            </a:r>
          </a:p>
          <a:p>
            <a:pPr lvl="1"/>
            <a:r>
              <a:rPr lang="en-GB" noProof="0" dirty="0">
                <a:solidFill>
                  <a:schemeClr val="accent6">
                    <a:lumMod val="75000"/>
                  </a:schemeClr>
                </a:solidFill>
              </a:rPr>
              <a:t>Proposals with “green” comments are agreeable.</a:t>
            </a:r>
            <a:endParaRPr lang="en-GB" sz="2800" noProof="0" dirty="0"/>
          </a:p>
          <a:p>
            <a:r>
              <a:rPr lang="en-GB" noProof="0" dirty="0"/>
              <a:t>In “open issues” part</a:t>
            </a:r>
          </a:p>
          <a:p>
            <a:pPr lvl="1"/>
            <a:r>
              <a:rPr lang="en-GB" noProof="0" dirty="0">
                <a:solidFill>
                  <a:srgbClr val="7030A0"/>
                </a:solidFill>
              </a:rPr>
              <a:t>Proposals with “purple” comments not agreeable.</a:t>
            </a:r>
          </a:p>
          <a:p>
            <a:pPr lvl="1"/>
            <a:r>
              <a:rPr lang="en-GB" noProof="0" dirty="0">
                <a:solidFill>
                  <a:schemeClr val="accent2">
                    <a:lumMod val="75000"/>
                  </a:schemeClr>
                </a:solidFill>
              </a:rPr>
              <a:t>Proposals with “orange” comments not agreeable: </a:t>
            </a:r>
            <a:endParaRPr lang="en-GB" noProof="0" dirty="0"/>
          </a:p>
          <a:p>
            <a:pPr lvl="2"/>
            <a:r>
              <a:rPr lang="en-GB" noProof="0" dirty="0"/>
              <a:t>If there is a GTW session and we could agree on some of them, this WF will be revised anyway;</a:t>
            </a:r>
          </a:p>
          <a:p>
            <a:pPr lvl="2"/>
            <a:r>
              <a:rPr lang="en-GB" noProof="0" dirty="0"/>
              <a:t>Please also note that the </a:t>
            </a:r>
            <a:r>
              <a:rPr lang="en-GB" noProof="0" dirty="0">
                <a:solidFill>
                  <a:schemeClr val="accent2">
                    <a:lumMod val="75000"/>
                  </a:schemeClr>
                </a:solidFill>
              </a:rPr>
              <a:t>“orange” </a:t>
            </a:r>
            <a:r>
              <a:rPr lang="en-GB" noProof="0" dirty="0"/>
              <a:t>proposals were the results of “agreed with changes” comments.</a:t>
            </a:r>
          </a:p>
          <a:p>
            <a:pPr lvl="1"/>
            <a:r>
              <a:rPr lang="en-GB" noProof="0" dirty="0"/>
              <a:t>Proposals without any comment were not discussed.</a:t>
            </a:r>
          </a:p>
          <a:p>
            <a:pPr lvl="1"/>
            <a:endParaRPr lang="en-GB" altLang="en-US" noProof="0" dirty="0">
              <a:solidFill>
                <a:srgbClr val="7030A0"/>
              </a:solidFill>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p:nvPr/>
        </p:nvSpPr>
        <p:spPr bwMode="auto">
          <a:xfrm>
            <a:off x="673100" y="2992582"/>
            <a:ext cx="10744199" cy="163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6000" b="1" dirty="0"/>
              <a:t>Agreeable Proposals</a:t>
            </a:r>
          </a:p>
          <a:p>
            <a:pPr algn="ctr"/>
            <a:r>
              <a:rPr lang="en-US" sz="3200" b="1" dirty="0"/>
              <a:t>(after the 1</a:t>
            </a:r>
            <a:r>
              <a:rPr lang="en-US" sz="3200" b="1" baseline="30000" dirty="0"/>
              <a:t>st</a:t>
            </a:r>
            <a:r>
              <a:rPr lang="en-US" sz="3200" b="1" dirty="0"/>
              <a:t> and 2</a:t>
            </a:r>
            <a:r>
              <a:rPr lang="en-US" sz="3200" b="1" baseline="30000" dirty="0"/>
              <a:t>nd</a:t>
            </a:r>
            <a:r>
              <a:rPr lang="en-US" sz="3200" b="1" dirty="0"/>
              <a:t> round of discussions in RAN4#99-e, please also note that NTN GTW slot on 25/05/2021 </a:t>
            </a:r>
            <a:r>
              <a:rPr lang="en-US" sz="3200" b="1" dirty="0" smtClean="0"/>
              <a:t>could not </a:t>
            </a:r>
            <a:r>
              <a:rPr lang="en-US" sz="3200" b="1" dirty="0"/>
              <a:t>be used)</a:t>
            </a:r>
          </a:p>
          <a:p>
            <a:pPr algn="ctr"/>
            <a:endParaRPr lang="en-US" sz="6000" b="1" dirty="0"/>
          </a:p>
        </p:txBody>
      </p:sp>
    </p:spTree>
    <p:extLst>
      <p:ext uri="{BB962C8B-B14F-4D97-AF65-F5344CB8AC3E}">
        <p14:creationId xmlns:p14="http://schemas.microsoft.com/office/powerpoint/2010/main" val="3846398441"/>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125"/>
            <a:ext cx="11353800" cy="1325563"/>
          </a:xfrm>
        </p:spPr>
        <p:txBody>
          <a:bodyPr/>
          <a:lstStyle/>
          <a:p>
            <a:r>
              <a:rPr lang="fr-FR" sz="3600" dirty="0"/>
              <a:t>Topic #1</a:t>
            </a:r>
          </a:p>
        </p:txBody>
      </p:sp>
      <p:sp>
        <p:nvSpPr>
          <p:cNvPr id="3" name="Espace réservé du contenu 2"/>
          <p:cNvSpPr>
            <a:spLocks noGrp="1"/>
          </p:cNvSpPr>
          <p:nvPr>
            <p:ph idx="1"/>
          </p:nvPr>
        </p:nvSpPr>
        <p:spPr>
          <a:xfrm>
            <a:off x="864158" y="1816909"/>
            <a:ext cx="10621108" cy="4563794"/>
          </a:xfrm>
        </p:spPr>
        <p:txBody>
          <a:bodyPr/>
          <a:lstStyle/>
          <a:p>
            <a:r>
              <a:rPr lang="en-GB" sz="2000" b="1" dirty="0">
                <a:solidFill>
                  <a:srgbClr val="00B050"/>
                </a:solidFill>
              </a:rPr>
              <a:t>Proposal 1-1-2-1:</a:t>
            </a:r>
            <a:r>
              <a:rPr lang="en-GB" sz="2000" dirty="0">
                <a:solidFill>
                  <a:srgbClr val="00B050"/>
                </a:solidFill>
              </a:rPr>
              <a:t> RAN4 shall consider for NTN framework similar testing procedures as in TS 38.141-like. Based on different combinations and following similar testing procedures as in e.g. TS 38.141-like, the throughput measurement point at the Non-NTN infrastructure </a:t>
            </a:r>
            <a:r>
              <a:rPr lang="en-GB" sz="2000" dirty="0" err="1">
                <a:solidFill>
                  <a:srgbClr val="00B050"/>
                </a:solidFill>
              </a:rPr>
              <a:t>gNB</a:t>
            </a:r>
            <a:r>
              <a:rPr lang="en-GB" sz="2000" dirty="0">
                <a:solidFill>
                  <a:srgbClr val="00B050"/>
                </a:solidFill>
              </a:rPr>
              <a:t> can be used to determine the 5% throughput loss.</a:t>
            </a:r>
            <a:endParaRPr lang="fr-FR" sz="2000" dirty="0">
              <a:solidFill>
                <a:srgbClr val="00B050"/>
              </a:solidFill>
            </a:endParaRPr>
          </a:p>
          <a:p>
            <a:pPr lvl="1"/>
            <a:r>
              <a:rPr lang="en-GB" sz="2000" b="1" dirty="0">
                <a:solidFill>
                  <a:srgbClr val="00B050"/>
                </a:solidFill>
              </a:rPr>
              <a:t>Note1: </a:t>
            </a:r>
            <a:r>
              <a:rPr lang="en-GB" sz="2000" dirty="0">
                <a:solidFill>
                  <a:srgbClr val="00B050"/>
                </a:solidFill>
              </a:rPr>
              <a:t>For the Non-NTN infrastructure </a:t>
            </a:r>
            <a:r>
              <a:rPr lang="en-GB" sz="2000" dirty="0" err="1">
                <a:solidFill>
                  <a:srgbClr val="00B050"/>
                </a:solidFill>
              </a:rPr>
              <a:t>gNB</a:t>
            </a:r>
            <a:r>
              <a:rPr lang="en-GB" sz="2000" dirty="0">
                <a:solidFill>
                  <a:srgbClr val="00B050"/>
                </a:solidFill>
              </a:rPr>
              <a:t>, please refer to RAN3 NTN architecture.</a:t>
            </a:r>
          </a:p>
          <a:p>
            <a:pPr lvl="1"/>
            <a:endParaRPr lang="en-GB" sz="1800" dirty="0">
              <a:solidFill>
                <a:srgbClr val="00B050"/>
              </a:solidFill>
            </a:endParaRPr>
          </a:p>
          <a:p>
            <a:pPr lvl="1"/>
            <a:endParaRPr lang="en-GB" sz="1800" dirty="0">
              <a:solidFill>
                <a:srgbClr val="00B050"/>
              </a:solidFill>
            </a:endParaRPr>
          </a:p>
          <a:p>
            <a:pPr marL="457200" lvl="1" indent="0">
              <a:buNone/>
            </a:pPr>
            <a:endParaRPr lang="en-GB" sz="1800" dirty="0">
              <a:solidFill>
                <a:srgbClr val="00B050"/>
              </a:solidFill>
            </a:endParaRPr>
          </a:p>
          <a:p>
            <a:pPr marL="457200" lvl="1" indent="0">
              <a:buNone/>
            </a:pPr>
            <a:endParaRPr lang="en-GB" sz="1800" dirty="0">
              <a:solidFill>
                <a:srgbClr val="00B050"/>
              </a:solidFill>
            </a:endParaRPr>
          </a:p>
          <a:p>
            <a:pPr marL="457200" lvl="1" indent="0">
              <a:buNone/>
            </a:pPr>
            <a:endParaRPr lang="en-GB" sz="1800" dirty="0">
              <a:solidFill>
                <a:srgbClr val="00B050"/>
              </a:solidFill>
            </a:endParaRPr>
          </a:p>
          <a:p>
            <a:pPr marL="457200" lvl="1" indent="0">
              <a:buNone/>
            </a:pPr>
            <a:endParaRPr lang="en-GB" sz="1800" dirty="0">
              <a:solidFill>
                <a:srgbClr val="00B050"/>
              </a:solidFill>
            </a:endParaRPr>
          </a:p>
          <a:p>
            <a:pPr marL="457200" lvl="1" indent="0">
              <a:buNone/>
            </a:pPr>
            <a:endParaRPr lang="en-GB" sz="1800" dirty="0">
              <a:solidFill>
                <a:srgbClr val="00B050"/>
              </a:solidFill>
            </a:endParaRPr>
          </a:p>
          <a:p>
            <a:r>
              <a:rPr lang="en-GB" sz="2000" b="1" dirty="0">
                <a:solidFill>
                  <a:srgbClr val="00B050"/>
                </a:solidFill>
              </a:rPr>
              <a:t>Proposal 1-3-2-1:</a:t>
            </a:r>
            <a:r>
              <a:rPr lang="en-GB" sz="2000" dirty="0">
                <a:solidFill>
                  <a:srgbClr val="00B050"/>
                </a:solidFill>
              </a:rPr>
              <a:t> Satellite companies and some other companies expressed strong concerns if (</a:t>
            </a:r>
            <a:r>
              <a:rPr lang="en-GB" sz="2000" dirty="0" err="1">
                <a:solidFill>
                  <a:srgbClr val="00B050"/>
                </a:solidFill>
              </a:rPr>
              <a:t>Satellite+Feederlink+GW</a:t>
            </a:r>
            <a:r>
              <a:rPr lang="en-GB" sz="2000" dirty="0">
                <a:solidFill>
                  <a:srgbClr val="00B050"/>
                </a:solidFill>
              </a:rPr>
              <a:t>) is considered as a Repeater, because it would reduce NTN capacity and in general would not align with real satellite payload design. </a:t>
            </a:r>
            <a:endParaRPr lang="fr-FR" sz="2000" dirty="0">
              <a:solidFill>
                <a:srgbClr val="00B050"/>
              </a:solidFill>
            </a:endParaRPr>
          </a:p>
          <a:p>
            <a:endParaRPr lang="fr-FR" sz="2000" dirty="0"/>
          </a:p>
        </p:txBody>
      </p:sp>
      <p:graphicFrame>
        <p:nvGraphicFramePr>
          <p:cNvPr id="4" name="Objet 3"/>
          <p:cNvGraphicFramePr>
            <a:graphicFrameLocks noChangeAspect="1"/>
          </p:cNvGraphicFramePr>
          <p:nvPr>
            <p:extLst>
              <p:ext uri="{D42A27DB-BD31-4B8C-83A1-F6EECF244321}">
                <p14:modId xmlns:p14="http://schemas.microsoft.com/office/powerpoint/2010/main" val="1961888003"/>
              </p:ext>
            </p:extLst>
          </p:nvPr>
        </p:nvGraphicFramePr>
        <p:xfrm>
          <a:off x="2656403" y="3351290"/>
          <a:ext cx="5597194" cy="2125064"/>
        </p:xfrm>
        <a:graphic>
          <a:graphicData uri="http://schemas.openxmlformats.org/presentationml/2006/ole">
            <mc:AlternateContent xmlns:mc="http://schemas.openxmlformats.org/markup-compatibility/2006">
              <mc:Choice xmlns:v="urn:schemas-microsoft-com:vml" Requires="v">
                <p:oleObj spid="_x0000_s2077" name="Visio" r:id="rId3" imgW="9540231" imgH="3596616" progId="Visio.Drawing.11">
                  <p:embed/>
                </p:oleObj>
              </mc:Choice>
              <mc:Fallback>
                <p:oleObj name="Visio" r:id="rId3" imgW="9540231" imgH="3596616" progId="Visio.Drawing.11">
                  <p:embed/>
                  <p:pic>
                    <p:nvPicPr>
                      <p:cNvPr id="4" name="Objet 3"/>
                      <p:cNvPicPr>
                        <a:picLocks noChangeAspect="1" noChangeArrowheads="1"/>
                      </p:cNvPicPr>
                      <p:nvPr/>
                    </p:nvPicPr>
                    <p:blipFill>
                      <a:blip r:embed="rId4"/>
                      <a:srcRect/>
                      <a:stretch>
                        <a:fillRect/>
                      </a:stretch>
                    </p:blipFill>
                    <p:spPr bwMode="auto">
                      <a:xfrm>
                        <a:off x="2656403" y="3351290"/>
                        <a:ext cx="5597194" cy="2125064"/>
                      </a:xfrm>
                      <a:prstGeom prst="rect">
                        <a:avLst/>
                      </a:prstGeom>
                      <a:noFill/>
                    </p:spPr>
                  </p:pic>
                </p:oleObj>
              </mc:Fallback>
            </mc:AlternateContent>
          </a:graphicData>
        </a:graphic>
      </p:graphicFrame>
    </p:spTree>
    <p:extLst>
      <p:ext uri="{BB962C8B-B14F-4D97-AF65-F5344CB8AC3E}">
        <p14:creationId xmlns:p14="http://schemas.microsoft.com/office/powerpoint/2010/main" val="925403597"/>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125"/>
            <a:ext cx="11353800" cy="1325563"/>
          </a:xfrm>
        </p:spPr>
        <p:txBody>
          <a:bodyPr/>
          <a:lstStyle/>
          <a:p>
            <a:r>
              <a:rPr lang="en-US" sz="3600" dirty="0"/>
              <a:t>Topic #1 – NTN REFSENS Test</a:t>
            </a:r>
          </a:p>
        </p:txBody>
      </p:sp>
      <p:sp>
        <p:nvSpPr>
          <p:cNvPr id="3" name="Espace réservé du contenu 2"/>
          <p:cNvSpPr>
            <a:spLocks noGrp="1"/>
          </p:cNvSpPr>
          <p:nvPr>
            <p:ph idx="1"/>
          </p:nvPr>
        </p:nvSpPr>
        <p:spPr>
          <a:xfrm>
            <a:off x="838200" y="1760309"/>
            <a:ext cx="10515600" cy="4351338"/>
          </a:xfrm>
        </p:spPr>
        <p:txBody>
          <a:bodyPr/>
          <a:lstStyle/>
          <a:p>
            <a:r>
              <a:rPr lang="en-US" sz="2000" b="1" dirty="0">
                <a:solidFill>
                  <a:srgbClr val="00B050"/>
                </a:solidFill>
              </a:rPr>
              <a:t>Proposal 1-1-4-1:</a:t>
            </a:r>
            <a:r>
              <a:rPr lang="en-US" sz="2000" dirty="0">
                <a:solidFill>
                  <a:srgbClr val="00B050"/>
                </a:solidFill>
              </a:rPr>
              <a:t> Additional evidence should be provided before concluding that </a:t>
            </a:r>
            <a:r>
              <a:rPr lang="en-US" sz="2000" dirty="0" smtClean="0">
                <a:solidFill>
                  <a:srgbClr val="FF0000"/>
                </a:solidFill>
              </a:rPr>
              <a:t>OTA </a:t>
            </a:r>
            <a:r>
              <a:rPr lang="en-US" sz="2000" dirty="0" smtClean="0">
                <a:solidFill>
                  <a:srgbClr val="00B050"/>
                </a:solidFill>
              </a:rPr>
              <a:t>based </a:t>
            </a:r>
            <a:r>
              <a:rPr lang="en-US" sz="2000" dirty="0" err="1" smtClean="0">
                <a:solidFill>
                  <a:srgbClr val="00B050"/>
                </a:solidFill>
              </a:rPr>
              <a:t>REFSENS</a:t>
            </a:r>
            <a:r>
              <a:rPr lang="en-US" sz="2000" dirty="0" smtClean="0">
                <a:solidFill>
                  <a:srgbClr val="00B050"/>
                </a:solidFill>
              </a:rPr>
              <a:t> </a:t>
            </a:r>
            <a:r>
              <a:rPr lang="en-US" sz="2000" dirty="0">
                <a:solidFill>
                  <a:srgbClr val="00B050"/>
                </a:solidFill>
              </a:rPr>
              <a:t>test is feasible for (Satellite + feeder link + NTN-Gateway + Non-NTN infrastructure </a:t>
            </a:r>
            <a:r>
              <a:rPr lang="en-US" sz="2000" dirty="0" err="1">
                <a:solidFill>
                  <a:srgbClr val="00B050"/>
                </a:solidFill>
              </a:rPr>
              <a:t>gNB</a:t>
            </a:r>
            <a:r>
              <a:rPr lang="en-US" sz="2000" dirty="0">
                <a:solidFill>
                  <a:srgbClr val="00B050"/>
                </a:solidFill>
              </a:rPr>
              <a:t>) as a single entity.</a:t>
            </a:r>
          </a:p>
          <a:p>
            <a:endParaRPr lang="en-US" dirty="0">
              <a:solidFill>
                <a:srgbClr val="00B050"/>
              </a:solidFill>
            </a:endParaRPr>
          </a:p>
          <a:p>
            <a:endParaRPr lang="en-US" dirty="0">
              <a:solidFill>
                <a:srgbClr val="00B050"/>
              </a:solidFill>
            </a:endParaRPr>
          </a:p>
          <a:p>
            <a:endParaRPr lang="fr-FR" dirty="0">
              <a:solidFill>
                <a:srgbClr val="00B050"/>
              </a:solidFill>
            </a:endParaRPr>
          </a:p>
          <a:p>
            <a:pPr marL="0" indent="0">
              <a:buNone/>
            </a:pPr>
            <a:endParaRPr lang="fr-FR" dirty="0">
              <a:solidFill>
                <a:srgbClr val="00B050"/>
              </a:solidFill>
            </a:endParaRPr>
          </a:p>
          <a:p>
            <a:pPr lvl="1"/>
            <a:endParaRPr lang="en-GB" sz="2000" b="1" dirty="0">
              <a:solidFill>
                <a:srgbClr val="00B050"/>
              </a:solidFill>
            </a:endParaRPr>
          </a:p>
          <a:p>
            <a:pPr lvl="1"/>
            <a:r>
              <a:rPr lang="en-GB" sz="2000" b="1" dirty="0">
                <a:solidFill>
                  <a:srgbClr val="00B050"/>
                </a:solidFill>
              </a:rPr>
              <a:t>Note1: </a:t>
            </a:r>
            <a:r>
              <a:rPr lang="en-GB" sz="2000" dirty="0">
                <a:solidFill>
                  <a:srgbClr val="00B050"/>
                </a:solidFill>
              </a:rPr>
              <a:t>For the Non-NTN infrastructure </a:t>
            </a:r>
            <a:r>
              <a:rPr lang="en-GB" sz="2000" dirty="0" err="1">
                <a:solidFill>
                  <a:srgbClr val="00B050"/>
                </a:solidFill>
              </a:rPr>
              <a:t>gNB</a:t>
            </a:r>
            <a:r>
              <a:rPr lang="en-GB" sz="2000" dirty="0">
                <a:solidFill>
                  <a:srgbClr val="00B050"/>
                </a:solidFill>
              </a:rPr>
              <a:t>, please refer to RAN3 NTN architecture.</a:t>
            </a:r>
            <a:endParaRPr lang="fr-FR" sz="2000" dirty="0">
              <a:solidFill>
                <a:srgbClr val="00B050"/>
              </a:solidFill>
            </a:endParaRPr>
          </a:p>
          <a:p>
            <a:pPr lvl="1"/>
            <a:r>
              <a:rPr lang="en-US" sz="2000" b="1" dirty="0">
                <a:solidFill>
                  <a:srgbClr val="00B050"/>
                </a:solidFill>
              </a:rPr>
              <a:t>Note2:</a:t>
            </a:r>
            <a:r>
              <a:rPr lang="en-US" sz="2000" dirty="0">
                <a:solidFill>
                  <a:srgbClr val="00B050"/>
                </a:solidFill>
              </a:rPr>
              <a:t> RAN4 to identify any additional evidence to be provided.</a:t>
            </a:r>
            <a:endParaRPr lang="fr-FR" sz="2000" dirty="0">
              <a:solidFill>
                <a:srgbClr val="00B050"/>
              </a:solidFill>
            </a:endParaRPr>
          </a:p>
        </p:txBody>
      </p:sp>
      <p:pic>
        <p:nvPicPr>
          <p:cNvPr id="7" name="Imag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9029" y="2672047"/>
            <a:ext cx="6807381" cy="2090874"/>
          </a:xfrm>
          <a:prstGeom prst="rect">
            <a:avLst/>
          </a:prstGeom>
          <a:noFill/>
        </p:spPr>
      </p:pic>
    </p:spTree>
    <p:extLst>
      <p:ext uri="{BB962C8B-B14F-4D97-AF65-F5344CB8AC3E}">
        <p14:creationId xmlns:p14="http://schemas.microsoft.com/office/powerpoint/2010/main" val="2721831117"/>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125"/>
            <a:ext cx="11353800" cy="1325563"/>
          </a:xfrm>
        </p:spPr>
        <p:txBody>
          <a:bodyPr/>
          <a:lstStyle/>
          <a:p>
            <a:r>
              <a:rPr lang="en-US" sz="3600" dirty="0"/>
              <a:t>Topic #1 – NTN Blocking Test</a:t>
            </a:r>
          </a:p>
        </p:txBody>
      </p:sp>
      <p:sp>
        <p:nvSpPr>
          <p:cNvPr id="3" name="Espace réservé du contenu 2"/>
          <p:cNvSpPr>
            <a:spLocks noGrp="1"/>
          </p:cNvSpPr>
          <p:nvPr>
            <p:ph idx="1"/>
          </p:nvPr>
        </p:nvSpPr>
        <p:spPr>
          <a:xfrm>
            <a:off x="838200" y="1755281"/>
            <a:ext cx="10515600" cy="4596948"/>
          </a:xfrm>
        </p:spPr>
        <p:txBody>
          <a:bodyPr/>
          <a:lstStyle/>
          <a:p>
            <a:r>
              <a:rPr lang="en-GB" sz="2000" b="1" dirty="0">
                <a:solidFill>
                  <a:srgbClr val="00B050"/>
                </a:solidFill>
              </a:rPr>
              <a:t>Proposal 1-1-5-1:</a:t>
            </a:r>
            <a:r>
              <a:rPr lang="en-GB" sz="2000" dirty="0">
                <a:solidFill>
                  <a:srgbClr val="00B050"/>
                </a:solidFill>
              </a:rPr>
              <a:t> </a:t>
            </a:r>
            <a:r>
              <a:rPr lang="en-US" sz="2000" dirty="0">
                <a:solidFill>
                  <a:srgbClr val="00B050"/>
                </a:solidFill>
              </a:rPr>
              <a:t>Additional evidence should be provided before concluding that </a:t>
            </a:r>
            <a:r>
              <a:rPr lang="en-US" sz="2000" dirty="0" smtClean="0">
                <a:solidFill>
                  <a:srgbClr val="00B050"/>
                </a:solidFill>
              </a:rPr>
              <a:t>O</a:t>
            </a:r>
            <a:r>
              <a:rPr lang="en-US" sz="2000" dirty="0" smtClean="0">
                <a:solidFill>
                  <a:srgbClr val="FF0000"/>
                </a:solidFill>
              </a:rPr>
              <a:t>TA based </a:t>
            </a:r>
            <a:r>
              <a:rPr lang="en-GB" sz="2000" dirty="0" smtClean="0">
                <a:solidFill>
                  <a:srgbClr val="00B050"/>
                </a:solidFill>
              </a:rPr>
              <a:t>Blocking </a:t>
            </a:r>
            <a:r>
              <a:rPr lang="en-GB" sz="2000" dirty="0">
                <a:solidFill>
                  <a:srgbClr val="00B050"/>
                </a:solidFill>
              </a:rPr>
              <a:t>test is feasible </a:t>
            </a:r>
            <a:r>
              <a:rPr lang="en-US" sz="2000" dirty="0">
                <a:solidFill>
                  <a:srgbClr val="00B050"/>
                </a:solidFill>
              </a:rPr>
              <a:t>for (</a:t>
            </a:r>
            <a:r>
              <a:rPr lang="en-GB" sz="2000" dirty="0">
                <a:solidFill>
                  <a:srgbClr val="00B050"/>
                </a:solidFill>
              </a:rPr>
              <a:t>Satellite + feeder link + NTN-Gateway + Non-NTN infrastructure </a:t>
            </a:r>
            <a:r>
              <a:rPr lang="en-GB" sz="2000" dirty="0" err="1">
                <a:solidFill>
                  <a:srgbClr val="00B050"/>
                </a:solidFill>
              </a:rPr>
              <a:t>gNB</a:t>
            </a:r>
            <a:r>
              <a:rPr lang="en-GB" sz="2000" dirty="0">
                <a:solidFill>
                  <a:srgbClr val="00B050"/>
                </a:solidFill>
              </a:rPr>
              <a:t>) as a single entity.</a:t>
            </a:r>
          </a:p>
          <a:p>
            <a:endParaRPr lang="en-GB" sz="2400" dirty="0">
              <a:solidFill>
                <a:srgbClr val="00B050"/>
              </a:solidFill>
            </a:endParaRPr>
          </a:p>
          <a:p>
            <a:pPr marL="0" indent="0">
              <a:buNone/>
            </a:pPr>
            <a:endParaRPr lang="en-GB" sz="2400" dirty="0">
              <a:solidFill>
                <a:srgbClr val="00B050"/>
              </a:solidFill>
            </a:endParaRPr>
          </a:p>
          <a:p>
            <a:pPr marL="0" indent="0">
              <a:buNone/>
            </a:pPr>
            <a:endParaRPr lang="fr-FR" sz="2400" dirty="0">
              <a:solidFill>
                <a:srgbClr val="00B050"/>
              </a:solidFill>
            </a:endParaRPr>
          </a:p>
          <a:p>
            <a:endParaRPr lang="en-GB" sz="2000" b="1" dirty="0">
              <a:solidFill>
                <a:srgbClr val="00B050"/>
              </a:solidFill>
            </a:endParaRPr>
          </a:p>
          <a:p>
            <a:pPr lvl="1"/>
            <a:endParaRPr lang="en-GB" sz="2000" b="1" dirty="0">
              <a:solidFill>
                <a:srgbClr val="00B050"/>
              </a:solidFill>
            </a:endParaRPr>
          </a:p>
          <a:p>
            <a:pPr lvl="1"/>
            <a:endParaRPr lang="en-GB" sz="2000" b="1" dirty="0">
              <a:solidFill>
                <a:srgbClr val="00B050"/>
              </a:solidFill>
            </a:endParaRPr>
          </a:p>
          <a:p>
            <a:pPr lvl="1"/>
            <a:endParaRPr lang="en-GB" sz="2000" b="1" dirty="0">
              <a:solidFill>
                <a:srgbClr val="00B050"/>
              </a:solidFill>
            </a:endParaRPr>
          </a:p>
          <a:p>
            <a:pPr lvl="1"/>
            <a:r>
              <a:rPr lang="en-GB" sz="2000" b="1" dirty="0">
                <a:solidFill>
                  <a:srgbClr val="00B050"/>
                </a:solidFill>
              </a:rPr>
              <a:t>Note1: </a:t>
            </a:r>
            <a:r>
              <a:rPr lang="en-GB" sz="2000" dirty="0">
                <a:solidFill>
                  <a:srgbClr val="00B050"/>
                </a:solidFill>
              </a:rPr>
              <a:t>For the Non-NTN infrastructure </a:t>
            </a:r>
            <a:r>
              <a:rPr lang="en-GB" sz="2000" dirty="0" err="1">
                <a:solidFill>
                  <a:srgbClr val="00B050"/>
                </a:solidFill>
              </a:rPr>
              <a:t>gNB</a:t>
            </a:r>
            <a:r>
              <a:rPr lang="en-GB" sz="2000" dirty="0">
                <a:solidFill>
                  <a:srgbClr val="00B050"/>
                </a:solidFill>
              </a:rPr>
              <a:t>, please refer to RAN3 NTN architecture.</a:t>
            </a:r>
            <a:endParaRPr lang="fr-FR" sz="2000" dirty="0">
              <a:solidFill>
                <a:srgbClr val="00B050"/>
              </a:solidFill>
            </a:endParaRPr>
          </a:p>
          <a:p>
            <a:pPr lvl="1"/>
            <a:r>
              <a:rPr lang="en-US" sz="2000" b="1" dirty="0">
                <a:solidFill>
                  <a:srgbClr val="00B050"/>
                </a:solidFill>
              </a:rPr>
              <a:t>Note2: </a:t>
            </a:r>
            <a:r>
              <a:rPr lang="en-US" sz="2000" dirty="0">
                <a:solidFill>
                  <a:srgbClr val="00B050"/>
                </a:solidFill>
              </a:rPr>
              <a:t>RAN4 to identify any additional evidence to be provided.</a:t>
            </a:r>
            <a:endParaRPr lang="fr-FR" sz="2000" dirty="0">
              <a:solidFill>
                <a:srgbClr val="00B050"/>
              </a:solidFill>
            </a:endParaRPr>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7628" y="2555298"/>
            <a:ext cx="6281057" cy="2632166"/>
          </a:xfrm>
          <a:prstGeom prst="rect">
            <a:avLst/>
          </a:prstGeom>
          <a:noFill/>
        </p:spPr>
      </p:pic>
    </p:spTree>
    <p:extLst>
      <p:ext uri="{BB962C8B-B14F-4D97-AF65-F5344CB8AC3E}">
        <p14:creationId xmlns:p14="http://schemas.microsoft.com/office/powerpoint/2010/main" val="3042802473"/>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125"/>
            <a:ext cx="11353800" cy="1325563"/>
          </a:xfrm>
        </p:spPr>
        <p:txBody>
          <a:bodyPr/>
          <a:lstStyle/>
          <a:p>
            <a:r>
              <a:rPr lang="fr-FR" sz="3600" dirty="0"/>
              <a:t>Topic #1 – NTN Intermodulation Test</a:t>
            </a:r>
          </a:p>
        </p:txBody>
      </p:sp>
      <p:sp>
        <p:nvSpPr>
          <p:cNvPr id="3" name="Espace réservé du contenu 2"/>
          <p:cNvSpPr>
            <a:spLocks noGrp="1"/>
          </p:cNvSpPr>
          <p:nvPr>
            <p:ph idx="1"/>
          </p:nvPr>
        </p:nvSpPr>
        <p:spPr/>
        <p:txBody>
          <a:bodyPr/>
          <a:lstStyle/>
          <a:p>
            <a:r>
              <a:rPr lang="en-GB" sz="2000" b="1" dirty="0">
                <a:solidFill>
                  <a:srgbClr val="00B050"/>
                </a:solidFill>
              </a:rPr>
              <a:t>Proposal 1-1-6-1:</a:t>
            </a:r>
            <a:r>
              <a:rPr lang="en-GB" sz="2000" dirty="0">
                <a:solidFill>
                  <a:srgbClr val="00B050"/>
                </a:solidFill>
              </a:rPr>
              <a:t> </a:t>
            </a:r>
            <a:r>
              <a:rPr lang="en-US" sz="2000" dirty="0">
                <a:solidFill>
                  <a:srgbClr val="00B050"/>
                </a:solidFill>
              </a:rPr>
              <a:t>Additional evidence should be provided before concluding that </a:t>
            </a:r>
            <a:r>
              <a:rPr lang="en-US" sz="2000" dirty="0" smtClean="0">
                <a:solidFill>
                  <a:srgbClr val="FF0000"/>
                </a:solidFill>
              </a:rPr>
              <a:t>OTA based </a:t>
            </a:r>
            <a:r>
              <a:rPr lang="en-GB" sz="2000" dirty="0" smtClean="0">
                <a:solidFill>
                  <a:srgbClr val="00B050"/>
                </a:solidFill>
              </a:rPr>
              <a:t>Intermodulation </a:t>
            </a:r>
            <a:r>
              <a:rPr lang="en-GB" sz="2000" dirty="0">
                <a:solidFill>
                  <a:srgbClr val="00B050"/>
                </a:solidFill>
              </a:rPr>
              <a:t>test is feasible</a:t>
            </a:r>
            <a:r>
              <a:rPr lang="en-US" sz="2000" dirty="0">
                <a:solidFill>
                  <a:srgbClr val="00B050"/>
                </a:solidFill>
              </a:rPr>
              <a:t> for (</a:t>
            </a:r>
            <a:r>
              <a:rPr lang="en-GB" sz="2000" dirty="0">
                <a:solidFill>
                  <a:srgbClr val="00B050"/>
                </a:solidFill>
              </a:rPr>
              <a:t>Satellite + feeder link + NTN-Gateway + Non-NTN infrastructure </a:t>
            </a:r>
            <a:r>
              <a:rPr lang="en-GB" sz="2000" dirty="0" err="1">
                <a:solidFill>
                  <a:srgbClr val="00B050"/>
                </a:solidFill>
              </a:rPr>
              <a:t>gNB</a:t>
            </a:r>
            <a:r>
              <a:rPr lang="en-GB" sz="2000" dirty="0">
                <a:solidFill>
                  <a:srgbClr val="00B050"/>
                </a:solidFill>
              </a:rPr>
              <a:t>) as a single entity.</a:t>
            </a:r>
          </a:p>
          <a:p>
            <a:endParaRPr lang="en-GB" sz="2400" dirty="0">
              <a:solidFill>
                <a:srgbClr val="00B050"/>
              </a:solidFill>
            </a:endParaRPr>
          </a:p>
          <a:p>
            <a:endParaRPr lang="en-GB" sz="2400" dirty="0">
              <a:solidFill>
                <a:srgbClr val="00B050"/>
              </a:solidFill>
            </a:endParaRPr>
          </a:p>
          <a:p>
            <a:endParaRPr lang="en-GB" sz="2400" dirty="0">
              <a:solidFill>
                <a:srgbClr val="00B050"/>
              </a:solidFill>
            </a:endParaRPr>
          </a:p>
          <a:p>
            <a:endParaRPr lang="en-GB" sz="2400" dirty="0">
              <a:solidFill>
                <a:srgbClr val="00B050"/>
              </a:solidFill>
            </a:endParaRPr>
          </a:p>
          <a:p>
            <a:pPr marL="0" indent="0">
              <a:buNone/>
            </a:pPr>
            <a:endParaRPr lang="fr-FR" sz="2400" dirty="0">
              <a:solidFill>
                <a:srgbClr val="00B050"/>
              </a:solidFill>
            </a:endParaRPr>
          </a:p>
          <a:p>
            <a:pPr lvl="1"/>
            <a:endParaRPr lang="en-GB" sz="2000" b="1" dirty="0">
              <a:solidFill>
                <a:srgbClr val="00B050"/>
              </a:solidFill>
            </a:endParaRPr>
          </a:p>
          <a:p>
            <a:pPr lvl="1"/>
            <a:r>
              <a:rPr lang="en-GB" sz="2000" b="1" dirty="0">
                <a:solidFill>
                  <a:srgbClr val="00B050"/>
                </a:solidFill>
              </a:rPr>
              <a:t>Note1: </a:t>
            </a:r>
            <a:r>
              <a:rPr lang="en-GB" sz="2000" dirty="0">
                <a:solidFill>
                  <a:srgbClr val="00B050"/>
                </a:solidFill>
              </a:rPr>
              <a:t>For the Non-NTN infrastructure </a:t>
            </a:r>
            <a:r>
              <a:rPr lang="en-GB" sz="2000" dirty="0" err="1">
                <a:solidFill>
                  <a:srgbClr val="00B050"/>
                </a:solidFill>
              </a:rPr>
              <a:t>gNB</a:t>
            </a:r>
            <a:r>
              <a:rPr lang="en-GB" sz="2000" dirty="0">
                <a:solidFill>
                  <a:srgbClr val="00B050"/>
                </a:solidFill>
              </a:rPr>
              <a:t>, please refer to RAN3 NTN architecture.</a:t>
            </a:r>
            <a:endParaRPr lang="fr-FR" sz="2000" dirty="0">
              <a:solidFill>
                <a:srgbClr val="00B050"/>
              </a:solidFill>
            </a:endParaRPr>
          </a:p>
          <a:p>
            <a:pPr lvl="1"/>
            <a:r>
              <a:rPr lang="en-US" sz="2000" b="1" dirty="0">
                <a:solidFill>
                  <a:srgbClr val="00B050"/>
                </a:solidFill>
              </a:rPr>
              <a:t>Note2:</a:t>
            </a:r>
            <a:r>
              <a:rPr lang="en-US" sz="2000" dirty="0">
                <a:solidFill>
                  <a:srgbClr val="00B050"/>
                </a:solidFill>
              </a:rPr>
              <a:t> RAN4 to identify any additional evidence to be provided.</a:t>
            </a:r>
            <a:endParaRPr lang="fr-FR" sz="2000" dirty="0">
              <a:solidFill>
                <a:srgbClr val="00B050"/>
              </a:solidFill>
            </a:endParaRPr>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827" y="2542403"/>
            <a:ext cx="5948680" cy="2671854"/>
          </a:xfrm>
          <a:prstGeom prst="rect">
            <a:avLst/>
          </a:prstGeom>
          <a:noFill/>
        </p:spPr>
      </p:pic>
    </p:spTree>
    <p:extLst>
      <p:ext uri="{BB962C8B-B14F-4D97-AF65-F5344CB8AC3E}">
        <p14:creationId xmlns:p14="http://schemas.microsoft.com/office/powerpoint/2010/main" val="1797240505"/>
      </p:ext>
    </p:extLst>
  </p:cSld>
  <p:clrMapOvr>
    <a:masterClrMapping/>
  </p:clrMapOvr>
  <p:transition>
    <p:wipe dir="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AAAE378598EF42867F3CA9E172EBE7" ma:contentTypeVersion="7" ma:contentTypeDescription="Create a new document." ma:contentTypeScope="" ma:versionID="20b13a82a13dfb849fdeed49126978cc">
  <xsd:schema xmlns:xsd="http://www.w3.org/2001/XMLSchema" xmlns:xs="http://www.w3.org/2001/XMLSchema" xmlns:p="http://schemas.microsoft.com/office/2006/metadata/properties" xmlns:ns3="91a28437-7d3a-4406-b441-a186b0a3fae6" xmlns:ns4="74dd3bb7-dd62-447b-a1e0-1bd6a8025f6b" targetNamespace="http://schemas.microsoft.com/office/2006/metadata/properties" ma:root="true" ma:fieldsID="a0c707b332da950bdfdfaaac1cac1920" ns3:_="" ns4:_="">
    <xsd:import namespace="91a28437-7d3a-4406-b441-a186b0a3fae6"/>
    <xsd:import namespace="74dd3bb7-dd62-447b-a1e0-1bd6a8025f6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28437-7d3a-4406-b441-a186b0a3fae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dd3bb7-dd62-447b-a1e0-1bd6a8025f6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0F85E2-1F0E-47FF-8609-4AF9958EFB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a28437-7d3a-4406-b441-a186b0a3fae6"/>
    <ds:schemaRef ds:uri="74dd3bb7-dd62-447b-a1e0-1bd6a8025f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C2E23F-0016-4620-90FC-5B272B6B2190}">
  <ds:schemaRefs>
    <ds:schemaRef ds:uri="http://schemas.openxmlformats.org/package/2006/metadata/core-properties"/>
    <ds:schemaRef ds:uri="http://purl.org/dc/elements/1.1/"/>
    <ds:schemaRef ds:uri="http://purl.org/dc/dcmitype/"/>
    <ds:schemaRef ds:uri="91a28437-7d3a-4406-b441-a186b0a3fae6"/>
    <ds:schemaRef ds:uri="http://schemas.microsoft.com/office/2006/documentManagement/types"/>
    <ds:schemaRef ds:uri="http://purl.org/dc/terms/"/>
    <ds:schemaRef ds:uri="http://www.w3.org/XML/1998/namespace"/>
    <ds:schemaRef ds:uri="http://schemas.microsoft.com/office/2006/metadata/properties"/>
    <ds:schemaRef ds:uri="http://schemas.microsoft.com/office/infopath/2007/PartnerControls"/>
    <ds:schemaRef ds:uri="74dd3bb7-dd62-447b-a1e0-1bd6a8025f6b"/>
  </ds:schemaRefs>
</ds:datastoreItem>
</file>

<file path=customXml/itemProps3.xml><?xml version="1.0" encoding="utf-8"?>
<ds:datastoreItem xmlns:ds="http://schemas.openxmlformats.org/officeDocument/2006/customXml" ds:itemID="{08BC5BE0-3E70-477E-B727-878B7B1B37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1844</TotalTime>
  <Words>2930</Words>
  <Application>Microsoft Office PowerPoint</Application>
  <PresentationFormat>宽屏</PresentationFormat>
  <Paragraphs>204</Paragraphs>
  <Slides>30</Slides>
  <Notes>1</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30</vt:i4>
      </vt:variant>
    </vt:vector>
  </HeadingPairs>
  <TitlesOfParts>
    <vt:vector size="38" baseType="lpstr">
      <vt:lpstr>宋体</vt:lpstr>
      <vt:lpstr>宋体</vt:lpstr>
      <vt:lpstr>Arial</vt:lpstr>
      <vt:lpstr>Calibri</vt:lpstr>
      <vt:lpstr>Calibri Light</vt:lpstr>
      <vt:lpstr>Times New Roman</vt:lpstr>
      <vt:lpstr>Office Theme</vt:lpstr>
      <vt:lpstr>Visio</vt:lpstr>
      <vt:lpstr> WF on [312] NTN_Solutions_Part1 (NTN general part)</vt:lpstr>
      <vt:lpstr>Outline</vt:lpstr>
      <vt:lpstr>Content</vt:lpstr>
      <vt:lpstr>Summary</vt:lpstr>
      <vt:lpstr>PowerPoint 演示文稿</vt:lpstr>
      <vt:lpstr>Topic #1</vt:lpstr>
      <vt:lpstr>Topic #1 – NTN REFSENS Test</vt:lpstr>
      <vt:lpstr>Topic #1 – NTN Blocking Test</vt:lpstr>
      <vt:lpstr>Topic #1 – NTN Intermodulation Test</vt:lpstr>
      <vt:lpstr>Topic #1</vt:lpstr>
      <vt:lpstr>Topic #2</vt:lpstr>
      <vt:lpstr>Topic #2</vt:lpstr>
      <vt:lpstr>Topic #3</vt:lpstr>
      <vt:lpstr>Topic #3</vt:lpstr>
      <vt:lpstr>Topic #3</vt:lpstr>
      <vt:lpstr>Topic #3</vt:lpstr>
      <vt:lpstr>PowerPoint 演示文稿</vt:lpstr>
      <vt:lpstr>Topic #1</vt:lpstr>
      <vt:lpstr>Topic #1</vt:lpstr>
      <vt:lpstr>Topic #1</vt:lpstr>
      <vt:lpstr>Topic #2</vt:lpstr>
      <vt:lpstr>Topic #3</vt:lpstr>
      <vt:lpstr>Topic #4</vt:lpstr>
      <vt:lpstr>Topic #4</vt:lpstr>
      <vt:lpstr>PowerPoint 演示文稿</vt:lpstr>
      <vt:lpstr>Agreements from previous RAN4 meeting  RAN4#98-bis-e (1/2)</vt:lpstr>
      <vt:lpstr>Agreements from previous RAN4 meeting  RAN4#98-bis-e (2/2)</vt:lpstr>
      <vt:lpstr>Feedback received at the end of previous RAN4 meeting (see R4-2106147 from RAN4#98-bis-e)</vt:lpstr>
      <vt:lpstr>Comments from the moderator prior to the GTW session on 25th May 2021</vt:lpstr>
      <vt:lpstr>RAN-P decisions from RP-210791</vt:lpstr>
    </vt:vector>
  </TitlesOfParts>
  <Company>3GPP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3GPP template</dc:title>
  <dc:creator>Kevin Flynn</dc:creator>
  <dc:description>© 3GPP 2018</dc:description>
  <cp:lastModifiedBy>Haijie Qiu_Samsung</cp:lastModifiedBy>
  <cp:revision>814</cp:revision>
  <dcterms:created xsi:type="dcterms:W3CDTF">2010-02-05T13:52:00Z</dcterms:created>
  <dcterms:modified xsi:type="dcterms:W3CDTF">2021-05-27T13:39:15Z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0x01010091AAAE378598EF42867F3CA9E172EBE7</vt:lpwstr>
  </property>
  <property fmtid="{D5CDD505-2E9C-101B-9397-08002B2CF9AE}" pid="3" name="KSOProductBuildVer">
    <vt:lpwstr>2052-11.8.2.9022</vt:lpwstr>
  </property>
  <property fmtid="{D5CDD505-2E9C-101B-9397-08002B2CF9AE}" pid="4" name="NSCPROP_SA">
    <vt:lpwstr>D:\RAN4 Meeting Doc\RAN4_98bise\RAN4 management\GTW\GTW_April16\Draft_R4-2106103_WF on 307 NTN_Solutions_Part1_v02.pptx</vt:lpwstr>
  </property>
  <property fmtid="{D5CDD505-2E9C-101B-9397-08002B2CF9AE}" pid="5" name="MSIP_Label_67f73250-91c3-4058-a7be-ac7b98891567_Enabled">
    <vt:lpwstr>true</vt:lpwstr>
  </property>
  <property fmtid="{D5CDD505-2E9C-101B-9397-08002B2CF9AE}" pid="6" name="MSIP_Label_67f73250-91c3-4058-a7be-ac7b98891567_SetDate">
    <vt:lpwstr>2021-05-26T00:46:39Z</vt:lpwstr>
  </property>
  <property fmtid="{D5CDD505-2E9C-101B-9397-08002B2CF9AE}" pid="7" name="MSIP_Label_67f73250-91c3-4058-a7be-ac7b98891567_Method">
    <vt:lpwstr>Standard</vt:lpwstr>
  </property>
  <property fmtid="{D5CDD505-2E9C-101B-9397-08002B2CF9AE}" pid="8" name="MSIP_Label_67f73250-91c3-4058-a7be-ac7b98891567_Name">
    <vt:lpwstr>Internal</vt:lpwstr>
  </property>
  <property fmtid="{D5CDD505-2E9C-101B-9397-08002B2CF9AE}" pid="9" name="MSIP_Label_67f73250-91c3-4058-a7be-ac7b98891567_SiteId">
    <vt:lpwstr>43eba056-5ca4-4871-89ac-bdd09160ce7e</vt:lpwstr>
  </property>
  <property fmtid="{D5CDD505-2E9C-101B-9397-08002B2CF9AE}" pid="10" name="MSIP_Label_67f73250-91c3-4058-a7be-ac7b98891567_ActionId">
    <vt:lpwstr>ce9c9b92-ea1d-43d4-9dee-766537edb92a</vt:lpwstr>
  </property>
  <property fmtid="{D5CDD505-2E9C-101B-9397-08002B2CF9AE}" pid="11" name="MSIP_Label_67f73250-91c3-4058-a7be-ac7b98891567_ContentBits">
    <vt:lpwstr>2</vt:lpwstr>
  </property>
</Properties>
</file>