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1003" r:id="rId4"/>
    <p:sldId id="1002" r:id="rId5"/>
    <p:sldId id="1004" r:id="rId6"/>
    <p:sldId id="100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 autoAdjust="0"/>
    <p:restoredTop sz="96357" autoAdjust="0"/>
  </p:normalViewPr>
  <p:slideViewPr>
    <p:cSldViewPr snapToGrid="0">
      <p:cViewPr varScale="1">
        <p:scale>
          <a:sx n="78" d="100"/>
          <a:sy n="78" d="100"/>
        </p:scale>
        <p:origin x="12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83A2B60E-F4AD-4379-85CB-B55C670EFDB6}"/>
    <pc:docChg chg="modSld">
      <pc:chgData name="Sumant Iyer" userId="913335bb-3b58-4b6e-abaa-4eed84b2043c" providerId="ADAL" clId="{83A2B60E-F4AD-4379-85CB-B55C670EFDB6}" dt="2021-05-26T01:53:17.976" v="4" actId="20577"/>
      <pc:docMkLst>
        <pc:docMk/>
      </pc:docMkLst>
      <pc:sldChg chg="modSp mod">
        <pc:chgData name="Sumant Iyer" userId="913335bb-3b58-4b6e-abaa-4eed84b2043c" providerId="ADAL" clId="{83A2B60E-F4AD-4379-85CB-B55C670EFDB6}" dt="2021-05-26T01:52:56.588" v="3" actId="20577"/>
        <pc:sldMkLst>
          <pc:docMk/>
          <pc:sldMk cId="3622899217" sldId="256"/>
        </pc:sldMkLst>
        <pc:spChg chg="mod">
          <ac:chgData name="Sumant Iyer" userId="913335bb-3b58-4b6e-abaa-4eed84b2043c" providerId="ADAL" clId="{83A2B60E-F4AD-4379-85CB-B55C670EFDB6}" dt="2021-05-26T01:52:56.588" v="3" actId="20577"/>
          <ac:spMkLst>
            <pc:docMk/>
            <pc:sldMk cId="3622899217" sldId="256"/>
            <ac:spMk id="4" creationId="{57A1449F-84DA-4840-8296-02278AAF9111}"/>
          </ac:spMkLst>
        </pc:spChg>
      </pc:sldChg>
      <pc:sldChg chg="modSp mod">
        <pc:chgData name="Sumant Iyer" userId="913335bb-3b58-4b6e-abaa-4eed84b2043c" providerId="ADAL" clId="{83A2B60E-F4AD-4379-85CB-B55C670EFDB6}" dt="2021-05-26T01:53:17.976" v="4" actId="20577"/>
        <pc:sldMkLst>
          <pc:docMk/>
          <pc:sldMk cId="4214418361" sldId="288"/>
        </pc:sldMkLst>
        <pc:spChg chg="mod">
          <ac:chgData name="Sumant Iyer" userId="913335bb-3b58-4b6e-abaa-4eed84b2043c" providerId="ADAL" clId="{83A2B60E-F4AD-4379-85CB-B55C670EFDB6}" dt="2021-05-26T01:53:17.976" v="4" actId="20577"/>
          <ac:spMkLst>
            <pc:docMk/>
            <pc:sldMk cId="4214418361" sldId="288"/>
            <ac:spMk id="3" creationId="{7D910224-E461-4DC4-B45C-6F74A6477254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01CAD-7B1B-4C69-A6A1-1598671E5704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77D00-8A30-4840-B4F6-1319F493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3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65FE4-E3B5-48EF-A485-9C7BEA26B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7D253-07D2-4EAD-A849-BB2ACD4DA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476FE-91FF-43DD-BB53-5186FF28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B9B5A-0AEB-4466-BE9E-2AB1FD6D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2EB3-3F60-4E19-96DE-F740B82B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4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F9AD0-FD0E-4934-9ED2-035647D0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BF70F-E93F-4F37-A3D7-3D040906E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48DE2-A66E-4B31-BED7-FE6E22253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C9F4C-548C-4452-BE00-08B23EB5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AF22B-CF7C-42DE-8CE1-DA85E739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6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07E3D-A0A7-40C9-AD18-2B4D03F2E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4A074-FE5D-4AF8-90BE-A0C8FD530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9621C-B824-4319-8731-B8D993B3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6CE1B-928D-4527-AD34-0D1C2B89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17FF2-1D38-4F3E-B720-3C256D68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37" y="1355082"/>
            <a:ext cx="11432977" cy="4621517"/>
          </a:xfrm>
        </p:spPr>
        <p:txBody>
          <a:bodyPr>
            <a:normAutofit/>
          </a:bodyPr>
          <a:lstStyle>
            <a:lvl1pPr>
              <a:defRPr>
                <a:latin typeface="Qualcomm Office Regular" pitchFamily="34" charset="0"/>
              </a:defRPr>
            </a:lvl1pPr>
            <a:lvl2pPr>
              <a:defRPr>
                <a:latin typeface="Qualcomm Office Regular" pitchFamily="34" charset="0"/>
              </a:defRPr>
            </a:lvl2pPr>
            <a:lvl3pPr>
              <a:defRPr>
                <a:latin typeface="Qualcomm Office Regular" pitchFamily="34" charset="0"/>
              </a:defRPr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70364" y="504825"/>
            <a:ext cx="11451270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538" y="736617"/>
            <a:ext cx="11432977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ubtitle 4"/>
          <p:cNvSpPr txBox="1">
            <a:spLocks/>
          </p:cNvSpPr>
          <p:nvPr userDrawn="1"/>
        </p:nvSpPr>
        <p:spPr bwMode="gray">
          <a:xfrm>
            <a:off x="-58689" y="6694753"/>
            <a:ext cx="6905518" cy="21698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n-US" sz="2800" kern="1200" dirty="0">
                <a:solidFill>
                  <a:srgbClr val="FFFFFF"/>
                </a:solidFill>
                <a:latin typeface="Qualcomm Office Regular" pitchFamily="34" charset="0"/>
                <a:ea typeface="+mj-ea"/>
                <a:cs typeface="Arial" pitchFamily="34" charset="0"/>
              </a:defRPr>
            </a:lvl1pPr>
            <a:lvl2pPr marL="4572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5"/>
              </a:buClr>
              <a:buFont typeface="Calibre Regular" pitchFamily="34" charset="0"/>
              <a:buNone/>
              <a:defRPr lang="en-US" sz="1400" kern="1200" baseline="0">
                <a:solidFill>
                  <a:schemeClr val="tx1">
                    <a:tint val="75000"/>
                  </a:schemeClr>
                </a:solidFill>
                <a:latin typeface="Qualcomm Regular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Calibre Regular"/>
                <a:cs typeface="Times New Roman" panose="02020603050405020304" pitchFamily="18" charset="0"/>
              </a:rPr>
              <a:t>Qualcomm Proprietary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6020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80D55-9DEA-444A-AADA-A39FC8DA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2BB47-23B4-4564-8678-E8CEF9E36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6D458-6CE9-401A-8BC1-765A7CD3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77200-E928-467B-82B7-0DA990D06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0C62F-25FA-450B-94E4-26BCD062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2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71669-9DD8-41ED-8689-635DDE873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E0C90-8CC8-4AF8-BB1F-6E3E40D56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9E584-2CF0-4142-A801-7AC372B7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79438-EDA7-47AB-8316-A1FAD45B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1A9A8-BAE1-4F8D-9B93-B7122E81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2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A2E82-CDDC-4F82-8467-F03F777D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50DA-931A-4ABB-814F-B8FFE85F3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EC517-530A-4523-A27C-CD5A598AF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44818-F31C-4802-B136-84DECFCE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5B4A5-B55E-4917-BB2E-DF1720ED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CB455-B740-4B06-BAC5-DD8820D4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5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BD701-AFAB-49CA-BEA7-00494C26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91412-DCDF-49F8-AD28-07C0F89AE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6EA25-2010-4D9B-88E4-0E48E7B63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C48B9-1228-46CB-9956-52F61A0C3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8EF04-265B-42E5-832B-41D9337E7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25030-33C6-4CD1-97F8-7207645D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9A9F0-5FF3-4CFE-A10F-8A0671DA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1DB859-8AAD-44A2-AF5B-FEE8D689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1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47304-07AB-4BB9-BC52-A3C412D0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B6189-7FB4-4563-9D3A-DA7F81EB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657515-8AE8-452F-8AAC-458FAB9F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73D95-1A8A-45FE-B732-E3BE3BF3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4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087AE-6549-4683-8335-307CCF74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69AA3-BEB3-4DC2-9931-61FD1624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5D71A-8A4F-4582-B0AD-9AE10470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3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C1E33-CED6-4FEA-905C-05030C4C0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069FC-7076-406C-81D2-9426617D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99BE9-F22A-4FC6-8ECD-C1F6B47AE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EA17B-CDFA-4C4E-84D2-F7265CB0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BAA32-EE07-46C6-93B0-99BEF038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C636A-99FA-42BA-913D-AAF4EFD1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8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42FC5-5166-4897-AADA-7E6CFE7F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8478DE-CEA4-47E3-8196-C43116ED6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EE3B9-BC3D-4877-B326-355735996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F9E36-1668-4AD3-B053-FCF0D8CE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5A4D3-4CE9-47FD-B41B-8A2DAE2B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6D4D5-C52F-4B57-B81E-307CF0BF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87719-22C6-42D0-ACB7-2E5A52BD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0280E-CC06-4A4F-B4EE-E530354E2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5E2AE-2F1B-445B-9347-CB4E0B561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D811-4FA3-4FD5-A7BB-B53DED4E56E8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47803-76D7-47BA-BB4C-D306A767C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D094B-D8F4-4DAE-8CBD-83B8CD85D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CC944-1E6D-4F76-85C8-22F929BD0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97B5F-1EB0-4A1D-B3CD-A3FFCE97A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481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WF for FR2 UL MIMO EVM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A1449F-84DA-4840-8296-02278AAF9111}"/>
              </a:ext>
            </a:extLst>
          </p:cNvPr>
          <p:cNvSpPr txBox="1"/>
          <p:nvPr/>
        </p:nvSpPr>
        <p:spPr>
          <a:xfrm>
            <a:off x="249382" y="711200"/>
            <a:ext cx="116747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RAN4#99-e	                                                                                                                                                   R4-2108651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e-Meeting, May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15336EB-1823-4EB4-9B67-1EEB6E157CB7}"/>
              </a:ext>
            </a:extLst>
          </p:cNvPr>
          <p:cNvSpPr txBox="1">
            <a:spLocks/>
          </p:cNvSpPr>
          <p:nvPr/>
        </p:nvSpPr>
        <p:spPr>
          <a:xfrm>
            <a:off x="480290" y="4809764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cs typeface="Times New Roman" panose="02020603050405020304" pitchFamily="18" charset="0"/>
              </a:rPr>
              <a:t>Qualcomm Incorporated</a:t>
            </a:r>
          </a:p>
        </p:txBody>
      </p:sp>
      <p:sp>
        <p:nvSpPr>
          <p:cNvPr id="6" name="RS_Classification_Standard">
            <a:extLst>
              <a:ext uri="{FF2B5EF4-FFF2-40B4-BE49-F238E27FC236}">
                <a16:creationId xmlns:a16="http://schemas.microsoft.com/office/drawing/2014/main" id="{450BC221-1EDD-4A80-946A-92EFFB9F33EC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89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4601-0FC0-4634-94EA-1D4992ED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10224-E461-4DC4-B45C-6F74A6477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1581" cy="4535846"/>
          </a:xfrm>
        </p:spPr>
        <p:txBody>
          <a:bodyPr>
            <a:normAutofit fontScale="92500" lnSpcReduction="20000"/>
          </a:bodyPr>
          <a:lstStyle/>
          <a:p>
            <a:r>
              <a:rPr lang="en-US" strike="sngStrike" dirty="0">
                <a:solidFill>
                  <a:srgbClr val="FF0000"/>
                </a:solidFill>
              </a:rPr>
              <a:t>Motivation: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It is agreed that a TE with dual polarization coherent receivers would be an ‘enhancement which addresses the UE demodulation part of the polarization mismatch objective’ (see WF R4-2017594)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There is however no standardized procedure yet to evaluate UE UL signal quality with enhanced TE – LTE and FR1 SISO have such a documented procedure in RAN5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TE must be able to resolve UL signals measured OTA into their constituent layers (‘diagonalization’), prior to EVM calculation</a:t>
            </a:r>
          </a:p>
          <a:p>
            <a:r>
              <a:rPr lang="en-US" dirty="0"/>
              <a:t>Two schemes to diagonalize the channel have been proposed. Both diagonalize by equalizing with inverse of channel estimate:</a:t>
            </a:r>
          </a:p>
          <a:p>
            <a:pPr lvl="1"/>
            <a:r>
              <a:rPr lang="en-US" dirty="0"/>
              <a:t>Method 1: channel estimate based on DMRS symbols alone</a:t>
            </a:r>
          </a:p>
          <a:p>
            <a:pPr lvl="1"/>
            <a:r>
              <a:rPr lang="en-US" dirty="0"/>
              <a:t>Method 2: channel estimate based on LSE channel estimate</a:t>
            </a:r>
          </a:p>
          <a:p>
            <a:r>
              <a:rPr lang="en-US" dirty="0"/>
              <a:t>This WF focuses on defining evaluation criteria to help down-select between the EVM calculation methods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S_Classification_Standard">
            <a:extLst>
              <a:ext uri="{FF2B5EF4-FFF2-40B4-BE49-F238E27FC236}">
                <a16:creationId xmlns:a16="http://schemas.microsoft.com/office/drawing/2014/main" id="{8C6026DB-0E85-4924-A624-29BE853CA71C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41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9A3B-A575-41F2-B1FC-4DE35639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2 : Method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6CE2E-4F8E-4046-827D-D58FEAC47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476"/>
            <a:ext cx="5166674" cy="536128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Equalizer is derived from DMRS symbols alone </a:t>
            </a:r>
          </a:p>
          <a:p>
            <a:r>
              <a:rPr lang="en-US" dirty="0"/>
              <a:t>See R4-2109915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179B80-8137-438B-842B-C1BC1290B38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110" y="1943735"/>
            <a:ext cx="5977890" cy="29705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S_Classification_Standard">
            <a:extLst>
              <a:ext uri="{FF2B5EF4-FFF2-40B4-BE49-F238E27FC236}">
                <a16:creationId xmlns:a16="http://schemas.microsoft.com/office/drawing/2014/main" id="{35FD07DB-0377-4A42-85D1-957EC36241E1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077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9A3B-A575-41F2-B1FC-4DE35639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3 : Method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6CE2E-4F8E-4046-827D-D58FEAC47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476"/>
            <a:ext cx="5166674" cy="536128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Equalizer is derived by inversion of LSE estimate of channel</a:t>
            </a:r>
          </a:p>
          <a:p>
            <a:r>
              <a:rPr lang="en-US" strike="sngStrike" dirty="0">
                <a:solidFill>
                  <a:schemeClr val="accent1"/>
                </a:solidFill>
              </a:rPr>
              <a:t>Extension of legacy SISO method to rank 2</a:t>
            </a:r>
          </a:p>
          <a:p>
            <a:r>
              <a:rPr lang="en-US" dirty="0"/>
              <a:t>See R4-2108811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4B4E073-780A-4D57-8C36-ED11BEBEF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062" y="1504334"/>
            <a:ext cx="112861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E7C8730-37D6-47D8-8E6D-EFA9034CF4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597070"/>
              </p:ext>
            </p:extLst>
          </p:nvPr>
        </p:nvGraphicFramePr>
        <p:xfrm>
          <a:off x="5865557" y="1966451"/>
          <a:ext cx="6326443" cy="3960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8031569" imgH="5021948" progId="Visio.Drawing.15">
                  <p:embed/>
                </p:oleObj>
              </mc:Choice>
              <mc:Fallback>
                <p:oleObj name="Visio" r:id="rId4" imgW="8031569" imgH="5021948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E7C8730-37D6-47D8-8E6D-EFA9034CF4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557" y="1966451"/>
                        <a:ext cx="6326443" cy="39601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S_Classification_Standard">
            <a:extLst>
              <a:ext uri="{FF2B5EF4-FFF2-40B4-BE49-F238E27FC236}">
                <a16:creationId xmlns:a16="http://schemas.microsoft.com/office/drawing/2014/main" id="{71E9DBBC-4D47-4CAC-8982-6926688AA50C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97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10032-5642-4DBB-B45D-26C3B70B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–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7B14-A8E9-4D95-BB80-9F68249E7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67341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Method other than method 1 and 2 is not precluded</a:t>
            </a:r>
          </a:p>
          <a:p>
            <a:r>
              <a:rPr lang="en-US" dirty="0"/>
              <a:t>Test waveforms constructed with:</a:t>
            </a:r>
          </a:p>
          <a:p>
            <a:pPr lvl="1"/>
            <a:r>
              <a:rPr lang="en-US" dirty="0"/>
              <a:t>Flat signal PSD</a:t>
            </a:r>
          </a:p>
          <a:p>
            <a:pPr lvl="1"/>
            <a:r>
              <a:rPr lang="en-US" dirty="0"/>
              <a:t>Injected AWGN</a:t>
            </a:r>
          </a:p>
          <a:p>
            <a:r>
              <a:rPr lang="en-US" dirty="0"/>
              <a:t>Signal configuration:</a:t>
            </a:r>
          </a:p>
          <a:p>
            <a:pPr lvl="1"/>
            <a:r>
              <a:rPr lang="en-US" dirty="0"/>
              <a:t>[50] contiguous RBs</a:t>
            </a:r>
          </a:p>
          <a:p>
            <a:pPr lvl="1"/>
            <a:r>
              <a:rPr lang="en-US" dirty="0"/>
              <a:t>CP-OFDM (QPSK – 64 QAM) PUSCH, rank 2</a:t>
            </a:r>
          </a:p>
          <a:p>
            <a:pPr lvl="1"/>
            <a:r>
              <a:rPr lang="en-US" dirty="0"/>
              <a:t>UL RMC as defined in appendix of 38.101-2</a:t>
            </a:r>
          </a:p>
          <a:p>
            <a:r>
              <a:rPr lang="en-US" dirty="0"/>
              <a:t>AWGN noise sweep for SNR range of 10 dB to 30 dB over allocated RBs</a:t>
            </a:r>
          </a:p>
          <a:p>
            <a:r>
              <a:rPr lang="en-US" dirty="0"/>
              <a:t>Polarization basis mismatch:</a:t>
            </a:r>
          </a:p>
          <a:p>
            <a:pPr lvl="1"/>
            <a:r>
              <a:rPr lang="en-US" dirty="0"/>
              <a:t>Evaluate for following matrices that relate TE receiver signal to UE individual chain outputs -&gt;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B2A8120-EA96-43BE-AF40-6B28D67BB8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67738" y="4314517"/>
                <a:ext cx="4149211" cy="19973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Others unitary matrices not precluded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B2A8120-EA96-43BE-AF40-6B28D67BB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738" y="4314517"/>
                <a:ext cx="4149211" cy="1997383"/>
              </a:xfrm>
              <a:prstGeom prst="rect">
                <a:avLst/>
              </a:prstGeom>
              <a:blipFill rotWithShape="0">
                <a:blip r:embed="rId3"/>
                <a:stretch>
                  <a:fillRect b="-58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S_Classification_Standard">
            <a:extLst>
              <a:ext uri="{FF2B5EF4-FFF2-40B4-BE49-F238E27FC236}">
                <a16:creationId xmlns:a16="http://schemas.microsoft.com/office/drawing/2014/main" id="{4A2BB5B8-F446-4FCA-A808-6C1E5123F9E7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61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10032-5642-4DBB-B45D-26C3B70B5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– Criteria for comparison of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7B14-A8E9-4D95-BB80-9F68249E7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998610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Calculated EVM accuracy for different SNR cases due to AWGN</a:t>
            </a:r>
          </a:p>
          <a:p>
            <a:r>
              <a:rPr lang="en-US" dirty="0"/>
              <a:t>Calculated EVM repeatability for above cases over 10 sub-frames average per standard for PUSCH</a:t>
            </a:r>
          </a:p>
          <a:p>
            <a:r>
              <a:rPr lang="en-US" dirty="0"/>
              <a:t>Sensitivity of calculated EVM to DMRS configuration </a:t>
            </a:r>
          </a:p>
          <a:p>
            <a:r>
              <a:rPr lang="en-US" dirty="0"/>
              <a:t>Sensitivity of calculated EVM to frequency domain smoothing</a:t>
            </a:r>
          </a:p>
          <a:p>
            <a:r>
              <a:rPr lang="en-US" dirty="0">
                <a:solidFill>
                  <a:schemeClr val="accent1"/>
                </a:solidFill>
              </a:rPr>
              <a:t>Sensitivity of calculated EVM to scheduled number of PUSCH symbols</a:t>
            </a:r>
          </a:p>
          <a:p>
            <a:r>
              <a:rPr lang="en-US" dirty="0">
                <a:solidFill>
                  <a:schemeClr val="accent1"/>
                </a:solidFill>
              </a:rPr>
              <a:t>Handling of non-invertible matrix cases</a:t>
            </a:r>
          </a:p>
          <a:p>
            <a:r>
              <a:rPr lang="en-US" dirty="0">
                <a:solidFill>
                  <a:srgbClr val="FF0000"/>
                </a:solidFill>
              </a:rPr>
              <a:t>The allowable EVM measurement error</a:t>
            </a:r>
          </a:p>
          <a:p>
            <a:r>
              <a:rPr lang="en-US" dirty="0"/>
              <a:t>Implementation challenges</a:t>
            </a:r>
          </a:p>
          <a:p>
            <a:r>
              <a:rPr lang="en-US" dirty="0"/>
              <a:t>Other criteria not precluded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S_Classification_Standard">
            <a:extLst>
              <a:ext uri="{FF2B5EF4-FFF2-40B4-BE49-F238E27FC236}">
                <a16:creationId xmlns:a16="http://schemas.microsoft.com/office/drawing/2014/main" id="{6F6E16D2-211F-4C25-956B-B519736B4EFF}"/>
              </a:ext>
            </a:extLst>
          </p:cNvPr>
          <p:cNvSpPr txBox="1"/>
          <p:nvPr/>
        </p:nvSpPr>
        <p:spPr>
          <a:xfrm>
            <a:off x="12038047" y="6289521"/>
            <a:ext cx="153953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DE" sz="9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3627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365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Calibre Regular</vt:lpstr>
      <vt:lpstr>Calibri</vt:lpstr>
      <vt:lpstr>Calibri Light</vt:lpstr>
      <vt:lpstr>Cambria Math</vt:lpstr>
      <vt:lpstr>Qualcomm Office Regular</vt:lpstr>
      <vt:lpstr>Qualcomm Regular</vt:lpstr>
      <vt:lpstr>Office Theme</vt:lpstr>
      <vt:lpstr>Visio</vt:lpstr>
      <vt:lpstr>WF for FR2 UL MIMO EVM</vt:lpstr>
      <vt:lpstr>Background -1</vt:lpstr>
      <vt:lpstr>Background – 2 : Method 1</vt:lpstr>
      <vt:lpstr>Background – 3 : Method 2</vt:lpstr>
      <vt:lpstr>WF – Simulation assumptions</vt:lpstr>
      <vt:lpstr>WF – Criteria for comparison of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FR2 Intraband CA Enchancement</dc:title>
  <dc:creator>Qualcomm</dc:creator>
  <cp:lastModifiedBy>Qualcomm</cp:lastModifiedBy>
  <cp:revision>26</cp:revision>
  <dcterms:created xsi:type="dcterms:W3CDTF">2019-07-09T22:24:24Z</dcterms:created>
  <dcterms:modified xsi:type="dcterms:W3CDTF">2021-05-26T01:53:28Z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S_Classification">
    <vt:lpwstr>UNRESTRICTED</vt:lpwstr>
  </property>
  <property fmtid="{D5CDD505-2E9C-101B-9397-08002B2CF9AE}" pid="3" name="RS_ClassificationID">
    <vt:i4>0</vt:i4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1620730641</vt:lpwstr>
  </property>
</Properties>
</file>