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3"/>
  </p:notesMasterIdLst>
  <p:sldIdLst>
    <p:sldId id="256" r:id="rId5"/>
    <p:sldId id="311" r:id="rId6"/>
    <p:sldId id="313" r:id="rId7"/>
    <p:sldId id="318" r:id="rId8"/>
    <p:sldId id="314" r:id="rId9"/>
    <p:sldId id="319" r:id="rId10"/>
    <p:sldId id="315" r:id="rId11"/>
    <p:sldId id="306" r:id="rId12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/>
  <p:cmAuthor id="2" name="Ruixin Wang" initials="RW" lastIdx="4" clrIdx="2"/>
  <p:cmAuthor id="3" name="Thorsten Hertel (KEYS)" initials="TWH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94426" autoAdjust="0"/>
  </p:normalViewPr>
  <p:slideViewPr>
    <p:cSldViewPr>
      <p:cViewPr varScale="1">
        <p:scale>
          <a:sx n="157" d="100"/>
          <a:sy n="157" d="100"/>
        </p:scale>
        <p:origin x="2196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3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#99-e</a:t>
            </a:r>
            <a:r>
              <a:rPr lang="en-GB" altLang="zh-CN" sz="1800" b="1" dirty="0"/>
              <a:t>                                                                     R4-2108613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May 19-27,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9.1.1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dirty="0"/>
              <a:t>FR1 BS beam selection for channel modelling</a:t>
            </a:r>
            <a:endParaRPr lang="zh-CN" altLang="zh-CN" sz="2400" dirty="0"/>
          </a:p>
          <a:p>
            <a:pPr lvl="1"/>
            <a:r>
              <a:rPr lang="en-US" sz="2400" dirty="0"/>
              <a:t>Update the rule for beam selection:</a:t>
            </a:r>
          </a:p>
          <a:p>
            <a:pPr lvl="2"/>
            <a:r>
              <a:rPr lang="en-US" sz="2000" dirty="0"/>
              <a:t>For 4x4 MIMO OTA, two strongest transmitting beams from a pre-defined beam grid are selected for each FR1 channel model. These beams should have different azimuth directions and can provide the highest receive power for UE.</a:t>
            </a:r>
          </a:p>
          <a:p>
            <a:pPr lvl="1"/>
            <a:r>
              <a:rPr lang="en-US" sz="2400" dirty="0"/>
              <a:t>Define the beam directions for each channel model in the spec.</a:t>
            </a:r>
          </a:p>
          <a:p>
            <a:pPr lvl="2"/>
            <a:r>
              <a:rPr lang="en-US" dirty="0"/>
              <a:t>For CDL-C </a:t>
            </a:r>
            <a:r>
              <a:rPr lang="en-US" dirty="0" err="1"/>
              <a:t>UMa</a:t>
            </a:r>
            <a:r>
              <a:rPr lang="en-US" dirty="0"/>
              <a:t>, the beam directions are:</a:t>
            </a:r>
          </a:p>
          <a:p>
            <a:pPr lvl="3"/>
            <a:r>
              <a:rPr lang="en-US" dirty="0"/>
              <a:t>Beam 1: Azimuth: -7.27°, Elevation:-10°</a:t>
            </a:r>
          </a:p>
          <a:p>
            <a:pPr lvl="3"/>
            <a:r>
              <a:rPr lang="en-US" dirty="0"/>
              <a:t>Beam 2: Azimuth: -21.82°, Elevation:-10°</a:t>
            </a:r>
          </a:p>
          <a:p>
            <a:pPr lvl="2"/>
            <a:r>
              <a:rPr lang="en-US" dirty="0"/>
              <a:t>For CDL-C </a:t>
            </a:r>
            <a:r>
              <a:rPr lang="en-US" dirty="0" err="1"/>
              <a:t>UMi</a:t>
            </a:r>
            <a:r>
              <a:rPr lang="en-US" dirty="0"/>
              <a:t>, the beam direction is : </a:t>
            </a:r>
          </a:p>
          <a:p>
            <a:pPr lvl="3"/>
            <a:r>
              <a:rPr lang="en-US" dirty="0"/>
              <a:t>Beam 1: Azimuth: -7.27°, Elevation:-10°</a:t>
            </a:r>
          </a:p>
          <a:p>
            <a:r>
              <a:rPr lang="en-GB" altLang="zh-CN" sz="2400" b="1" dirty="0"/>
              <a:t>FR2 BS antenna element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For BS antenna element polarization for FR2, use </a:t>
            </a:r>
            <a:r>
              <a:rPr lang="en-GB" sz="2400" dirty="0">
                <a:sym typeface="Wingdings 2" panose="05020102010507070707" pitchFamily="18" charset="2"/>
              </a:rPr>
              <a:t></a:t>
            </a:r>
            <a:r>
              <a:rPr lang="en-GB" sz="2400" dirty="0"/>
              <a:t> </a:t>
            </a:r>
            <a:r>
              <a:rPr lang="en-US" sz="2400" dirty="0"/>
              <a:t>polarized antenna model with 45˚ slant angle.</a:t>
            </a:r>
            <a:endParaRPr lang="en-US" altLang="zh-CN" sz="2000" dirty="0"/>
          </a:p>
          <a:p>
            <a:pPr lvl="3"/>
            <a:endParaRPr lang="en-US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48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FR2 blocking issue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Adopt the improved three-step approach as defined in R4-21110843 (Two additional test points are required) </a:t>
            </a:r>
          </a:p>
          <a:p>
            <a:pPr lvl="1" fontAlgn="auto" hangingPunct="1"/>
            <a:r>
              <a:rPr lang="en-GB" altLang="zh-CN" sz="2400" dirty="0">
                <a:solidFill>
                  <a:srgbClr val="00B050"/>
                </a:solidFill>
                <a:highlight>
                  <a:srgbClr val="FFFF00"/>
                </a:highlight>
              </a:rPr>
              <a:t>Further check whether FR2 blocking issue can be properly quantified by the above </a:t>
            </a:r>
            <a:r>
              <a:rPr lang="en-GB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approach and make decisions on August </a:t>
            </a:r>
            <a:r>
              <a:rPr lang="en-GB" altLang="zh-CN" sz="2400" dirty="0" err="1" smtClean="0">
                <a:solidFill>
                  <a:srgbClr val="00B050"/>
                </a:solidFill>
                <a:highlight>
                  <a:srgbClr val="FFFF00"/>
                </a:highlight>
              </a:rPr>
              <a:t>RAN4</a:t>
            </a:r>
            <a:r>
              <a:rPr lang="en-GB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 meeting</a:t>
            </a:r>
            <a:endParaRPr lang="en-US" altLang="zh-CN" sz="24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r>
              <a:rPr lang="en-GB" altLang="zh-CN" sz="2400" b="1" dirty="0"/>
              <a:t>Positioning ambiguities </a:t>
            </a:r>
            <a:endParaRPr lang="zh-CN" altLang="zh-CN" sz="2400" dirty="0"/>
          </a:p>
          <a:p>
            <a:pPr lvl="1" fontAlgn="auto" hangingPunct="1"/>
            <a:r>
              <a:rPr lang="en-GB" sz="2400" u="sng" dirty="0"/>
              <a:t>Without re-positioning approach: </a:t>
            </a:r>
            <a:r>
              <a:rPr lang="en-GB" sz="2400" dirty="0"/>
              <a:t>The turntable implementing the rotation in </a:t>
            </a:r>
            <a:r>
              <a:rPr lang="en-GB" altLang="zh-CN" sz="2400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shall match the intended DUT </a:t>
            </a:r>
            <a:r>
              <a:rPr lang="en-GB" sz="2400" dirty="0">
                <a:latin typeface="Symbol" panose="05050102010706020507" pitchFamily="18" charset="2"/>
              </a:rPr>
              <a:t>q </a:t>
            </a:r>
            <a:r>
              <a:rPr lang="en-GB" sz="2400" dirty="0"/>
              <a:t>for P0 Orientation 1 : </a:t>
            </a:r>
          </a:p>
          <a:p>
            <a:pPr lvl="1" fontAlgn="auto" hangingPunct="1"/>
            <a:r>
              <a:rPr lang="en-GB" sz="2400" u="sng" dirty="0"/>
              <a:t>re-positioning approach: </a:t>
            </a:r>
            <a:r>
              <a:rPr lang="en-GB" sz="2400" dirty="0">
                <a:ea typeface="宋体" panose="02010600030101010101" pitchFamily="2" charset="-122"/>
              </a:rPr>
              <a:t>The relative orientation between the DUT and the probes for P0 Orientation 2 shall be the same the relative orientation between DUT and probes as for P0 Orientation 1</a:t>
            </a:r>
            <a:endParaRPr lang="en-GB" sz="2400" dirty="0"/>
          </a:p>
          <a:p>
            <a:pPr lvl="2" fontAlgn="auto" hangingPunct="1"/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1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Update the FR1 power validation frequency</a:t>
            </a:r>
            <a:endParaRPr lang="zh-CN" altLang="zh-CN" sz="2400" dirty="0"/>
          </a:p>
          <a:p>
            <a:pPr lvl="1" fontAlgn="auto" hangingPunct="1"/>
            <a:r>
              <a:rPr lang="en-US" sz="2000" dirty="0"/>
              <a:t>Stick to sub-bands grouping approach, select the proposed band in Table 1 for power validation</a:t>
            </a:r>
            <a:r>
              <a:rPr lang="en-US" altLang="zh-CN" sz="2000" dirty="0"/>
              <a:t>. </a:t>
            </a:r>
          </a:p>
          <a:p>
            <a:pPr lvl="1" fontAlgn="auto" hangingPunct="1"/>
            <a:r>
              <a:rPr lang="en-US" altLang="zh-CN" sz="2000" dirty="0"/>
              <a:t>The TP to capture the new center frequency for FR1 power validation is agreed in [R4-2108615].</a:t>
            </a:r>
          </a:p>
          <a:p>
            <a:r>
              <a:rPr lang="en-US" altLang="zh-CN" sz="2400" b="1" dirty="0" err="1"/>
              <a:t>gNB</a:t>
            </a:r>
            <a:r>
              <a:rPr lang="en-US" altLang="zh-CN" sz="2400" b="1" dirty="0"/>
              <a:t> Beams Usage Criteria for </a:t>
            </a:r>
            <a:r>
              <a:rPr lang="en-GB" altLang="zh-CN" sz="2400" b="1" dirty="0"/>
              <a:t>Channel model validation</a:t>
            </a:r>
            <a:endParaRPr lang="zh-CN" altLang="zh-CN" sz="2400" b="1" dirty="0"/>
          </a:p>
          <a:p>
            <a:pPr lvl="1"/>
            <a:r>
              <a:rPr lang="en-US" sz="2000" dirty="0"/>
              <a:t>Keep both beam specific and beam simultaneous approach for validation procedure in the TR at this stage.</a:t>
            </a:r>
          </a:p>
          <a:p>
            <a:pPr lvl="1"/>
            <a:r>
              <a:rPr lang="en-US" sz="2000" dirty="0"/>
              <a:t>Further down selection may be needed after we make decision on how to define the pass/fail limit of channel model validation.</a:t>
            </a:r>
          </a:p>
          <a:p>
            <a:r>
              <a:rPr lang="en-GB" altLang="zh-CN" sz="2400" b="1" dirty="0"/>
              <a:t>Reference curve for Channel model validation</a:t>
            </a:r>
            <a:endParaRPr lang="zh-CN" altLang="zh-CN" sz="2400" b="1" dirty="0"/>
          </a:p>
          <a:p>
            <a:pPr lvl="1" fontAlgn="auto" hangingPunct="1"/>
            <a:r>
              <a:rPr lang="en-US" altLang="zh-CN" sz="2400" dirty="0"/>
              <a:t>Reference figure for FR2 PSP</a:t>
            </a:r>
          </a:p>
          <a:p>
            <a:pPr lvl="2" fontAlgn="auto" hangingPunct="1"/>
            <a:r>
              <a:rPr lang="en-US" sz="2000" dirty="0">
                <a:solidFill>
                  <a:srgbClr val="00B050"/>
                </a:solidFill>
                <a:highlight>
                  <a:srgbClr val="FFFF00"/>
                </a:highlight>
              </a:rPr>
              <a:t>Choose theoretical PAS as reference</a:t>
            </a:r>
            <a:endParaRPr lang="en-US" altLang="zh-CN" sz="20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fontAlgn="auto" hangingPunct="1"/>
            <a:endParaRPr lang="zh-CN" altLang="zh-CN" sz="2400" b="1" dirty="0"/>
          </a:p>
          <a:p>
            <a:pPr fontAlgn="auto" hangingPunct="1"/>
            <a:endParaRPr lang="en-US" altLang="zh-CN" sz="2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05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FR1 Channel model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GB" altLang="zh-CN" sz="2800" b="1" dirty="0"/>
              <a:t>Reference curve for FR1 </a:t>
            </a:r>
            <a:r>
              <a:rPr lang="en-US" b="1" dirty="0"/>
              <a:t>CDL-C Uma and </a:t>
            </a:r>
            <a:r>
              <a:rPr lang="en-US" b="1" dirty="0" err="1"/>
              <a:t>UMi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Framework on alignment of reference channel model curves</a:t>
            </a:r>
          </a:p>
          <a:p>
            <a:pPr lvl="2" fontAlgn="auto" hangingPunct="1"/>
            <a:r>
              <a:rPr lang="en-US" altLang="zh-CN" sz="2000" dirty="0"/>
              <a:t>Option 1: CE vendors provide a harmonized version</a:t>
            </a:r>
          </a:p>
          <a:p>
            <a:pPr lvl="2" fontAlgn="auto" hangingPunct="1"/>
            <a:r>
              <a:rPr lang="en-US" altLang="zh-CN" sz="2000" dirty="0"/>
              <a:t>Option 2: CE vendors provide individual results, averaging approach can be considered to generate the reference curve</a:t>
            </a:r>
          </a:p>
          <a:p>
            <a:pPr lvl="1" fontAlgn="auto" hangingPunct="1"/>
            <a:r>
              <a:rPr lang="en-US" altLang="zh-CN" sz="2400" dirty="0"/>
              <a:t>Comparison of CM reference curves for FR1 from the three companies (KS, Spirent, CMCC) are presented in Annex A of </a:t>
            </a:r>
            <a:r>
              <a:rPr lang="en-US" altLang="zh-CN" sz="2400" dirty="0">
                <a:highlight>
                  <a:srgbClr val="FFFF00"/>
                </a:highlight>
              </a:rPr>
              <a:t>R4-2108619</a:t>
            </a:r>
            <a:r>
              <a:rPr lang="en-US" altLang="zh-CN" sz="2400" dirty="0"/>
              <a:t>.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  <a:highlight>
                  <a:srgbClr val="FFFF00"/>
                </a:highlight>
              </a:rPr>
              <a:t>The reference curves of CDL-C </a:t>
            </a:r>
            <a:r>
              <a:rPr lang="en-US" altLang="zh-CN" sz="2400" dirty="0" err="1">
                <a:solidFill>
                  <a:srgbClr val="00B050"/>
                </a:solidFill>
                <a:highlight>
                  <a:srgbClr val="FFFF00"/>
                </a:highlight>
              </a:rPr>
              <a:t>UMa</a:t>
            </a:r>
            <a:r>
              <a:rPr lang="en-US" altLang="zh-CN" sz="2400" dirty="0">
                <a:solidFill>
                  <a:srgbClr val="00B050"/>
                </a:solidFill>
                <a:highlight>
                  <a:srgbClr val="FFFF00"/>
                </a:highlight>
              </a:rPr>
              <a:t> should be </a:t>
            </a:r>
            <a:r>
              <a:rPr lang="en-US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stabilized and decided </a:t>
            </a:r>
            <a:r>
              <a:rPr lang="en-US" altLang="zh-CN" sz="2400" dirty="0">
                <a:solidFill>
                  <a:srgbClr val="00B050"/>
                </a:solidFill>
                <a:highlight>
                  <a:srgbClr val="FFFF00"/>
                </a:highlight>
              </a:rPr>
              <a:t>in Aug. meeting, a check point for offline alignment among companies before August is encouraged. </a:t>
            </a:r>
            <a:r>
              <a:rPr lang="en-US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 (V/H should be decided )</a:t>
            </a:r>
            <a:endParaRPr lang="en-US" altLang="zh-CN" sz="24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  <a:highlight>
                  <a:srgbClr val="FFFF00"/>
                </a:highlight>
              </a:rPr>
              <a:t>reference channel model </a:t>
            </a:r>
            <a:r>
              <a:rPr lang="en-US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curves for </a:t>
            </a:r>
            <a:r>
              <a:rPr lang="en-US" altLang="zh-CN" sz="2400" dirty="0" err="1" smtClean="0">
                <a:solidFill>
                  <a:srgbClr val="00B050"/>
                </a:solidFill>
                <a:highlight>
                  <a:srgbClr val="FFFF00"/>
                </a:highlight>
              </a:rPr>
              <a:t>FR1</a:t>
            </a:r>
            <a:r>
              <a:rPr lang="en-US" altLang="zh-CN" sz="24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 </a:t>
            </a:r>
            <a:r>
              <a:rPr lang="en-US" altLang="zh-CN" sz="2400" strike="sngStrike" dirty="0">
                <a:solidFill>
                  <a:srgbClr val="00B050"/>
                </a:solidFill>
                <a:highlight>
                  <a:srgbClr val="FFFF00"/>
                </a:highlight>
              </a:rPr>
              <a:t>for &lt;3GHz bands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Spatial </a:t>
            </a:r>
            <a:r>
              <a:rPr lang="en-US" altLang="zh-CN" sz="2000" dirty="0" smtClean="0">
                <a:solidFill>
                  <a:srgbClr val="00B050"/>
                </a:solidFill>
              </a:rPr>
              <a:t>correlation approach used for validation purpose</a:t>
            </a:r>
          </a:p>
          <a:p>
            <a:pPr lvl="3" fontAlgn="auto" hangingPunct="1"/>
            <a:r>
              <a:rPr lang="en-US" altLang="zh-CN" sz="1600" dirty="0" smtClean="0">
                <a:solidFill>
                  <a:srgbClr val="00B050"/>
                </a:solidFill>
              </a:rPr>
              <a:t>both beam specific and beam simultaneous should be provided for alignment purpose</a:t>
            </a:r>
          </a:p>
          <a:p>
            <a:pPr lvl="3" fontAlgn="auto" hangingPunct="1"/>
            <a:r>
              <a:rPr lang="en-US" altLang="zh-CN" strike="sngStrike" dirty="0" smtClean="0">
                <a:solidFill>
                  <a:srgbClr val="00B050"/>
                </a:solidFill>
              </a:rPr>
              <a:t>Option 1: beam specific, agree the reference curve in </a:t>
            </a:r>
            <a:r>
              <a:rPr lang="en-US" altLang="zh-CN" strike="sngStrike" dirty="0" err="1" smtClean="0">
                <a:solidFill>
                  <a:srgbClr val="00B050"/>
                </a:solidFill>
              </a:rPr>
              <a:t>R4</a:t>
            </a:r>
            <a:r>
              <a:rPr lang="en-US" altLang="zh-CN" strike="sngStrike" dirty="0" smtClean="0">
                <a:solidFill>
                  <a:srgbClr val="00B050"/>
                </a:solidFill>
              </a:rPr>
              <a:t>-2108753 </a:t>
            </a:r>
          </a:p>
          <a:p>
            <a:pPr lvl="3" fontAlgn="auto" hangingPunct="1"/>
            <a:r>
              <a:rPr lang="en-US" altLang="zh-CN" strike="sngStrike" dirty="0" smtClean="0">
                <a:solidFill>
                  <a:srgbClr val="00B050"/>
                </a:solidFill>
              </a:rPr>
              <a:t>Option 2: </a:t>
            </a:r>
            <a:r>
              <a:rPr lang="en-US" altLang="zh-CN" dirty="0" smtClean="0">
                <a:solidFill>
                  <a:srgbClr val="00B050"/>
                </a:solidFill>
              </a:rPr>
              <a:t>beam simultaneous,  generate a new reference curve based on the method used in </a:t>
            </a:r>
            <a:r>
              <a:rPr lang="en-US" altLang="zh-CN" dirty="0" err="1" smtClean="0">
                <a:solidFill>
                  <a:srgbClr val="00B050"/>
                </a:solidFill>
              </a:rPr>
              <a:t>R4</a:t>
            </a:r>
            <a:r>
              <a:rPr lang="en-US" altLang="zh-CN" dirty="0" smtClean="0">
                <a:solidFill>
                  <a:srgbClr val="00B050"/>
                </a:solidFill>
              </a:rPr>
              <a:t>-2108753  </a:t>
            </a:r>
            <a:endParaRPr lang="en-US" altLang="zh-CN" sz="2400" dirty="0" smtClean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lvl="1" fontAlgn="auto" hangingPunct="1"/>
            <a:r>
              <a:rPr lang="en-US" altLang="zh-CN" sz="2400" strike="sngStrike" dirty="0" smtClean="0">
                <a:highlight>
                  <a:srgbClr val="FFFF00"/>
                </a:highlight>
              </a:rPr>
              <a:t>reference </a:t>
            </a:r>
            <a:r>
              <a:rPr lang="en-US" altLang="zh-CN" sz="2400" strike="sngStrike" dirty="0">
                <a:highlight>
                  <a:srgbClr val="FFFF00"/>
                </a:highlight>
              </a:rPr>
              <a:t>channel model curves for &gt;3GHz bands</a:t>
            </a:r>
          </a:p>
          <a:p>
            <a:pPr lvl="1" fontAlgn="auto" hangingPunct="1"/>
            <a:endParaRPr lang="en-US" altLang="zh-CN" sz="2400" dirty="0">
              <a:highlight>
                <a:srgbClr val="FFFF00"/>
              </a:highlight>
            </a:endParaRPr>
          </a:p>
          <a:p>
            <a:pPr lvl="2" fontAlgn="auto" hangingPunct="1"/>
            <a:endParaRPr lang="en-US" altLang="zh-CN" sz="2000" dirty="0">
              <a:highlight>
                <a:srgbClr val="FFFF00"/>
              </a:highlight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1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altLang="zh-CN" dirty="0"/>
              <a:t>ramework on perf. 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800" b="1" dirty="0"/>
              <a:t>FR1 Framework on performance requirement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Framework on FR1 MIMO OTA requirements including a set of guidelines for laboratories alignment activities is agreed in R4-2108617.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6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FR2 simulation campaign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GB" altLang="zh-CN" sz="2800" b="1" dirty="0" smtClean="0">
                <a:solidFill>
                  <a:srgbClr val="00B050"/>
                </a:solidFill>
              </a:rPr>
              <a:t>Framework</a:t>
            </a:r>
          </a:p>
          <a:p>
            <a:pPr lvl="1" fontAlgn="auto" hangingPunct="1"/>
            <a:r>
              <a:rPr lang="en-US" altLang="zh-CN" sz="2400" dirty="0" err="1">
                <a:solidFill>
                  <a:srgbClr val="00B050"/>
                </a:solidFill>
              </a:rPr>
              <a:t>RAN4</a:t>
            </a:r>
            <a:r>
              <a:rPr lang="en-US" altLang="zh-CN" sz="2400" dirty="0">
                <a:solidFill>
                  <a:srgbClr val="00B050"/>
                </a:solidFill>
              </a:rPr>
              <a:t> to adopt </a:t>
            </a:r>
            <a:r>
              <a:rPr lang="en-US" altLang="zh-CN" sz="2400" dirty="0">
                <a:solidFill>
                  <a:srgbClr val="00B050"/>
                </a:solidFill>
              </a:rPr>
              <a:t>two-step </a:t>
            </a:r>
            <a:r>
              <a:rPr lang="en-US" altLang="zh-CN" sz="2400" dirty="0">
                <a:solidFill>
                  <a:srgbClr val="00B050"/>
                </a:solidFill>
              </a:rPr>
              <a:t>approach to align the simulation and provide the simulation results for </a:t>
            </a:r>
            <a:r>
              <a:rPr lang="en-US" altLang="zh-CN" sz="2400" dirty="0" err="1">
                <a:solidFill>
                  <a:srgbClr val="00B050"/>
                </a:solidFill>
              </a:rPr>
              <a:t>FR2</a:t>
            </a:r>
            <a:r>
              <a:rPr lang="en-US" altLang="zh-CN" sz="2400" dirty="0">
                <a:solidFill>
                  <a:srgbClr val="00B050"/>
                </a:solidFill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</a:rPr>
              <a:t>MIMO</a:t>
            </a:r>
            <a:r>
              <a:rPr lang="en-US" altLang="zh-CN" sz="2400" dirty="0">
                <a:solidFill>
                  <a:srgbClr val="00B050"/>
                </a:solidFill>
              </a:rPr>
              <a:t> OTA. </a:t>
            </a:r>
            <a:endParaRPr lang="zh-CN" altLang="zh-CN" sz="2400" dirty="0">
              <a:solidFill>
                <a:srgbClr val="00B050"/>
              </a:solidFill>
            </a:endParaRPr>
          </a:p>
          <a:p>
            <a:r>
              <a:rPr lang="en-GB" altLang="zh-CN" sz="2800" b="1" dirty="0" err="1" smtClean="0"/>
              <a:t>FR2</a:t>
            </a:r>
            <a:r>
              <a:rPr lang="en-GB" altLang="zh-CN" sz="2800" b="1" dirty="0" smtClean="0"/>
              <a:t> </a:t>
            </a:r>
            <a:r>
              <a:rPr lang="en-GB" altLang="zh-CN" sz="2800" b="1" dirty="0"/>
              <a:t>Simulated activity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how to emulate the gap between measurement and simulation</a:t>
            </a:r>
          </a:p>
          <a:p>
            <a:pPr lvl="2" fontAlgn="auto" hangingPunct="1"/>
            <a:r>
              <a:rPr lang="en-US" altLang="zh-CN" sz="2200" strike="sngStrike" dirty="0">
                <a:highlight>
                  <a:srgbClr val="FFFF00"/>
                </a:highlight>
              </a:rPr>
              <a:t>Option 1: define a chamber probe weighting assumption for simulation. </a:t>
            </a:r>
            <a:endParaRPr lang="en-US" altLang="zh-CN" sz="2200" strike="sngStrike" dirty="0" smtClean="0">
              <a:highlight>
                <a:srgbClr val="FFFF00"/>
              </a:highlight>
            </a:endParaRPr>
          </a:p>
          <a:p>
            <a:pPr lvl="2" fontAlgn="auto" hangingPunct="1"/>
            <a:r>
              <a:rPr lang="en-US" altLang="zh-CN" sz="2200" strike="sngStrike" dirty="0" smtClean="0">
                <a:highlight>
                  <a:srgbClr val="FFFF00"/>
                </a:highlight>
              </a:rPr>
              <a:t>Option </a:t>
            </a:r>
            <a:r>
              <a:rPr lang="en-US" altLang="zh-CN" sz="2200" strike="sngStrike" dirty="0">
                <a:highlight>
                  <a:srgbClr val="FFFF00"/>
                </a:highlight>
              </a:rPr>
              <a:t>2: ideal channel model should be used. </a:t>
            </a:r>
          </a:p>
          <a:p>
            <a:pPr lvl="2" fontAlgn="auto" hangingPunct="1"/>
            <a:r>
              <a:rPr lang="en-US" altLang="zh-CN" sz="2200" dirty="0">
                <a:solidFill>
                  <a:srgbClr val="00B050"/>
                </a:solidFill>
                <a:highlight>
                  <a:srgbClr val="FFFF00"/>
                </a:highlight>
              </a:rPr>
              <a:t>Option 3: TE/CE vendors to provide the variation range for </a:t>
            </a:r>
            <a:r>
              <a:rPr lang="en-US" altLang="zh-CN" sz="2200" dirty="0" err="1">
                <a:solidFill>
                  <a:srgbClr val="00B050"/>
                </a:solidFill>
                <a:highlight>
                  <a:srgbClr val="FFFF00"/>
                </a:highlight>
              </a:rPr>
              <a:t>AoA</a:t>
            </a:r>
            <a:r>
              <a:rPr lang="en-US" altLang="zh-CN" sz="2200" dirty="0">
                <a:solidFill>
                  <a:srgbClr val="00B050"/>
                </a:solidFill>
                <a:highlight>
                  <a:srgbClr val="FFFF00"/>
                </a:highlight>
              </a:rPr>
              <a:t>/</a:t>
            </a:r>
            <a:r>
              <a:rPr lang="en-US" altLang="zh-CN" sz="2200" dirty="0" err="1">
                <a:solidFill>
                  <a:srgbClr val="00B050"/>
                </a:solidFill>
                <a:highlight>
                  <a:srgbClr val="FFFF00"/>
                </a:highlight>
              </a:rPr>
              <a:t>ZoA</a:t>
            </a:r>
            <a:r>
              <a:rPr lang="en-US" altLang="zh-CN" sz="2200" dirty="0">
                <a:solidFill>
                  <a:srgbClr val="00B050"/>
                </a:solidFill>
                <a:highlight>
                  <a:srgbClr val="FFFF00"/>
                </a:highlight>
              </a:rPr>
              <a:t>, PAS, power, delay, etc. those impacting by 6 probes in the chamber. </a:t>
            </a:r>
            <a:r>
              <a:rPr lang="en-US" altLang="zh-CN" sz="22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(Pending on further feedback and input from </a:t>
            </a:r>
            <a:r>
              <a:rPr lang="en-US" altLang="zh-CN" sz="2200" dirty="0" err="1" smtClean="0">
                <a:solidFill>
                  <a:srgbClr val="00B050"/>
                </a:solidFill>
                <a:highlight>
                  <a:srgbClr val="FFFF00"/>
                </a:highlight>
              </a:rPr>
              <a:t>TE</a:t>
            </a:r>
            <a:r>
              <a:rPr lang="en-US" altLang="zh-CN" sz="2200" dirty="0" smtClean="0">
                <a:solidFill>
                  <a:srgbClr val="00B050"/>
                </a:solidFill>
                <a:highlight>
                  <a:srgbClr val="FFFF00"/>
                </a:highlight>
              </a:rPr>
              <a:t>/CE vendors)</a:t>
            </a:r>
            <a:endParaRPr lang="en-US" altLang="zh-CN" sz="22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Example variation range of PDP, doppler, etc </a:t>
            </a:r>
            <a:endParaRPr lang="en-US" altLang="zh-CN" b="1" dirty="0"/>
          </a:p>
          <a:p>
            <a:pPr lvl="2" fontAlgn="auto" hangingPunct="1"/>
            <a:r>
              <a:rPr lang="en-US" dirty="0"/>
              <a:t>CE/TE vendors to provide the variation range of PDP, doppler, </a:t>
            </a:r>
            <a:r>
              <a:rPr lang="en-US" dirty="0" err="1"/>
              <a:t>etc</a:t>
            </a:r>
            <a:r>
              <a:rPr lang="en-US" dirty="0"/>
              <a:t>, those impacting by 6 probes in addition to the information on PAS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UE antenna assumptions (only for simulation alignment)</a:t>
            </a:r>
          </a:p>
          <a:p>
            <a:pPr lvl="1" fontAlgn="auto" hangingPunct="1"/>
            <a:r>
              <a:rPr lang="en-GB" sz="2400" dirty="0"/>
              <a:t>UE antenna array: two panels 1x4 patches</a:t>
            </a:r>
            <a:endParaRPr lang="en-US" sz="2400" dirty="0"/>
          </a:p>
          <a:p>
            <a:pPr lvl="1" fontAlgn="auto" hangingPunct="1"/>
            <a:r>
              <a:rPr lang="en-GB" sz="2400" dirty="0"/>
              <a:t>UE antenna parameters and Beam forming: Follow TR 38.803 </a:t>
            </a:r>
            <a:endParaRPr lang="en-US" sz="2400" dirty="0"/>
          </a:p>
          <a:p>
            <a:pPr lvl="1" fontAlgn="auto" hangingPunct="1"/>
            <a:r>
              <a:rPr lang="en-GB" sz="2400" dirty="0"/>
              <a:t>Polarization alignment: polarization aligned between UE and TE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CDL realization</a:t>
            </a:r>
          </a:p>
          <a:p>
            <a:pPr marL="742950" lvl="2" indent="-342900"/>
            <a:r>
              <a:rPr lang="en-GB" altLang="zh-CN" dirty="0" err="1">
                <a:solidFill>
                  <a:srgbClr val="00B050"/>
                </a:solidFill>
              </a:rPr>
              <a:t>FFS</a:t>
            </a:r>
            <a:r>
              <a:rPr lang="en-GB" altLang="zh-CN" dirty="0">
                <a:solidFill>
                  <a:srgbClr val="00B050"/>
                </a:solidFill>
              </a:rPr>
              <a:t> </a:t>
            </a:r>
            <a:r>
              <a:rPr lang="en-GB" altLang="zh-CN" dirty="0" smtClean="0">
                <a:solidFill>
                  <a:srgbClr val="00B050"/>
                </a:solidFill>
              </a:rPr>
              <a:t>how to realize CDL channel model into simulation </a:t>
            </a:r>
            <a:r>
              <a:rPr lang="en-GB" altLang="zh-CN" strike="sngStrike" dirty="0" smtClean="0"/>
              <a:t>Whether </a:t>
            </a:r>
            <a:r>
              <a:rPr lang="en-GB" altLang="zh-CN" strike="sngStrike" dirty="0"/>
              <a:t>longer duration simulation for CDL channel model is needed</a:t>
            </a:r>
            <a:endParaRPr lang="en-US" altLang="zh-CN" strike="sngStrike" dirty="0">
              <a:highlight>
                <a:srgbClr val="FFFF00"/>
              </a:highlight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7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the Maximum downlink RS-EPRE for FR2</a:t>
            </a:r>
          </a:p>
          <a:p>
            <a:pPr lvl="1" fontAlgn="auto" hangingPunct="1"/>
            <a:r>
              <a:rPr lang="en-US" altLang="zh-CN" sz="2200" dirty="0"/>
              <a:t>Further discuss how to handle FR2 blocking issue</a:t>
            </a:r>
          </a:p>
          <a:p>
            <a:pPr lvl="1" fontAlgn="auto" hangingPunct="1"/>
            <a:r>
              <a:rPr lang="en-US" altLang="zh-CN" sz="2200" dirty="0"/>
              <a:t>Further discuss FR2 simulation</a:t>
            </a:r>
          </a:p>
          <a:p>
            <a:pPr lvl="1" fontAlgn="auto" hangingPunct="1"/>
            <a:r>
              <a:rPr lang="en-GB" sz="2200" dirty="0"/>
              <a:t>Further discuss whether RAN4 should consider the case that more than 18 points can not reach 70%TP for FR2 MIMO OTA </a:t>
            </a:r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E5432-22C9-4DE3-B7FA-038EA267B234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878f5c59-aec9-459c-acf8-8cf941473193"/>
    <ds:schemaRef ds:uri="bdd78157-346c-4767-bfdd-352789a5c5f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840</Words>
  <Application>Microsoft Office PowerPoint</Application>
  <PresentationFormat>全屏显示(4:3)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ＭＳ Ｐゴシック</vt:lpstr>
      <vt:lpstr>宋体</vt:lpstr>
      <vt:lpstr>Arial</vt:lpstr>
      <vt:lpstr>Calibri</vt:lpstr>
      <vt:lpstr>Symbol</vt:lpstr>
      <vt:lpstr>Wingdings 2</vt:lpstr>
      <vt:lpstr>Office 主题</vt:lpstr>
      <vt:lpstr>WF on NR MIMO OTA</vt:lpstr>
      <vt:lpstr>Channel model</vt:lpstr>
      <vt:lpstr>Test Method</vt:lpstr>
      <vt:lpstr>Channel model validation</vt:lpstr>
      <vt:lpstr>FR1 Channel model validation</vt:lpstr>
      <vt:lpstr>Framework on perf. requirement</vt:lpstr>
      <vt:lpstr>FR2 simulation campaign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Haijie Qiu_Samsung</cp:lastModifiedBy>
  <cp:revision>1271</cp:revision>
  <dcterms:created xsi:type="dcterms:W3CDTF">2016-04-12T20:58:18Z</dcterms:created>
  <dcterms:modified xsi:type="dcterms:W3CDTF">2021-05-26T14:56:11Z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