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12"/>
  </p:notesMasterIdLst>
  <p:sldIdLst>
    <p:sldId id="256" r:id="rId5"/>
    <p:sldId id="276" r:id="rId6"/>
    <p:sldId id="274" r:id="rId7"/>
    <p:sldId id="277" r:id="rId8"/>
    <p:sldId id="278" r:id="rId9"/>
    <p:sldId id="275" r:id="rId10"/>
    <p:sldId id="279" r:id="rId11"/>
  </p:sldIdLst>
  <p:sldSz cx="12192000" cy="6858000"/>
  <p:notesSz cx="6858000" cy="9144000"/>
  <p:custDataLst>
    <p:tags r:id="rId13"/>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8" autoAdjust="0"/>
    <p:restoredTop sz="85918" autoAdjust="0"/>
  </p:normalViewPr>
  <p:slideViewPr>
    <p:cSldViewPr snapToGrid="0">
      <p:cViewPr varScale="1">
        <p:scale>
          <a:sx n="109" d="100"/>
          <a:sy n="109" d="100"/>
        </p:scale>
        <p:origin x="1360" y="18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5/26/21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2</a:t>
            </a:fld>
            <a:endParaRPr lang="en-US"/>
          </a:p>
        </p:txBody>
      </p:sp>
    </p:spTree>
    <p:extLst>
      <p:ext uri="{BB962C8B-B14F-4D97-AF65-F5344CB8AC3E}">
        <p14:creationId xmlns:p14="http://schemas.microsoft.com/office/powerpoint/2010/main" val="229897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3</a:t>
            </a:fld>
            <a:endParaRPr lang="en-US"/>
          </a:p>
        </p:txBody>
      </p:sp>
    </p:spTree>
    <p:extLst>
      <p:ext uri="{BB962C8B-B14F-4D97-AF65-F5344CB8AC3E}">
        <p14:creationId xmlns:p14="http://schemas.microsoft.com/office/powerpoint/2010/main" val="1003462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4</a:t>
            </a:fld>
            <a:endParaRPr lang="en-US"/>
          </a:p>
        </p:txBody>
      </p:sp>
    </p:spTree>
    <p:extLst>
      <p:ext uri="{BB962C8B-B14F-4D97-AF65-F5344CB8AC3E}">
        <p14:creationId xmlns:p14="http://schemas.microsoft.com/office/powerpoint/2010/main" val="2505891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5</a:t>
            </a:fld>
            <a:endParaRPr lang="en-US"/>
          </a:p>
        </p:txBody>
      </p:sp>
    </p:spTree>
    <p:extLst>
      <p:ext uri="{BB962C8B-B14F-4D97-AF65-F5344CB8AC3E}">
        <p14:creationId xmlns:p14="http://schemas.microsoft.com/office/powerpoint/2010/main" val="4020040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6</a:t>
            </a:fld>
            <a:endParaRPr lang="en-US"/>
          </a:p>
        </p:txBody>
      </p:sp>
    </p:spTree>
    <p:extLst>
      <p:ext uri="{BB962C8B-B14F-4D97-AF65-F5344CB8AC3E}">
        <p14:creationId xmlns:p14="http://schemas.microsoft.com/office/powerpoint/2010/main" val="3922956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7</a:t>
            </a:fld>
            <a:endParaRPr lang="en-US"/>
          </a:p>
        </p:txBody>
      </p:sp>
    </p:spTree>
    <p:extLst>
      <p:ext uri="{BB962C8B-B14F-4D97-AF65-F5344CB8AC3E}">
        <p14:creationId xmlns:p14="http://schemas.microsoft.com/office/powerpoint/2010/main" val="59912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hyperlink" Target="https://www.3gpp.org/ftp/tsg_ran/WG4_Radio/TSGR4_99-e/Inbox/R4-2108652.zip" TargetMode="External"/><Relationship Id="rId4" Type="http://schemas.openxmlformats.org/officeDocument/2006/relationships/hyperlink" Target="https://www.3gpp.org/ftp/tsg_ran/WG4_Radio/TSGR4_99-e/Inbox/R4-2108651.zip"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s://www.3gpp.org/ftp/tsg_ran/WG4_Radio/TSGR4_99-e/Inbox/Drafts/%5B99-e%5D%5B336%5D%20FR2_enhTestMethods/Round%202/TPs/draft%20R4-2108655%20TP%20to%20TR38.884%20v0.3.0%20on%20testing%20time%20reduction%20v2.docx"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s://www.3gpp.org/ftp/tsg_ran/WG4_Radio/TSGR4_99-e/Inbox/Drafts/%5B99-e%5D%5B336%5D%20FR2_enhTestMethods/Round%202/TPs/draft%20R4-2108658%20TP%20to%20TR38.884%20v0.3.0%20on%20Environment%20conditions%20v2.docx"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s://www.3gpp.org/ftp/tsg_ran/WG4_Radio/TSGR4_99-e/Inbox/Drafts/%5B99-e%5D%5B336%5D%20FR2_enhTestMethods/Round%202/TPs/DRAFT_R4-21xxxxx%20FS_FR2_enhTestMethods%20TP%20n262%20demod%20RRM%20r01.docx"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s://www.3gpp.org/ftp/tsg_ran/WG4_Radio/TSGR4_99-e/Inbox/R4-2108659.zip" TargetMode="External"/><Relationship Id="rId4" Type="http://schemas.openxmlformats.org/officeDocument/2006/relationships/hyperlink" Target="https://www.3gpp.org/ftp/tsg_ran/wg4_radio/TSGR4_99-e/Inbox/R4-2108653.zip"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a:bodyPr>
          <a:lstStyle/>
          <a:p>
            <a:r>
              <a:rPr lang="en-US" altLang="ja-JP" dirty="0"/>
              <a:t>[336] FR2_enhTestMethods GTW discussion topics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#99-e</a:t>
            </a:r>
          </a:p>
          <a:p>
            <a:pPr>
              <a:spcAft>
                <a:spcPts val="600"/>
              </a:spcAft>
            </a:pPr>
            <a:r>
              <a:rPr lang="en-US" b="1" dirty="0">
                <a:latin typeface="Calibri" panose="020F0502020204030204" pitchFamily="34" charset="0"/>
                <a:cs typeface="Calibri" panose="020F0502020204030204" pitchFamily="34" charset="0"/>
              </a:rPr>
              <a:t>Electronic Meeting, May 19th – 28th, 2021</a:t>
            </a:r>
          </a:p>
          <a:p>
            <a:pPr>
              <a:spcAft>
                <a:spcPts val="600"/>
              </a:spcAft>
            </a:pPr>
            <a:r>
              <a:rPr lang="en-US" altLang="zh-TW" b="1" dirty="0">
                <a:latin typeface="Calibri" panose="020F0502020204030204" pitchFamily="34" charset="0"/>
                <a:cs typeface="Calibri" panose="020F0502020204030204" pitchFamily="34" charset="0"/>
              </a:rPr>
              <a:t>Agenda Item: 10.1</a:t>
            </a:r>
            <a:endParaRPr lang="en-US" b="1" dirty="0">
              <a:latin typeface="Calibri" panose="020F0502020204030204" pitchFamily="34" charset="0"/>
              <a:cs typeface="Calibri" panose="020F0502020204030204" pitchFamily="34" charset="0"/>
            </a:endParaRP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R4-21xxxxx</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a16="http://schemas.microsoft.com/office/drawing/2014/main"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altLang="ja-JP" sz="3600" dirty="0"/>
              <a:t>Polarization mismatch objective</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WF on </a:t>
            </a:r>
            <a:r>
              <a:rPr lang="en-US" dirty="0"/>
              <a:t>FR2 UL MIMO EVM</a:t>
            </a:r>
            <a:r>
              <a:rPr lang="en-US" altLang="ja-JP" dirty="0"/>
              <a:t> [</a:t>
            </a:r>
            <a:r>
              <a:rPr lang="en-US" altLang="ja-JP" dirty="0">
                <a:hlinkClick r:id="rId4"/>
              </a:rPr>
              <a:t>R4-2108651</a:t>
            </a:r>
            <a:r>
              <a:rPr lang="en-US" altLang="ja-JP" dirty="0"/>
              <a:t>]</a:t>
            </a:r>
          </a:p>
          <a:p>
            <a:pPr lvl="1"/>
            <a:r>
              <a:rPr lang="en-US" altLang="ja-JP" dirty="0"/>
              <a:t>Is the WF stable?</a:t>
            </a:r>
          </a:p>
          <a:p>
            <a:r>
              <a:rPr lang="en-US" altLang="ja-JP" dirty="0"/>
              <a:t>TP to TR38.884 v0.3.0 on UL signal demodulation [</a:t>
            </a:r>
            <a:r>
              <a:rPr lang="en-US" altLang="ja-JP" dirty="0">
                <a:hlinkClick r:id="rId5"/>
              </a:rPr>
              <a:t>R4-2108652</a:t>
            </a:r>
            <a:r>
              <a:rPr lang="en-US" altLang="ja-JP" dirty="0"/>
              <a:t>]</a:t>
            </a:r>
          </a:p>
          <a:p>
            <a:pPr lvl="1"/>
            <a:r>
              <a:rPr lang="en-US" altLang="ja-JP" dirty="0"/>
              <a:t>One company indicated it is not ready to accept the TP based on both methods</a:t>
            </a:r>
          </a:p>
          <a:p>
            <a:pPr lvl="1"/>
            <a:r>
              <a:rPr lang="en-US" altLang="ja-JP" dirty="0"/>
              <a:t>Recommended WF: given the WF recommends further evaluations of simulation results, it seems reasonable to conclude the study and then capture the outcome in the TR</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34118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600" dirty="0"/>
              <a:t>Test time reduction objective</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TP to TR38.884 v0.3.0 on testing time reduction [</a:t>
            </a:r>
            <a:r>
              <a:rPr lang="en-US" altLang="ja-JP" dirty="0">
                <a:hlinkClick r:id="rId4"/>
              </a:rPr>
              <a:t>draft R4-2108655</a:t>
            </a:r>
            <a:r>
              <a:rPr lang="en-US" altLang="ja-JP" dirty="0"/>
              <a:t>] highlights the following potentially open issues:</a:t>
            </a:r>
          </a:p>
          <a:p>
            <a:pPr lvl="1"/>
            <a:r>
              <a:rPr lang="en-US" altLang="ja-JP" dirty="0"/>
              <a:t>“By default, 4x2-based measurement grids can be adopted for FR2 PC3 test cases.” is removed</a:t>
            </a:r>
          </a:p>
          <a:p>
            <a:pPr lvl="1"/>
            <a:r>
              <a:rPr lang="en-US" altLang="ja-JP" dirty="0"/>
              <a:t>The sentence ”For RSRP(B) based Rx beam peak search, the measurement antenna and link antenna are the same one” is removed. Given link antenna is not mentioned in the test procedure, the procedure is clear enough that the direction during link and measurement is the same.</a:t>
            </a:r>
          </a:p>
          <a:p>
            <a:pPr lvl="1"/>
            <a:r>
              <a:rPr lang="en-US" altLang="ja-JP" dirty="0"/>
              <a:t>For step 8, change the sentence to “How to calculate the reported RARPs and RSRPBs is FFS”, given companies are still not clear on how to data processing the measurement results. This step will be added next meeting.</a:t>
            </a:r>
          </a:p>
          <a:p>
            <a:pPr lvl="1"/>
            <a:r>
              <a:rPr lang="en-US" altLang="ja-JP" dirty="0"/>
              <a:t>One note is added: “Note: FFS how to select RSRP-based or RSRPB-based test procedure. FFS whether all the FR2 UEs should support RSRPB or not.”</a:t>
            </a:r>
          </a:p>
          <a:p>
            <a:r>
              <a:rPr lang="en-US" altLang="ja-JP" dirty="0"/>
              <a:t>Is this TP draft stable?</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altLang="ja-JP" sz="3600" dirty="0"/>
              <a:t>Environment condition</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TP to TR38.884 v0.3.0 on Environment conditions [</a:t>
            </a:r>
            <a:r>
              <a:rPr lang="en-US" altLang="ja-JP" dirty="0">
                <a:hlinkClick r:id="rId4"/>
              </a:rPr>
              <a:t>draft R4-2108658</a:t>
            </a:r>
            <a:r>
              <a:rPr lang="en-US" altLang="ja-JP" dirty="0"/>
              <a:t>] highlights the following issues:</a:t>
            </a:r>
          </a:p>
          <a:p>
            <a:pPr lvl="1"/>
            <a:r>
              <a:rPr lang="en-US" altLang="ja-JP" dirty="0"/>
              <a:t>Remove the following text: “Whether the RF test cases should be performed with normal condition or extreme conditions should follow the RF requirement applicability defined in TS38.101-2 [2].”</a:t>
            </a:r>
          </a:p>
          <a:p>
            <a:pPr lvl="1"/>
            <a:r>
              <a:rPr lang="en-US" altLang="ja-JP" dirty="0"/>
              <a:t>And add one sentence, “For ETC test system defined in Clause 5.4, the extreme temperature conditions in Table A.2-1 applies.”</a:t>
            </a:r>
          </a:p>
          <a:p>
            <a:r>
              <a:rPr lang="en-US" altLang="ja-JP" dirty="0"/>
              <a:t>Is this TP draft stable?</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582244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altLang="ja-JP" sz="3600" dirty="0"/>
              <a:t>Extension of permitted methods to band n262</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TP to TR38.884 on permitted test methods for demodulation and RRM in band n262 [</a:t>
            </a:r>
            <a:r>
              <a:rPr lang="en-US" altLang="ja-JP" dirty="0">
                <a:hlinkClick r:id="rId4"/>
              </a:rPr>
              <a:t>draft R4-2108657</a:t>
            </a:r>
            <a:r>
              <a:rPr lang="en-US" altLang="ja-JP" dirty="0"/>
              <a:t>]</a:t>
            </a:r>
          </a:p>
          <a:p>
            <a:pPr lvl="1"/>
            <a:r>
              <a:rPr lang="en-US" altLang="ja-JP" dirty="0"/>
              <a:t>Still available as a draft pending RAN5 LS response (anticipated Wednesday)</a:t>
            </a:r>
          </a:p>
          <a:p>
            <a:pPr lvl="1"/>
            <a:r>
              <a:rPr lang="en-US" altLang="ja-JP" dirty="0"/>
              <a:t>Are there any other comments or inputs which need to be taken into account?</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18475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600" dirty="0"/>
              <a:t>Others</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TP on high DL power and low UL power test cases [</a:t>
            </a:r>
            <a:r>
              <a:rPr lang="en-US" altLang="ja-JP" dirty="0">
                <a:hlinkClick r:id="rId4"/>
              </a:rPr>
              <a:t>R4-2108653</a:t>
            </a:r>
            <a:r>
              <a:rPr lang="en-US" altLang="ja-JP" dirty="0"/>
              <a:t>]</a:t>
            </a:r>
          </a:p>
          <a:p>
            <a:pPr lvl="1"/>
            <a:r>
              <a:rPr lang="en-US" altLang="ja-JP" dirty="0"/>
              <a:t>Is the TP stable?</a:t>
            </a:r>
          </a:p>
          <a:p>
            <a:r>
              <a:rPr lang="en-US" altLang="ja-JP" dirty="0"/>
              <a:t>TP to TR38.884 v0.3.0 on measurement uncertainty [</a:t>
            </a:r>
            <a:r>
              <a:rPr lang="en-US" altLang="ja-JP" dirty="0">
                <a:hlinkClick r:id="rId5"/>
              </a:rPr>
              <a:t>R4-2108659</a:t>
            </a:r>
            <a:r>
              <a:rPr lang="en-US" altLang="ja-JP" dirty="0"/>
              <a:t>]</a:t>
            </a:r>
          </a:p>
          <a:p>
            <a:pPr lvl="1"/>
            <a:r>
              <a:rPr lang="en-US" altLang="ja-JP" dirty="0"/>
              <a:t>Is the TP stable?</a:t>
            </a:r>
          </a:p>
          <a:p>
            <a:endParaRPr lang="en-US" altLang="ja-JP" dirty="0"/>
          </a:p>
          <a:p>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615389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600" dirty="0"/>
              <a:t>Views on concluding the study item</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fontScale="77500" lnSpcReduction="20000"/>
          </a:bodyPr>
          <a:lstStyle/>
          <a:p>
            <a:r>
              <a:rPr lang="en-US" altLang="ja-JP" dirty="0"/>
              <a:t>Assuming the previously listed WF/TPs are approved this meeting, the remaining open issues include:</a:t>
            </a:r>
          </a:p>
          <a:p>
            <a:pPr lvl="1"/>
            <a:r>
              <a:rPr lang="en-US" altLang="ja-JP" dirty="0"/>
              <a:t>Objective 1 (test methodology for high DL power and low UL power test cases)</a:t>
            </a:r>
          </a:p>
          <a:p>
            <a:pPr lvl="2"/>
            <a:r>
              <a:rPr lang="en-US" altLang="ja-JP" dirty="0"/>
              <a:t>MU</a:t>
            </a:r>
          </a:p>
          <a:p>
            <a:pPr lvl="1"/>
            <a:r>
              <a:rPr lang="en-US" altLang="ja-JP" dirty="0"/>
              <a:t>Objective 2 (solutions to minimize the impact of polarization basis mismatch)</a:t>
            </a:r>
          </a:p>
          <a:p>
            <a:pPr lvl="2"/>
            <a:r>
              <a:rPr lang="en-US" altLang="ja-JP" dirty="0"/>
              <a:t>EIRP measurement: none</a:t>
            </a:r>
          </a:p>
          <a:p>
            <a:pPr lvl="2"/>
            <a:r>
              <a:rPr lang="en-US" altLang="ja-JP" dirty="0"/>
              <a:t>UL signal demodulation: enhancement method and MU</a:t>
            </a:r>
          </a:p>
          <a:p>
            <a:pPr lvl="1"/>
            <a:r>
              <a:rPr lang="en-US" altLang="ja-JP" dirty="0"/>
              <a:t>Objective 3 (enhancements to support the verification of RF requirements for inter-band FR2+FR2 CA)</a:t>
            </a:r>
          </a:p>
          <a:p>
            <a:pPr lvl="2"/>
            <a:r>
              <a:rPr lang="en-US" altLang="ja-JP" dirty="0"/>
              <a:t>None</a:t>
            </a:r>
          </a:p>
          <a:p>
            <a:pPr lvl="1"/>
            <a:r>
              <a:rPr lang="en-US" altLang="ja-JP" dirty="0"/>
              <a:t>Objective 4 (extreme temperature conditions for all applicable FR2 UE RF test cases)</a:t>
            </a:r>
          </a:p>
          <a:p>
            <a:pPr lvl="2"/>
            <a:r>
              <a:rPr lang="en-US" altLang="ja-JP" dirty="0"/>
              <a:t>None</a:t>
            </a:r>
          </a:p>
          <a:p>
            <a:pPr lvl="1"/>
            <a:r>
              <a:rPr lang="en-US" altLang="ja-JP" dirty="0"/>
              <a:t>Objective 5 (testability enhancements to reduce test time)</a:t>
            </a:r>
          </a:p>
          <a:p>
            <a:pPr lvl="2"/>
            <a:r>
              <a:rPr lang="en-US" altLang="ja-JP" dirty="0"/>
              <a:t>Open issues related to the RSRP(B) enhancement and MU for all enhancement methods</a:t>
            </a:r>
          </a:p>
          <a:p>
            <a:pPr lvl="1"/>
            <a:r>
              <a:rPr lang="en-US" altLang="ja-JP" dirty="0"/>
              <a:t>Objective 6 (testability aspects for the introduction of the new band n262)</a:t>
            </a:r>
          </a:p>
          <a:p>
            <a:pPr lvl="2"/>
            <a:r>
              <a:rPr lang="en-US" altLang="ja-JP" dirty="0"/>
              <a:t>RRM/demodulation setup: none, assuming the RAN5 LS can be incorporated into the TP</a:t>
            </a:r>
          </a:p>
          <a:p>
            <a:pPr lvl="2"/>
            <a:r>
              <a:rPr lang="en-US" altLang="ja-JP" dirty="0"/>
              <a:t>RF setup</a:t>
            </a:r>
          </a:p>
          <a:p>
            <a:r>
              <a:rPr lang="en-US" altLang="ja-JP" dirty="0"/>
              <a:t>Others?</a:t>
            </a:r>
          </a:p>
          <a:p>
            <a:r>
              <a:rPr lang="en-US" altLang="ja-JP" dirty="0"/>
              <a:t>It seems reasonable to extend the SI by 1 quarter in order to conclude the open issues</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816117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EC365F-6544-4944-8183-3873A713FF1C}">
  <ds:schemaRefs>
    <ds:schemaRef ds:uri="http://schemas.microsoft.com/sharepoint/v3/contenttype/forms"/>
  </ds:schemaRefs>
</ds:datastoreItem>
</file>

<file path=customXml/itemProps3.xml><?xml version="1.0" encoding="utf-8"?>
<ds:datastoreItem xmlns:ds="http://schemas.openxmlformats.org/officeDocument/2006/customXml" ds:itemID="{BC82764B-AF50-40AD-B02B-119A6EEE922A}">
  <ds:schemaRefs>
    <ds:schemaRef ds:uri="878f5c59-aec9-459c-acf8-8cf941473193"/>
    <ds:schemaRef ds:uri="http://purl.org/dc/elements/1.1/"/>
    <ds:schemaRef ds:uri="http://schemas.microsoft.com/office/infopath/2007/PartnerControls"/>
    <ds:schemaRef ds:uri="http://purl.org/dc/term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bdd78157-346c-4767-bfdd-352789a5c5f1"/>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253</TotalTime>
  <Words>631</Words>
  <Application>Microsoft Macintosh PowerPoint</Application>
  <PresentationFormat>Widescreen</PresentationFormat>
  <Paragraphs>57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游ゴシック</vt:lpstr>
      <vt:lpstr>Arial</vt:lpstr>
      <vt:lpstr>Calibri</vt:lpstr>
      <vt:lpstr>Office テーマ</vt:lpstr>
      <vt:lpstr>[336] FR2_enhTestMethods GTW discussion topics</vt:lpstr>
      <vt:lpstr>Polarization mismatch objective</vt:lpstr>
      <vt:lpstr>Test time reduction objective</vt:lpstr>
      <vt:lpstr>Environment condition</vt:lpstr>
      <vt:lpstr>Extension of permitted methods to band n262</vt:lpstr>
      <vt:lpstr>Others</vt:lpstr>
      <vt:lpstr>Views on concluding the study item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Toliy Ioffe</cp:lastModifiedBy>
  <cp:revision>237</cp:revision>
  <dcterms:created xsi:type="dcterms:W3CDTF">2020-11-04T06:34:52Z</dcterms:created>
  <dcterms:modified xsi:type="dcterms:W3CDTF">2021-05-26T12:57:10Z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ies>
</file>