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4"/>
  </p:notesMasterIdLst>
  <p:sldIdLst>
    <p:sldId id="256" r:id="rId7"/>
    <p:sldId id="368" r:id="rId8"/>
    <p:sldId id="440" r:id="rId9"/>
    <p:sldId id="454" r:id="rId10"/>
    <p:sldId id="455" r:id="rId11"/>
    <p:sldId id="456" r:id="rId12"/>
    <p:sldId id="45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0" autoAdjust="0"/>
    <p:restoredTop sz="96727" autoAdjust="0"/>
  </p:normalViewPr>
  <p:slideViewPr>
    <p:cSldViewPr>
      <p:cViewPr varScale="1">
        <p:scale>
          <a:sx n="166" d="100"/>
          <a:sy n="166" d="100"/>
        </p:scale>
        <p:origin x="1768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287FCAFC-779D-436D-8B07-843EF5B7490D}"/>
    <pc:docChg chg="custSel modSld">
      <pc:chgData name="Mueller, Axel (Nokia - FR/Paris-Saclay)" userId="6b065ed8-40bf-4bd7-b1e4-242bb2fb76f9" providerId="ADAL" clId="{287FCAFC-779D-436D-8B07-843EF5B7490D}" dt="2021-04-20T13:04:29.499" v="44" actId="20577"/>
      <pc:docMkLst>
        <pc:docMk/>
      </pc:docMkLst>
      <pc:sldChg chg="modSp mod">
        <pc:chgData name="Mueller, Axel (Nokia - FR/Paris-Saclay)" userId="6b065ed8-40bf-4bd7-b1e4-242bb2fb76f9" providerId="ADAL" clId="{287FCAFC-779D-436D-8B07-843EF5B7490D}" dt="2021-04-20T13:04:29.499" v="44" actId="20577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287FCAFC-779D-436D-8B07-843EF5B7490D}" dt="2021-04-20T13:04:29.499" v="44" actId="20577"/>
          <ac:spMkLst>
            <pc:docMk/>
            <pc:sldMk cId="414533486" sldId="442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287FCAFC-779D-436D-8B07-843EF5B7490D}" dt="2021-04-20T13:02:40.899" v="13" actId="6549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287FCAFC-779D-436D-8B07-843EF5B7490D}" dt="2021-04-20T13:02:40.899" v="13" actId="6549"/>
          <ac:spMkLst>
            <pc:docMk/>
            <pc:sldMk cId="4227736627" sldId="450"/>
            <ac:spMk id="3" creationId="{E0D5C83E-AC75-456B-AE25-F0A31D4C863F}"/>
          </ac:spMkLst>
        </pc:spChg>
      </pc:sldChg>
      <pc:sldChg chg="modSp mod">
        <pc:chgData name="Mueller, Axel (Nokia - FR/Paris-Saclay)" userId="6b065ed8-40bf-4bd7-b1e4-242bb2fb76f9" providerId="ADAL" clId="{287FCAFC-779D-436D-8B07-843EF5B7490D}" dt="2021-04-20T13:03:22.405" v="30" actId="6549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287FCAFC-779D-436D-8B07-843EF5B7490D}" dt="2021-04-20T13:03:22.405" v="30" actId="6549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63FAC697-DDFE-4DB2-8068-0E44423584C3}"/>
    <pc:docChg chg="undo custSel addSld delSld modSld">
      <pc:chgData name="Mueller, Axel (Nokia - FR/Paris-Saclay)" userId="6b065ed8-40bf-4bd7-b1e4-242bb2fb76f9" providerId="ADAL" clId="{63FAC697-DDFE-4DB2-8068-0E44423584C3}" dt="2021-05-23T16:01:39.193" v="586" actId="20577"/>
      <pc:docMkLst>
        <pc:docMk/>
      </pc:docMkLst>
      <pc:sldChg chg="modSp mod">
        <pc:chgData name="Mueller, Axel (Nokia - FR/Paris-Saclay)" userId="6b065ed8-40bf-4bd7-b1e4-242bb2fb76f9" providerId="ADAL" clId="{63FAC697-DDFE-4DB2-8068-0E44423584C3}" dt="2021-05-23T15:43:40.350" v="10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63FAC697-DDFE-4DB2-8068-0E44423584C3}" dt="2021-05-23T15:43:40.350" v="10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Mueller, Axel (Nokia - FR/Paris-Saclay)" userId="6b065ed8-40bf-4bd7-b1e4-242bb2fb76f9" providerId="ADAL" clId="{63FAC697-DDFE-4DB2-8068-0E44423584C3}" dt="2021-05-23T15:43:07.615" v="2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Mueller, Axel (Nokia - FR/Paris-Saclay)" userId="6b065ed8-40bf-4bd7-b1e4-242bb2fb76f9" providerId="ADAL" clId="{63FAC697-DDFE-4DB2-8068-0E44423584C3}" dt="2021-05-23T15:45:19.495" v="30"/>
        <pc:sldMkLst>
          <pc:docMk/>
          <pc:sldMk cId="2215192573" sldId="368"/>
        </pc:sldMkLst>
        <pc:spChg chg="mod">
          <ac:chgData name="Mueller, Axel (Nokia - FR/Paris-Saclay)" userId="6b065ed8-40bf-4bd7-b1e4-242bb2fb76f9" providerId="ADAL" clId="{63FAC697-DDFE-4DB2-8068-0E44423584C3}" dt="2021-05-23T15:45:19.495" v="30"/>
          <ac:spMkLst>
            <pc:docMk/>
            <pc:sldMk cId="2215192573" sldId="368"/>
            <ac:spMk id="3" creationId="{F07F451D-6304-4E16-931C-A3C4BE5D8272}"/>
          </ac:spMkLst>
        </pc:spChg>
      </pc:sldChg>
      <pc:sldChg chg="modSp mod">
        <pc:chgData name="Mueller, Axel (Nokia - FR/Paris-Saclay)" userId="6b065ed8-40bf-4bd7-b1e4-242bb2fb76f9" providerId="ADAL" clId="{63FAC697-DDFE-4DB2-8068-0E44423584C3}" dt="2021-05-23T15:59:27.394" v="442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63FAC697-DDFE-4DB2-8068-0E44423584C3}" dt="2021-05-23T15:47:32.267" v="63" actId="20577"/>
          <ac:spMkLst>
            <pc:docMk/>
            <pc:sldMk cId="1638213447" sldId="44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5:59:27.394" v="442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14533486" sldId="442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586803113" sldId="443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425641210" sldId="445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008108255" sldId="446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5010188" sldId="447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351735770" sldId="448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3946577575" sldId="449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227736627" sldId="450"/>
        </pc:sldMkLst>
      </pc:sldChg>
      <pc:sldChg chg="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649581766" sldId="451"/>
        </pc:sldMkLst>
      </pc:sldChg>
      <pc:sldChg chg="addSp delSp modSp add del mod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478839534" sldId="452"/>
        </pc:sldMkLst>
        <pc:spChg chg="mod">
          <ac:chgData name="Mueller, Axel (Nokia - FR/Paris-Saclay)" userId="6b065ed8-40bf-4bd7-b1e4-242bb2fb76f9" providerId="ADAL" clId="{63FAC697-DDFE-4DB2-8068-0E44423584C3}" dt="2021-05-23T15:46:05.465" v="36" actId="6549"/>
          <ac:spMkLst>
            <pc:docMk/>
            <pc:sldMk cId="478839534" sldId="452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5:46:02.485" v="35" actId="6549"/>
          <ac:spMkLst>
            <pc:docMk/>
            <pc:sldMk cId="478839534" sldId="452"/>
            <ac:spMk id="3" creationId="{E0D5C83E-AC75-456B-AE25-F0A31D4C863F}"/>
          </ac:spMkLst>
        </pc:spChg>
        <pc:spChg chg="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4" creationId="{6C7657A8-941B-4EC2-A136-5B431C9FB52E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5" creationId="{42F933C1-B85D-47DC-A10E-C7CF14E21E3D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6" creationId="{F0D3EF0F-7A8E-4B6B-88ED-94580F4B42E8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4.975" v="33"/>
          <ac:spMkLst>
            <pc:docMk/>
            <pc:sldMk cId="478839534" sldId="452"/>
            <ac:spMk id="7" creationId="{603FCE44-EF59-4441-875C-70B74378F071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8" creationId="{7C96146A-8C86-44F5-9C49-7E2910C01313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9" creationId="{4013776A-140B-4C60-B013-127445B52AC7}"/>
          </ac:spMkLst>
        </pc:spChg>
        <pc:spChg chg="add del mod">
          <ac:chgData name="Mueller, Axel (Nokia - FR/Paris-Saclay)" userId="6b065ed8-40bf-4bd7-b1e4-242bb2fb76f9" providerId="ADAL" clId="{63FAC697-DDFE-4DB2-8068-0E44423584C3}" dt="2021-05-23T15:45:57.535" v="34"/>
          <ac:spMkLst>
            <pc:docMk/>
            <pc:sldMk cId="478839534" sldId="452"/>
            <ac:spMk id="10" creationId="{FBEF8230-BEC9-4A96-9894-282C87C1FC90}"/>
          </ac:spMkLst>
        </pc:spChg>
      </pc:sldChg>
      <pc:sldChg chg="add del">
        <pc:chgData name="Mueller, Axel (Nokia - FR/Paris-Saclay)" userId="6b065ed8-40bf-4bd7-b1e4-242bb2fb76f9" providerId="ADAL" clId="{63FAC697-DDFE-4DB2-8068-0E44423584C3}" dt="2021-05-23T16:00:43.824" v="514" actId="47"/>
        <pc:sldMkLst>
          <pc:docMk/>
          <pc:sldMk cId="1981202642" sldId="453"/>
        </pc:sldMkLst>
      </pc:sldChg>
      <pc:sldChg chg="modSp add mod">
        <pc:chgData name="Mueller, Axel (Nokia - FR/Paris-Saclay)" userId="6b065ed8-40bf-4bd7-b1e4-242bb2fb76f9" providerId="ADAL" clId="{63FAC697-DDFE-4DB2-8068-0E44423584C3}" dt="2021-05-23T15:59:20.444" v="440" actId="13926"/>
        <pc:sldMkLst>
          <pc:docMk/>
          <pc:sldMk cId="3724702896" sldId="454"/>
        </pc:sldMkLst>
        <pc:spChg chg="mod">
          <ac:chgData name="Mueller, Axel (Nokia - FR/Paris-Saclay)" userId="6b065ed8-40bf-4bd7-b1e4-242bb2fb76f9" providerId="ADAL" clId="{63FAC697-DDFE-4DB2-8068-0E44423584C3}" dt="2021-05-23T15:59:20.444" v="440" actId="13926"/>
          <ac:spMkLst>
            <pc:docMk/>
            <pc:sldMk cId="3724702896" sldId="454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63FAC697-DDFE-4DB2-8068-0E44423584C3}" dt="2021-05-23T15:50:39.854" v="145" actId="20577"/>
        <pc:sldMkLst>
          <pc:docMk/>
          <pc:sldMk cId="336078131" sldId="455"/>
        </pc:sldMkLst>
        <pc:spChg chg="mod">
          <ac:chgData name="Mueller, Axel (Nokia - FR/Paris-Saclay)" userId="6b065ed8-40bf-4bd7-b1e4-242bb2fb76f9" providerId="ADAL" clId="{63FAC697-DDFE-4DB2-8068-0E44423584C3}" dt="2021-05-23T15:50:39.854" v="145" actId="20577"/>
          <ac:spMkLst>
            <pc:docMk/>
            <pc:sldMk cId="336078131" sldId="455"/>
            <ac:spMk id="3" creationId="{E0D5C83E-AC75-456B-AE25-F0A31D4C863F}"/>
          </ac:spMkLst>
        </pc:spChg>
      </pc:sldChg>
      <pc:sldChg chg="addSp delSp modSp add mod">
        <pc:chgData name="Mueller, Axel (Nokia - FR/Paris-Saclay)" userId="6b065ed8-40bf-4bd7-b1e4-242bb2fb76f9" providerId="ADAL" clId="{63FAC697-DDFE-4DB2-8068-0E44423584C3}" dt="2021-05-23T16:01:39.193" v="586" actId="20577"/>
        <pc:sldMkLst>
          <pc:docMk/>
          <pc:sldMk cId="2371399124" sldId="456"/>
        </pc:sldMkLst>
        <pc:spChg chg="mod">
          <ac:chgData name="Mueller, Axel (Nokia - FR/Paris-Saclay)" userId="6b065ed8-40bf-4bd7-b1e4-242bb2fb76f9" providerId="ADAL" clId="{63FAC697-DDFE-4DB2-8068-0E44423584C3}" dt="2021-05-23T15:51:06.175" v="158" actId="20577"/>
          <ac:spMkLst>
            <pc:docMk/>
            <pc:sldMk cId="2371399124" sldId="456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6:01:39.193" v="586" actId="20577"/>
          <ac:spMkLst>
            <pc:docMk/>
            <pc:sldMk cId="2371399124" sldId="456"/>
            <ac:spMk id="3" creationId="{E0D5C83E-AC75-456B-AE25-F0A31D4C863F}"/>
          </ac:spMkLst>
        </pc:spChg>
        <pc:spChg chg="add del">
          <ac:chgData name="Mueller, Axel (Nokia - FR/Paris-Saclay)" userId="6b065ed8-40bf-4bd7-b1e4-242bb2fb76f9" providerId="ADAL" clId="{63FAC697-DDFE-4DB2-8068-0E44423584C3}" dt="2021-05-23T15:53:52.826" v="225"/>
          <ac:spMkLst>
            <pc:docMk/>
            <pc:sldMk cId="2371399124" sldId="456"/>
            <ac:spMk id="5" creationId="{3CE2F8A4-9D92-40FE-8BDB-DECD576B30A1}"/>
          </ac:spMkLst>
        </pc:spChg>
        <pc:spChg chg="add del">
          <ac:chgData name="Mueller, Axel (Nokia - FR/Paris-Saclay)" userId="6b065ed8-40bf-4bd7-b1e4-242bb2fb76f9" providerId="ADAL" clId="{63FAC697-DDFE-4DB2-8068-0E44423584C3}" dt="2021-05-23T15:53:52.826" v="225"/>
          <ac:spMkLst>
            <pc:docMk/>
            <pc:sldMk cId="2371399124" sldId="456"/>
            <ac:spMk id="7" creationId="{0EF10EFC-D933-4DA2-AF2F-FB9B074B3911}"/>
          </ac:spMkLst>
        </pc:spChg>
        <pc:spChg chg="add mod">
          <ac:chgData name="Mueller, Axel (Nokia - FR/Paris-Saclay)" userId="6b065ed8-40bf-4bd7-b1e4-242bb2fb76f9" providerId="ADAL" clId="{63FAC697-DDFE-4DB2-8068-0E44423584C3}" dt="2021-05-23T15:54:24.214" v="237" actId="1076"/>
          <ac:spMkLst>
            <pc:docMk/>
            <pc:sldMk cId="2371399124" sldId="456"/>
            <ac:spMk id="8" creationId="{DB4AF353-61DA-436C-981B-A59E4AEC3F65}"/>
          </ac:spMkLst>
        </pc:spChg>
        <pc:graphicFrameChg chg="add del">
          <ac:chgData name="Mueller, Axel (Nokia - FR/Paris-Saclay)" userId="6b065ed8-40bf-4bd7-b1e4-242bb2fb76f9" providerId="ADAL" clId="{63FAC697-DDFE-4DB2-8068-0E44423584C3}" dt="2021-05-23T15:53:52.826" v="225"/>
          <ac:graphicFrameMkLst>
            <pc:docMk/>
            <pc:sldMk cId="2371399124" sldId="456"/>
            <ac:graphicFrameMk id="6" creationId="{E0AD2E95-0623-487A-A528-79471B98C83B}"/>
          </ac:graphicFrameMkLst>
        </pc:graphicFrameChg>
        <pc:graphicFrameChg chg="add mod">
          <ac:chgData name="Mueller, Axel (Nokia - FR/Paris-Saclay)" userId="6b065ed8-40bf-4bd7-b1e4-242bb2fb76f9" providerId="ADAL" clId="{63FAC697-DDFE-4DB2-8068-0E44423584C3}" dt="2021-05-23T15:54:24.214" v="237" actId="1076"/>
          <ac:graphicFrameMkLst>
            <pc:docMk/>
            <pc:sldMk cId="2371399124" sldId="456"/>
            <ac:graphicFrameMk id="9" creationId="{815FA620-7FF9-488A-831B-80E6CCA4C54C}"/>
          </ac:graphicFrameMkLst>
        </pc:graphicFrameChg>
      </pc:sldChg>
      <pc:sldChg chg="modSp add mod">
        <pc:chgData name="Mueller, Axel (Nokia - FR/Paris-Saclay)" userId="6b065ed8-40bf-4bd7-b1e4-242bb2fb76f9" providerId="ADAL" clId="{63FAC697-DDFE-4DB2-8068-0E44423584C3}" dt="2021-05-23T16:00:35.634" v="513" actId="20577"/>
        <pc:sldMkLst>
          <pc:docMk/>
          <pc:sldMk cId="1678907047" sldId="457"/>
        </pc:sldMkLst>
        <pc:spChg chg="mod">
          <ac:chgData name="Mueller, Axel (Nokia - FR/Paris-Saclay)" userId="6b065ed8-40bf-4bd7-b1e4-242bb2fb76f9" providerId="ADAL" clId="{63FAC697-DDFE-4DB2-8068-0E44423584C3}" dt="2021-05-23T15:55:20.715" v="255" actId="20577"/>
          <ac:spMkLst>
            <pc:docMk/>
            <pc:sldMk cId="1678907047" sldId="457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63FAC697-DDFE-4DB2-8068-0E44423584C3}" dt="2021-05-23T16:00:35.634" v="513" actId="20577"/>
          <ac:spMkLst>
            <pc:docMk/>
            <pc:sldMk cId="1678907047" sldId="457"/>
            <ac:spMk id="3" creationId="{E0D5C83E-AC75-456B-AE25-F0A31D4C863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#99-e	</a:t>
            </a:r>
          </a:p>
          <a:p>
            <a:r>
              <a:rPr lang="en-GB" altLang="zh-CN" sz="2000" dirty="0"/>
              <a:t>Electronic Meeting, May. 19-27,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6.3.6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/>
              <a:t>R4-2108589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</a:p>
          <a:p>
            <a:pPr lvl="1"/>
            <a:r>
              <a:rPr lang="en-GB" dirty="0"/>
              <a:t>R4-2106172,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RAN4#98-bis-e.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R4-2108684, Email discussion summary for [99-e][325]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 specification specific issues</a:t>
            </a:r>
          </a:p>
          <a:p>
            <a:pPr lvl="1"/>
            <a:r>
              <a:rPr lang="en-GB" dirty="0"/>
              <a:t>RF channels to test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Test only the M RF channel.</a:t>
            </a:r>
          </a:p>
          <a:p>
            <a:pPr lvl="1"/>
            <a:r>
              <a:rPr lang="en-GB" dirty="0"/>
              <a:t>Directions for radiated testing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For radiated requirements, test only in the OTA REFSENS receiver target reference direction.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Editorial issues</a:t>
            </a:r>
          </a:p>
          <a:p>
            <a:pPr lvl="1"/>
            <a:r>
              <a:rPr lang="en-GB" dirty="0"/>
              <a:t>IAB type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Use types following both the forms “IAB type 1-H/1-O/2-O” and “IAB-DU/MT type 1-H/1-O/2-O”, where appropriate.</a:t>
            </a:r>
          </a:p>
          <a:p>
            <a:pPr lvl="1"/>
            <a:r>
              <a:rPr lang="en-GB" dirty="0"/>
              <a:t>General sections in IAB-MT and IAB-DU parts</a:t>
            </a:r>
          </a:p>
          <a:p>
            <a:pPr lvl="2"/>
            <a:r>
              <a:rPr lang="en-GB" dirty="0" err="1" smtClean="0">
                <a:solidFill>
                  <a:srgbClr val="00B050"/>
                </a:solidFill>
              </a:rPr>
              <a:t>GTW</a:t>
            </a:r>
            <a:r>
              <a:rPr lang="en-GB" dirty="0" smtClean="0">
                <a:solidFill>
                  <a:srgbClr val="00B050"/>
                </a:solidFill>
              </a:rPr>
              <a:t> agreement: </a:t>
            </a:r>
            <a:r>
              <a:rPr lang="en-GB" dirty="0" smtClean="0">
                <a:solidFill>
                  <a:srgbClr val="00B050"/>
                </a:solidFill>
              </a:rPr>
              <a:t>Option </a:t>
            </a:r>
            <a:r>
              <a:rPr lang="en-GB" dirty="0">
                <a:solidFill>
                  <a:srgbClr val="00B050"/>
                </a:solidFill>
              </a:rPr>
              <a:t>1: Create separate “general” sections for IAB-DU demodulation performance requirements, IAB-MT demodulation performance requirements, and IAB-MT CSI reporting requirements. The general section contains applicability rules for each.</a:t>
            </a:r>
          </a:p>
          <a:p>
            <a:pPr lvl="2"/>
            <a:r>
              <a:rPr lang="en-GB" dirty="0"/>
              <a:t>Option 2: Use current structure.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70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Editorial issues</a:t>
            </a:r>
          </a:p>
          <a:p>
            <a:pPr lvl="1"/>
            <a:r>
              <a:rPr lang="en-GB" dirty="0"/>
              <a:t>Removal of parameters that are unused or left up to implementation </a:t>
            </a:r>
          </a:p>
          <a:p>
            <a:pPr lvl="2"/>
            <a:r>
              <a:rPr lang="en-GB" dirty="0" err="1" smtClean="0">
                <a:solidFill>
                  <a:srgbClr val="00B050"/>
                </a:solidFill>
              </a:rPr>
              <a:t>GTW</a:t>
            </a:r>
            <a:r>
              <a:rPr lang="en-GB" dirty="0" smtClean="0">
                <a:solidFill>
                  <a:srgbClr val="00B050"/>
                </a:solidFill>
              </a:rPr>
              <a:t> agreement: Option </a:t>
            </a:r>
            <a:r>
              <a:rPr lang="en-GB" dirty="0">
                <a:solidFill>
                  <a:srgbClr val="00B050"/>
                </a:solidFill>
              </a:rPr>
              <a:t>1: Remove parameters that</a:t>
            </a:r>
          </a:p>
          <a:p>
            <a:pPr lvl="3"/>
            <a:r>
              <a:rPr lang="en-GB" dirty="0">
                <a:solidFill>
                  <a:srgbClr val="00B050"/>
                </a:solidFill>
              </a:rPr>
              <a:t>Are not configured, such as </a:t>
            </a:r>
            <a:r>
              <a:rPr lang="en-GB" i="1" dirty="0" err="1">
                <a:solidFill>
                  <a:srgbClr val="00B050"/>
                </a:solidFill>
              </a:rPr>
              <a:t>timeRestrictionForChannelMeasurements</a:t>
            </a:r>
            <a:r>
              <a:rPr lang="en-GB" dirty="0">
                <a:solidFill>
                  <a:srgbClr val="00B050"/>
                </a:solidFill>
              </a:rPr>
              <a:t>, </a:t>
            </a:r>
            <a:r>
              <a:rPr lang="en-GB" i="1" dirty="0" err="1">
                <a:solidFill>
                  <a:srgbClr val="00B050"/>
                </a:solidFill>
              </a:rPr>
              <a:t>timeRestrictionForInterferenceMeasurements</a:t>
            </a:r>
            <a:r>
              <a:rPr lang="en-GB" dirty="0">
                <a:solidFill>
                  <a:srgbClr val="00B050"/>
                </a:solidFill>
              </a:rPr>
              <a:t>, etc.</a:t>
            </a:r>
          </a:p>
          <a:p>
            <a:pPr lvl="3"/>
            <a:r>
              <a:rPr lang="en-GB" dirty="0">
                <a:solidFill>
                  <a:srgbClr val="00B050"/>
                </a:solidFill>
              </a:rPr>
              <a:t>Are related to aperiodic, such as </a:t>
            </a:r>
            <a:r>
              <a:rPr lang="en-GB" i="1" dirty="0" err="1">
                <a:solidFill>
                  <a:srgbClr val="00B050"/>
                </a:solidFill>
              </a:rPr>
              <a:t>aperiodicTriggeringOffset</a:t>
            </a:r>
            <a:r>
              <a:rPr lang="en-GB" dirty="0">
                <a:solidFill>
                  <a:srgbClr val="00B050"/>
                </a:solidFill>
              </a:rPr>
              <a:t>, </a:t>
            </a:r>
            <a:r>
              <a:rPr lang="en-GB" i="1" dirty="0" err="1">
                <a:solidFill>
                  <a:srgbClr val="00B050"/>
                </a:solidFill>
              </a:rPr>
              <a:t>reportTriggerSize</a:t>
            </a:r>
            <a:r>
              <a:rPr lang="en-GB" dirty="0">
                <a:solidFill>
                  <a:srgbClr val="00B050"/>
                </a:solidFill>
              </a:rPr>
              <a:t>, etc.</a:t>
            </a:r>
          </a:p>
          <a:p>
            <a:pPr lvl="3"/>
            <a:r>
              <a:rPr lang="en-GB" strike="sngStrike" dirty="0">
                <a:solidFill>
                  <a:srgbClr val="00B050"/>
                </a:solidFill>
              </a:rPr>
              <a:t>Are related to reporting details, such as CQI/RI/PMI delay etc.</a:t>
            </a:r>
          </a:p>
          <a:p>
            <a:pPr lvl="2"/>
            <a:r>
              <a:rPr lang="en-GB" dirty="0"/>
              <a:t>Option 2: Other options not precluded.</a:t>
            </a:r>
          </a:p>
          <a:p>
            <a:pPr lvl="1"/>
            <a:r>
              <a:rPr lang="en-GB" dirty="0"/>
              <a:t>Section to use for PMI FRC</a:t>
            </a:r>
          </a:p>
          <a:p>
            <a:pPr lvl="2"/>
            <a:r>
              <a:rPr lang="en-GB" dirty="0"/>
              <a:t>Option 1: A.3.1</a:t>
            </a:r>
          </a:p>
          <a:p>
            <a:pPr lvl="2"/>
            <a:r>
              <a:rPr lang="en-GB" dirty="0" err="1" smtClean="0">
                <a:solidFill>
                  <a:srgbClr val="00B050"/>
                </a:solidFill>
              </a:rPr>
              <a:t>GTW</a:t>
            </a:r>
            <a:r>
              <a:rPr lang="en-GB" dirty="0" smtClean="0">
                <a:solidFill>
                  <a:srgbClr val="00B050"/>
                </a:solidFill>
              </a:rPr>
              <a:t> agreements: Option </a:t>
            </a:r>
            <a:r>
              <a:rPr lang="en-GB" dirty="0">
                <a:solidFill>
                  <a:srgbClr val="00B050"/>
                </a:solidFill>
              </a:rPr>
              <a:t>2: A.3.5.</a:t>
            </a:r>
          </a:p>
          <a:p>
            <a:pPr lvl="1"/>
            <a:r>
              <a:rPr lang="en-GB" dirty="0"/>
              <a:t>Notes in FRCs for CSI reporting</a:t>
            </a:r>
          </a:p>
          <a:p>
            <a:pPr lvl="2"/>
            <a:r>
              <a:rPr lang="en-GB" dirty="0" err="1" smtClean="0">
                <a:solidFill>
                  <a:srgbClr val="00B050"/>
                </a:solidFill>
              </a:rPr>
              <a:t>GTW</a:t>
            </a:r>
            <a:r>
              <a:rPr lang="en-GB" dirty="0" smtClean="0">
                <a:solidFill>
                  <a:srgbClr val="00B050"/>
                </a:solidFill>
              </a:rPr>
              <a:t> agreements: Option </a:t>
            </a:r>
            <a:r>
              <a:rPr lang="en-GB" dirty="0">
                <a:solidFill>
                  <a:srgbClr val="00B050"/>
                </a:solidFill>
              </a:rPr>
              <a:t>1: Since the PBCH is left to implementation, change note2 and note3 to “PDSCH is only scheduled on slots which are full DL”.</a:t>
            </a:r>
          </a:p>
          <a:p>
            <a:pPr lvl="2"/>
            <a:r>
              <a:rPr lang="en-GB" dirty="0"/>
              <a:t>Option 2: Other options not precluded.</a:t>
            </a:r>
          </a:p>
          <a:p>
            <a:pPr lvl="1"/>
            <a:endParaRPr lang="en-GB" dirty="0"/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7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IAB-MT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5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CSI reporting requirements</a:t>
            </a:r>
          </a:p>
          <a:p>
            <a:pPr lvl="1"/>
            <a:r>
              <a:rPr lang="en-GB" dirty="0"/>
              <a:t>Test configuration for PMI and RI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Adopt all PMI and RI requirements from 38.101-4, but change the reporting configuration and CSI-RS resource type to periodic, where needed, and define only NZP CSI-RS for CSI acquisition configuration in PMI and RI reporting test parameters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TDD pattern independence and test differentiation in PMI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Keep only one radiated test (e.g., test 1) for IAB-MT PMI reporting.</a:t>
            </a:r>
          </a:p>
          <a:p>
            <a:pPr lvl="1"/>
            <a:r>
              <a:rPr lang="en-GB" dirty="0"/>
              <a:t>Test configuration for CQI reporting requirements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Define only NZP CSI-RS for CSI acquisition configuration in CQI reporting test parameters.</a:t>
            </a:r>
          </a:p>
          <a:p>
            <a:pPr lvl="1"/>
            <a:r>
              <a:rPr lang="en-GB" dirty="0"/>
              <a:t>Test setup for CSI reporting</a:t>
            </a:r>
          </a:p>
          <a:p>
            <a:pPr lvl="2"/>
            <a:r>
              <a:rPr lang="en-GB" dirty="0"/>
              <a:t>Option 1: Using the following test setup for CSI reporting for IAB-MT</a:t>
            </a:r>
          </a:p>
          <a:p>
            <a:pPr lvl="2"/>
            <a:r>
              <a:rPr lang="en-GB" dirty="0"/>
              <a:t>Option 2: Other options not precluded.</a:t>
            </a:r>
          </a:p>
          <a:p>
            <a:pPr marL="914400" lvl="2" indent="0">
              <a:buNone/>
            </a:pPr>
            <a:r>
              <a:rPr lang="en-GB" dirty="0"/>
              <a:t>Moderator note: Figures also directly</a:t>
            </a:r>
          </a:p>
          <a:p>
            <a:pPr marL="914400" lvl="2" indent="0">
              <a:buNone/>
            </a:pPr>
            <a:r>
              <a:rPr lang="en-GB" dirty="0"/>
              <a:t>discussed in CRs.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B4AF353-61DA-436C-981B-A59E4AEC3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025" y="406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15FA620-7FF9-488A-831B-80E6CCA4C5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44118"/>
              </p:ext>
            </p:extLst>
          </p:nvPr>
        </p:nvGraphicFramePr>
        <p:xfrm>
          <a:off x="4010025" y="4064000"/>
          <a:ext cx="5133975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icture" r:id="rId3" imgW="5897950" imgH="3040001" progId="Word.Picture.8">
                  <p:embed/>
                </p:oleObj>
              </mc:Choice>
              <mc:Fallback>
                <p:oleObj name="Picture" r:id="rId3" imgW="5897950" imgH="3040001" progId="Word.Picture.8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15FA620-7FF9-488A-831B-80E6CCA4C5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4064000"/>
                        <a:ext cx="5133975" cy="265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39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IAB - 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Remaining issues</a:t>
            </a:r>
          </a:p>
          <a:p>
            <a:pPr lvl="1"/>
            <a:r>
              <a:rPr lang="en-GB" dirty="0"/>
              <a:t>General applicability rules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IAB MT declaration for mandatory feature should be aligned with IAB-MT feature list specified in RAN2 capability signalling. Transform previous agreement to ensure PMI, RI test is optional.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Previous agreements made in RAN4 still valid, if any confliction identified with IAB-MT feature list, RAN4 can further discuss in a case by case manner.</a:t>
            </a:r>
          </a:p>
          <a:p>
            <a:pPr lvl="2"/>
            <a:r>
              <a:rPr lang="en-GB" dirty="0"/>
              <a:t>FFS: Exact wording for conformance specifications.</a:t>
            </a:r>
          </a:p>
          <a:p>
            <a:pPr lvl="1"/>
            <a:r>
              <a:rPr lang="en-GB" dirty="0"/>
              <a:t>Test tolerance and measurement uncertainty selection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Using option 2(*) from UE side as starting point, with [] into specification; companies especially TE vendors are encouraged to bring further analysis for MU/TT and RAN4 can revise the values if needed in future RAN4 meeting.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Option 2(*): Reuse test tolerance values from TS 38.521-4 for IAB-MT testing.</a:t>
            </a:r>
          </a:p>
          <a:p>
            <a:pPr lvl="1"/>
            <a:r>
              <a:rPr lang="en-GB" dirty="0"/>
              <a:t>Test applicability with respect to capabilities/features </a:t>
            </a:r>
          </a:p>
          <a:p>
            <a:pPr lvl="2"/>
            <a:r>
              <a:rPr lang="en-GB" dirty="0"/>
              <a:t>Option 1: Adopt similar test applicability procedure for mandatory IAB-MT features with capability signalling as used for UE. (Reuse TS 38.101-4 clauses 5.1.1.4 and 7.1.1.4.)</a:t>
            </a:r>
          </a:p>
          <a:p>
            <a:pPr lvl="2"/>
            <a:r>
              <a:rPr lang="en-GB" dirty="0"/>
              <a:t>Option 2: Use manufacturer declaration method to decide which cases are to be tested</a:t>
            </a:r>
          </a:p>
          <a:p>
            <a:pPr marL="914400" lvl="2" indent="0">
              <a:buNone/>
            </a:pPr>
            <a:r>
              <a:rPr lang="en-GB" dirty="0"/>
              <a:t>Moderator note: This is further being discussed in R4-2108588, Way forward on IAB-MT applicability rules drafting in conformance specification.</a:t>
            </a:r>
            <a:br>
              <a:rPr lang="en-GB" dirty="0"/>
            </a:br>
            <a:r>
              <a:rPr lang="en-GB" dirty="0"/>
              <a:t>Not yet clear in which WF the result will be captured.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90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09FE0A6-A20A-477E-92FA-14D143281CE5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71c5aaf6-e6ce-465b-b873-5148d2a4c105"/>
    <ds:schemaRef ds:uri="http://purl.org/dc/dcmitype/"/>
    <ds:schemaRef ds:uri="000459d3-9bdf-4161-9c93-492473c3995e"/>
    <ds:schemaRef ds:uri="http://schemas.microsoft.com/office/2006/documentManagement/types"/>
    <ds:schemaRef ds:uri="http://schemas.openxmlformats.org/package/2006/metadata/core-properties"/>
    <ds:schemaRef ds:uri="5d90a6a8-9e9e-4ef5-9829-7373fb615be0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7671</TotalTime>
  <Words>718</Words>
  <Application>Microsoft Office PowerPoint</Application>
  <PresentationFormat>全屏显示(4:3)</PresentationFormat>
  <Paragraphs>75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ＭＳ Ｐゴシック</vt:lpstr>
      <vt:lpstr>宋体</vt:lpstr>
      <vt:lpstr>Arial</vt:lpstr>
      <vt:lpstr>Calibri</vt:lpstr>
      <vt:lpstr>Office 主题</vt:lpstr>
      <vt:lpstr>Picture</vt:lpstr>
      <vt:lpstr>WF on Rel-16 NR IAB demodulation requirements</vt:lpstr>
      <vt:lpstr>Background</vt:lpstr>
      <vt:lpstr>General</vt:lpstr>
      <vt:lpstr>General</vt:lpstr>
      <vt:lpstr>General</vt:lpstr>
      <vt:lpstr>IAB-MT</vt:lpstr>
      <vt:lpstr>IAB - MT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Haijie Qiu_Samsung</cp:lastModifiedBy>
  <cp:revision>476</cp:revision>
  <dcterms:created xsi:type="dcterms:W3CDTF">2019-09-05T02:26:38Z</dcterms:created>
  <dcterms:modified xsi:type="dcterms:W3CDTF">2021-05-25T16:24:19Z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(3)c3loN63Ucuvawenle21ysfLr/enafyfHI3raarWR7E+pHvOTjhL7loE7bURw8guTn+9xdM7r
UEK2YmmH7UmRcBokvqZVfjDuuVqqEaz+DsjyvRlF8rQGtiC6p1FqYZ4CLPeK9eoW+HOOD/8t
1+HLsus60158nHiacHx7rRHWURT3kujaeLD0K4K0C3NHFNyfqQDojmqEmmIQFJYi5pbw96rU
0jCYSKMtXa4jnYi9HX</vt:lpwstr>
  </property>
  <property fmtid="{D5CDD505-2E9C-101B-9397-08002B2CF9AE}" pid="3" name="_2015_ms_pID_7253431">
    <vt:lpwstr>zDmanmlaLeKhZMmGym/PN3lPDc9oBISjgh3QW+1Keias9jT9cn9mDf
V/liszC3aC6tBMYOC21DhQxq0jROZ5Tvym+LoqwQdWipfhcQkr7bcBmS0jq7ogpQn3gI7LxJ
C9FNeAbeUIKkLwcFrna4cmecyKoOVeFw/vwbUK6tRKxVeYrdzQ7C+LqIkIXJgr2/RtdwQHjs
3k/GRO7nEJVzNCioOIixm85I6uWEYT1NWL+k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oQ==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