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5"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extLst>
      <p:ext uri="{19B8F6BF-5375-455C-9EA6-DF929625EA0E}">
        <p15:presenceInfo xmlns:p15="http://schemas.microsoft.com/office/powerpoint/2012/main" userId="Huawei" providerId="None"/>
      </p:ext>
    </p:extLst>
  </p:cmAuthor>
  <p:cmAuthor id="2" name="Ng, Man Hung (Nokia - GB)" initials="NMH(-G" lastIdx="5" clrIdx="1">
    <p:extLst>
      <p:ext uri="{19B8F6BF-5375-455C-9EA6-DF929625EA0E}">
        <p15:presenceInfo xmlns:p15="http://schemas.microsoft.com/office/powerpoint/2012/main" userId="S::man_hung.ng@nokia.com::62a07ceb-399a-4ef3-aa1f-2d918fa96cbd" providerId="AD"/>
      </p:ext>
    </p:extLst>
  </p:cmAuthor>
  <p:cmAuthor id="3" name="薛飞10164284" initials="薛飞10164284" lastIdx="2" clrIdx="2">
    <p:extLst>
      <p:ext uri="{19B8F6BF-5375-455C-9EA6-DF929625EA0E}">
        <p15:presenceInfo xmlns:p15="http://schemas.microsoft.com/office/powerpoint/2012/main" userId="S-1-5-21-3250579939-626067488-4216368596-208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8588" autoAdjust="0"/>
  </p:normalViewPr>
  <p:slideViewPr>
    <p:cSldViewPr snapToGrid="0">
      <p:cViewPr varScale="1">
        <p:scale>
          <a:sx n="101" d="100"/>
          <a:sy n="101" d="100"/>
        </p:scale>
        <p:origin x="9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B17AB-E062-45B7-B30D-69654C366C16}" type="datetimeFigureOut">
              <a:rPr lang="zh-CN" altLang="en-US" smtClean="0"/>
              <a:t>2021/5/25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A29E2-F167-49BE-8B2C-40466A19725D}" type="slidenum">
              <a:rPr lang="zh-CN" altLang="en-US" smtClean="0"/>
              <a:t>‹#›</a:t>
            </a:fld>
            <a:endParaRPr lang="zh-CN" altLang="en-US"/>
          </a:p>
        </p:txBody>
      </p:sp>
    </p:spTree>
    <p:extLst>
      <p:ext uri="{BB962C8B-B14F-4D97-AF65-F5344CB8AC3E}">
        <p14:creationId xmlns:p14="http://schemas.microsoft.com/office/powerpoint/2010/main" val="417066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2000" dirty="0" err="1" smtClean="0"/>
              <a:t>WF</a:t>
            </a:r>
            <a:r>
              <a:rPr lang="en-US" altLang="zh-CN" sz="2000" dirty="0" smtClean="0"/>
              <a:t>: </a:t>
            </a:r>
          </a:p>
          <a:p>
            <a:r>
              <a:rPr lang="en-GB" altLang="zh-CN" sz="2000" dirty="0" smtClean="0"/>
              <a:t>Use test model with full </a:t>
            </a:r>
            <a:r>
              <a:rPr lang="en-GB" altLang="zh-CN" sz="2000" dirty="0" err="1" smtClean="0"/>
              <a:t>RBs</a:t>
            </a:r>
            <a:r>
              <a:rPr lang="en-GB" altLang="zh-CN" sz="2000" dirty="0" smtClean="0"/>
              <a:t> allocation at band edge for </a:t>
            </a:r>
            <a:r>
              <a:rPr lang="en-GB" altLang="zh-CN" sz="2000" dirty="0" err="1" smtClean="0"/>
              <a:t>IAB</a:t>
            </a:r>
            <a:r>
              <a:rPr lang="en-GB" altLang="zh-CN" sz="2000" dirty="0" smtClean="0"/>
              <a:t> transmitter unwanted emission test</a:t>
            </a:r>
            <a:r>
              <a:rPr lang="en-US" altLang="zh-CN" sz="2000" baseline="0" dirty="0" smtClean="0"/>
              <a:t> to proceed the </a:t>
            </a:r>
            <a:r>
              <a:rPr lang="en-US" altLang="zh-CN" sz="2000" baseline="0" dirty="0" err="1" smtClean="0"/>
              <a:t>TPs</a:t>
            </a:r>
            <a:r>
              <a:rPr lang="en-US" altLang="zh-CN" sz="2000" baseline="0" dirty="0" smtClean="0"/>
              <a:t> in this meeting, </a:t>
            </a:r>
          </a:p>
          <a:p>
            <a:r>
              <a:rPr lang="en-US" altLang="zh-CN" sz="2000" baseline="0" dirty="0" smtClean="0"/>
              <a:t>meanwhile companies are encouraged to discuss the issue of single </a:t>
            </a:r>
            <a:r>
              <a:rPr lang="en-US" altLang="zh-CN" sz="2000" baseline="0" dirty="0" err="1" smtClean="0"/>
              <a:t>RB</a:t>
            </a:r>
            <a:r>
              <a:rPr lang="en-US" altLang="zh-CN" sz="2000" baseline="0" dirty="0" smtClean="0"/>
              <a:t> high </a:t>
            </a:r>
            <a:r>
              <a:rPr lang="en-US" altLang="zh-CN" sz="2000" baseline="0" dirty="0" err="1" smtClean="0"/>
              <a:t>PSD</a:t>
            </a:r>
            <a:r>
              <a:rPr lang="en-US" altLang="zh-CN" sz="2000" baseline="0" dirty="0" smtClean="0"/>
              <a:t> TM for unwanted emission in future </a:t>
            </a:r>
            <a:r>
              <a:rPr lang="en-US" altLang="zh-CN" sz="2000" baseline="0" dirty="0" err="1" smtClean="0"/>
              <a:t>RAN4</a:t>
            </a:r>
            <a:r>
              <a:rPr lang="en-US" altLang="zh-CN" sz="2000" baseline="0" dirty="0" smtClean="0"/>
              <a:t> meetings in maintenance phase with following candidate options for consideration: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dirty="0" smtClean="0"/>
              <a:t>Option 2: Only </a:t>
            </a:r>
            <a:r>
              <a:rPr lang="en-GB" altLang="zh-CN" sz="2000" dirty="0" smtClean="0"/>
              <a:t>use test model with full </a:t>
            </a:r>
            <a:r>
              <a:rPr lang="en-GB" altLang="zh-CN" sz="2000" dirty="0" err="1" smtClean="0"/>
              <a:t>RBs</a:t>
            </a:r>
            <a:r>
              <a:rPr lang="en-GB" altLang="zh-CN" sz="2000" dirty="0" smtClean="0"/>
              <a:t> allocation at band edge for </a:t>
            </a:r>
            <a:r>
              <a:rPr lang="en-GB" altLang="zh-CN" sz="2000" dirty="0" err="1" smtClean="0"/>
              <a:t>IAB</a:t>
            </a:r>
            <a:r>
              <a:rPr lang="en-GB" altLang="zh-CN" sz="2000" dirty="0" smtClean="0"/>
              <a:t> transmitter unwanted emission test, with a clear statement in the specification that single </a:t>
            </a:r>
            <a:r>
              <a:rPr lang="en-GB" altLang="zh-CN" sz="2000" dirty="0" err="1" smtClean="0"/>
              <a:t>RB</a:t>
            </a:r>
            <a:r>
              <a:rPr lang="en-GB" altLang="zh-CN" sz="2000" dirty="0" smtClean="0"/>
              <a:t> allocation with high </a:t>
            </a:r>
            <a:r>
              <a:rPr lang="en-GB" altLang="zh-CN" sz="2000" dirty="0" err="1" smtClean="0"/>
              <a:t>PSD</a:t>
            </a:r>
            <a:r>
              <a:rPr lang="en-GB" altLang="zh-CN" sz="2000" dirty="0" smtClean="0"/>
              <a:t> should not be scheduled for </a:t>
            </a:r>
            <a:r>
              <a:rPr lang="en-GB" altLang="zh-CN" sz="2000" dirty="0" err="1" smtClean="0"/>
              <a:t>IAB</a:t>
            </a:r>
            <a:r>
              <a:rPr lang="en-GB" altLang="zh-CN" sz="2000" dirty="0" smtClean="0"/>
              <a:t>-MT</a:t>
            </a:r>
            <a:r>
              <a:rPr lang="en-US" altLang="zh-CN" sz="20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000" dirty="0" smtClean="0"/>
              <a:t>Option 4: Also </a:t>
            </a:r>
            <a:r>
              <a:rPr lang="en-GB" altLang="zh-CN" sz="2000" dirty="0" smtClean="0"/>
              <a:t>use test model with single </a:t>
            </a:r>
            <a:r>
              <a:rPr lang="en-GB" altLang="zh-CN" sz="2000" dirty="0" err="1" smtClean="0"/>
              <a:t>RB</a:t>
            </a:r>
            <a:r>
              <a:rPr lang="en-GB" altLang="zh-CN" sz="2000" dirty="0" smtClean="0"/>
              <a:t> allocation with a higher </a:t>
            </a:r>
            <a:r>
              <a:rPr lang="en-GB" altLang="zh-CN" sz="2000" dirty="0" err="1" smtClean="0"/>
              <a:t>PSD</a:t>
            </a:r>
            <a:r>
              <a:rPr lang="en-GB" altLang="zh-CN" sz="2000" dirty="0" smtClean="0"/>
              <a:t> declared by the vendor to be supported for single </a:t>
            </a:r>
            <a:r>
              <a:rPr lang="en-GB" altLang="zh-CN" sz="2000" dirty="0" err="1" smtClean="0"/>
              <a:t>RB</a:t>
            </a:r>
            <a:r>
              <a:rPr lang="en-GB" altLang="zh-CN" sz="2000" dirty="0" smtClean="0"/>
              <a:t> transmission at band edge at least for </a:t>
            </a:r>
            <a:r>
              <a:rPr lang="en-GB" altLang="zh-CN" sz="2000" dirty="0" err="1" smtClean="0"/>
              <a:t>IAB</a:t>
            </a:r>
            <a:r>
              <a:rPr lang="en-GB" altLang="zh-CN" sz="2000" dirty="0" smtClean="0"/>
              <a:t> transmitter operating band unwanted emission test, where the single </a:t>
            </a:r>
            <a:r>
              <a:rPr lang="en-GB" altLang="zh-CN" sz="2000" dirty="0" err="1" smtClean="0"/>
              <a:t>RB</a:t>
            </a:r>
            <a:r>
              <a:rPr lang="en-GB" altLang="zh-CN" sz="2000" dirty="0" smtClean="0"/>
              <a:t> allocation with high </a:t>
            </a:r>
            <a:r>
              <a:rPr lang="en-GB" altLang="zh-CN" sz="2000" dirty="0" err="1" smtClean="0"/>
              <a:t>PSD</a:t>
            </a:r>
            <a:r>
              <a:rPr lang="en-GB" altLang="zh-CN" sz="2000" dirty="0" smtClean="0"/>
              <a:t> would be more likely to impact</a:t>
            </a:r>
            <a:r>
              <a:rPr lang="en-US" altLang="zh-CN" sz="2000" dirty="0" smtClean="0"/>
              <a:t>. </a:t>
            </a:r>
          </a:p>
          <a:p>
            <a:endParaRPr lang="zh-CN" altLang="en-US" sz="2000" dirty="0"/>
          </a:p>
        </p:txBody>
      </p:sp>
      <p:sp>
        <p:nvSpPr>
          <p:cNvPr id="4" name="灯片编号占位符 3"/>
          <p:cNvSpPr>
            <a:spLocks noGrp="1"/>
          </p:cNvSpPr>
          <p:nvPr>
            <p:ph type="sldNum" sz="quarter" idx="10"/>
          </p:nvPr>
        </p:nvSpPr>
        <p:spPr/>
        <p:txBody>
          <a:bodyPr/>
          <a:lstStyle/>
          <a:p>
            <a:fld id="{BC4A29E2-F167-49BE-8B2C-40466A19725D}" type="slidenum">
              <a:rPr lang="zh-CN" altLang="en-US" smtClean="0"/>
              <a:t>3</a:t>
            </a:fld>
            <a:endParaRPr lang="zh-CN" altLang="en-US"/>
          </a:p>
        </p:txBody>
      </p:sp>
    </p:spTree>
    <p:extLst>
      <p:ext uri="{BB962C8B-B14F-4D97-AF65-F5344CB8AC3E}">
        <p14:creationId xmlns:p14="http://schemas.microsoft.com/office/powerpoint/2010/main" val="3968845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2000" dirty="0" err="1" smtClean="0"/>
              <a:t>WF</a:t>
            </a:r>
            <a:r>
              <a:rPr lang="en-US" altLang="zh-CN" sz="2000" dirty="0" smtClean="0"/>
              <a:t>: </a:t>
            </a:r>
          </a:p>
          <a:p>
            <a:endParaRPr lang="zh-CN" altLang="en-US" sz="2000" dirty="0"/>
          </a:p>
        </p:txBody>
      </p:sp>
      <p:sp>
        <p:nvSpPr>
          <p:cNvPr id="4" name="灯片编号占位符 3"/>
          <p:cNvSpPr>
            <a:spLocks noGrp="1"/>
          </p:cNvSpPr>
          <p:nvPr>
            <p:ph type="sldNum" sz="quarter" idx="10"/>
          </p:nvPr>
        </p:nvSpPr>
        <p:spPr/>
        <p:txBody>
          <a:bodyPr/>
          <a:lstStyle/>
          <a:p>
            <a:fld id="{BC4A29E2-F167-49BE-8B2C-40466A19725D}" type="slidenum">
              <a:rPr lang="zh-CN" altLang="en-US" smtClean="0"/>
              <a:t>4</a:t>
            </a:fld>
            <a:endParaRPr lang="zh-CN" altLang="en-US"/>
          </a:p>
        </p:txBody>
      </p:sp>
    </p:spTree>
    <p:extLst>
      <p:ext uri="{BB962C8B-B14F-4D97-AF65-F5344CB8AC3E}">
        <p14:creationId xmlns:p14="http://schemas.microsoft.com/office/powerpoint/2010/main" val="2078704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94956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4132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510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8872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0203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60628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354DF9-FBB4-4DB4-975A-B9D0E1F7617A}"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1982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54DF9-FBB4-4DB4-975A-B9D0E1F7617A}"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7339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54DF9-FBB4-4DB4-975A-B9D0E1F7617A}"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2851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25655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52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54DF9-FBB4-4DB4-975A-B9D0E1F7617A}"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1FE18-20E5-41E8-BBEA-5CFE005EBAEB}" type="slidenum">
              <a:rPr lang="en-US" smtClean="0"/>
              <a:t>‹#›</a:t>
            </a:fld>
            <a:endParaRPr lang="en-US"/>
          </a:p>
        </p:txBody>
      </p:sp>
    </p:spTree>
    <p:extLst>
      <p:ext uri="{BB962C8B-B14F-4D97-AF65-F5344CB8AC3E}">
        <p14:creationId xmlns:p14="http://schemas.microsoft.com/office/powerpoint/2010/main" val="328724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0819"/>
            <a:ext cx="9144000" cy="1479144"/>
          </a:xfrm>
        </p:spPr>
        <p:txBody>
          <a:bodyPr>
            <a:noAutofit/>
          </a:bodyPr>
          <a:lstStyle/>
          <a:p>
            <a:r>
              <a:rPr lang="en-GB" sz="4000" dirty="0"/>
              <a:t>WF on single RB High PSD</a:t>
            </a:r>
            <a:endParaRPr lang="en-US" sz="4000" dirty="0"/>
          </a:p>
        </p:txBody>
      </p:sp>
      <p:sp>
        <p:nvSpPr>
          <p:cNvPr id="3" name="Subtitle 2"/>
          <p:cNvSpPr>
            <a:spLocks noGrp="1"/>
          </p:cNvSpPr>
          <p:nvPr>
            <p:ph type="subTitle" idx="1"/>
          </p:nvPr>
        </p:nvSpPr>
        <p:spPr>
          <a:xfrm>
            <a:off x="1524000" y="4086984"/>
            <a:ext cx="9144000" cy="1655762"/>
          </a:xfrm>
        </p:spPr>
        <p:txBody>
          <a:bodyPr/>
          <a:lstStyle/>
          <a:p>
            <a:r>
              <a:rPr lang="en-GB" dirty="0"/>
              <a:t>Nokia</a:t>
            </a:r>
            <a:endParaRPr lang="en-US" dirty="0"/>
          </a:p>
        </p:txBody>
      </p:sp>
      <p:sp>
        <p:nvSpPr>
          <p:cNvPr id="4" name="Rectangle 3"/>
          <p:cNvSpPr/>
          <p:nvPr/>
        </p:nvSpPr>
        <p:spPr>
          <a:xfrm>
            <a:off x="198474" y="128166"/>
            <a:ext cx="6096000" cy="923330"/>
          </a:xfrm>
          <a:prstGeom prst="rect">
            <a:avLst/>
          </a:prstGeom>
        </p:spPr>
        <p:txBody>
          <a:bodyPr>
            <a:spAutoFit/>
          </a:bodyPr>
          <a:lstStyle/>
          <a:p>
            <a:pPr>
              <a:spcBef>
                <a:spcPct val="0"/>
              </a:spcBef>
            </a:pPr>
            <a:r>
              <a:rPr lang="en-GB" altLang="sv-SE" b="1" dirty="0">
                <a:cs typeface="Arial" panose="020B0604020202020204" pitchFamily="34" charset="0"/>
              </a:rPr>
              <a:t>3GPP TSG-RAN WG4 Meeting # 99</a:t>
            </a:r>
          </a:p>
          <a:p>
            <a:r>
              <a:rPr lang="en-GB" b="1" dirty="0"/>
              <a:t>Electronic Meeting, 19 – 27 May 2021</a:t>
            </a:r>
          </a:p>
          <a:p>
            <a:r>
              <a:rPr lang="en-US" b="1" dirty="0"/>
              <a:t>Agenda Item:	</a:t>
            </a:r>
            <a:r>
              <a:rPr lang="en-GB" b="1"/>
              <a:t>6.3.2.1</a:t>
            </a:r>
            <a:endParaRPr lang="en-US" b="1" dirty="0"/>
          </a:p>
        </p:txBody>
      </p:sp>
      <p:sp>
        <p:nvSpPr>
          <p:cNvPr id="5" name="Rectangle 4"/>
          <p:cNvSpPr/>
          <p:nvPr/>
        </p:nvSpPr>
        <p:spPr>
          <a:xfrm>
            <a:off x="10230686" y="256585"/>
            <a:ext cx="1321196" cy="369332"/>
          </a:xfrm>
          <a:prstGeom prst="rect">
            <a:avLst/>
          </a:prstGeom>
        </p:spPr>
        <p:txBody>
          <a:bodyPr wrap="none">
            <a:spAutoFit/>
          </a:bodyPr>
          <a:lstStyle/>
          <a:p>
            <a:r>
              <a:rPr lang="en-US" altLang="sv-SE" b="1" dirty="0">
                <a:cs typeface="Arial" panose="020B0604020202020204" pitchFamily="34" charset="0"/>
              </a:rPr>
              <a:t>R4-2108563</a:t>
            </a:r>
            <a:endParaRPr lang="en-US" dirty="0"/>
          </a:p>
        </p:txBody>
      </p:sp>
    </p:spTree>
    <p:extLst>
      <p:ext uri="{BB962C8B-B14F-4D97-AF65-F5344CB8AC3E}">
        <p14:creationId xmlns:p14="http://schemas.microsoft.com/office/powerpoint/2010/main" val="27268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Background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marL="0" indent="0">
              <a:buNone/>
            </a:pPr>
            <a:r>
              <a:rPr lang="en-GB" sz="1600" dirty="0"/>
              <a:t>Contributions on the use of high PSD test model with single RB allocation at band edge for IAB transmitter unwanted emission test (Note 1, 2) have been discussed in RAN4#99-e but no agreement could be reached in the 1</a:t>
            </a:r>
            <a:r>
              <a:rPr lang="en-GB" sz="1600" baseline="30000" dirty="0"/>
              <a:t>st</a:t>
            </a:r>
            <a:r>
              <a:rPr lang="en-GB" sz="1600" dirty="0"/>
              <a:t> round discussion except to ‘Decouple the discussion on test configuration and single RB High PSD proposal’:</a:t>
            </a:r>
          </a:p>
          <a:p>
            <a:pPr marL="0" indent="0">
              <a:buNone/>
            </a:pPr>
            <a:r>
              <a:rPr lang="en-GB" sz="1600" dirty="0"/>
              <a:t>[1]	R4-2110140		Discussion on IAB test configurations with TPs to 38.176-1 and 38.176-2	Nokia, Nokia Shanghai Bell</a:t>
            </a:r>
          </a:p>
          <a:p>
            <a:pPr marL="0" indent="0">
              <a:buNone/>
            </a:pPr>
            <a:r>
              <a:rPr lang="en-GB" sz="1600" dirty="0"/>
              <a:t>[2]	R4-2111174		IAB Common test issue on test model-Conducted			Ericsson</a:t>
            </a:r>
          </a:p>
          <a:p>
            <a:pPr marL="0" indent="0">
              <a:buNone/>
            </a:pPr>
            <a:r>
              <a:rPr lang="en-GB" sz="1600" dirty="0"/>
              <a:t>[3]	R4-2111205		IAB Common test issue on test model-OTA			Ericsson</a:t>
            </a:r>
          </a:p>
          <a:p>
            <a:pPr marL="0" indent="0">
              <a:buNone/>
            </a:pPr>
            <a:r>
              <a:rPr lang="en-GB" sz="1600" dirty="0"/>
              <a:t>[4]	R4-2111398		Discussion on Test models and Test configurations			Huawei</a:t>
            </a:r>
          </a:p>
          <a:p>
            <a:pPr marL="0" indent="0">
              <a:buNone/>
            </a:pPr>
            <a:r>
              <a:rPr lang="en-GB" sz="1600" dirty="0"/>
              <a:t>The Way Forward from the 1st round discussion is summarized in the following slide.</a:t>
            </a:r>
          </a:p>
          <a:p>
            <a:pPr marL="0" indent="0">
              <a:buNone/>
            </a:pPr>
            <a:r>
              <a:rPr lang="en-GB" sz="1600" dirty="0"/>
              <a:t>Note 1: the IAB transmitter unwanted emission core requirements shall apply for all transmission bandwidth configurations from full RBs allocation to single RB allocation.</a:t>
            </a:r>
          </a:p>
          <a:p>
            <a:pPr marL="0" indent="0">
              <a:buNone/>
            </a:pPr>
            <a:r>
              <a:rPr lang="en-GB" sz="1600" dirty="0"/>
              <a:t>Note 2: the use of lower PSD test model with single RB allocation is proposed for IAB transmitter total power dynamic range (TPDR) test in R4-2111174 and R4-2111205.</a:t>
            </a:r>
          </a:p>
        </p:txBody>
      </p:sp>
    </p:spTree>
    <p:extLst>
      <p:ext uri="{BB962C8B-B14F-4D97-AF65-F5344CB8AC3E}">
        <p14:creationId xmlns:p14="http://schemas.microsoft.com/office/powerpoint/2010/main" val="94275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Way forward on use of single RB high PSD TM</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fontScale="85000" lnSpcReduction="20000"/>
          </a:bodyPr>
          <a:lstStyle/>
          <a:p>
            <a:pPr hangingPunct="0"/>
            <a:r>
              <a:rPr lang="en-US" sz="1600" strike="sngStrike" dirty="0">
                <a:effectLst>
                  <a:outerShdw blurRad="38100" dist="38100" dir="2700000" algn="tl">
                    <a:srgbClr val="000000">
                      <a:alpha val="43137"/>
                    </a:srgbClr>
                  </a:outerShdw>
                </a:effectLst>
              </a:rPr>
              <a:t>Option 1: Only </a:t>
            </a:r>
            <a:r>
              <a:rPr lang="en-GB" sz="1600" strike="sngStrike" dirty="0">
                <a:effectLst>
                  <a:outerShdw blurRad="38100" dist="38100" dir="2700000" algn="tl">
                    <a:srgbClr val="000000">
                      <a:alpha val="43137"/>
                    </a:srgbClr>
                  </a:outerShdw>
                </a:effectLst>
              </a:rPr>
              <a:t>use test model with full RBs allocation at band edge for IAB transmitter unwanted emission test</a:t>
            </a:r>
            <a:r>
              <a:rPr lang="en-US" sz="1600" strike="sngStrike" dirty="0" smtClean="0">
                <a:effectLst>
                  <a:outerShdw blurRad="38100" dist="38100" dir="2700000" algn="tl">
                    <a:srgbClr val="000000">
                      <a:alpha val="43137"/>
                    </a:srgbClr>
                  </a:outerShdw>
                </a:effectLst>
              </a:rPr>
              <a:t>. (Huawei, Ericsson, Samsung)</a:t>
            </a:r>
            <a:endParaRPr lang="en-US" sz="1600" strike="sngStrike" dirty="0">
              <a:effectLst>
                <a:outerShdw blurRad="38100" dist="38100" dir="2700000" algn="tl">
                  <a:srgbClr val="000000">
                    <a:alpha val="43137"/>
                  </a:srgbClr>
                </a:outerShdw>
              </a:effectLst>
            </a:endParaRPr>
          </a:p>
          <a:p>
            <a:pPr lvl="1" hangingPunct="0"/>
            <a:r>
              <a:rPr lang="en-US" sz="1400" strike="sngStrike" dirty="0">
                <a:effectLst>
                  <a:outerShdw blurRad="38100" dist="38100" dir="2700000" algn="tl">
                    <a:srgbClr val="000000">
                      <a:alpha val="43137"/>
                    </a:srgbClr>
                  </a:outerShdw>
                </a:effectLst>
              </a:rPr>
              <a:t>Pro: Save the test time and complexity by avoiding testing single RB allocation, which is unlikely to be used in normal operation.</a:t>
            </a:r>
          </a:p>
          <a:p>
            <a:pPr lvl="1" hangingPunct="0"/>
            <a:r>
              <a:rPr lang="en-US" sz="1400" strike="sngStrike" dirty="0">
                <a:effectLst>
                  <a:outerShdw blurRad="38100" dist="38100" dir="2700000" algn="tl">
                    <a:srgbClr val="000000">
                      <a:alpha val="43137"/>
                    </a:srgbClr>
                  </a:outerShdw>
                </a:effectLst>
              </a:rPr>
              <a:t>Con: Compliance to the </a:t>
            </a:r>
            <a:r>
              <a:rPr lang="en-GB" sz="1400" strike="sngStrike" dirty="0">
                <a:effectLst>
                  <a:outerShdw blurRad="38100" dist="38100" dir="2700000" algn="tl">
                    <a:srgbClr val="000000">
                      <a:alpha val="43137"/>
                    </a:srgbClr>
                  </a:outerShdw>
                </a:effectLst>
              </a:rPr>
              <a:t>IAB transmitter unwanted emission core requirements (including the regulatory emission limits) cannot be guaranteed when single RB allocation with high PSD is scheduled. The impact especially within the close-by frequency ranges of the narrow transmission bandwidth may not be seen in ACLR testing with the wider measurement bandwidth.</a:t>
            </a:r>
          </a:p>
          <a:p>
            <a:pPr hangingPunct="0"/>
            <a:r>
              <a:rPr lang="en-US" sz="1600" strike="sngStrike" dirty="0">
                <a:effectLst>
                  <a:outerShdw blurRad="38100" dist="38100" dir="2700000" algn="tl">
                    <a:srgbClr val="000000">
                      <a:alpha val="43137"/>
                    </a:srgbClr>
                  </a:outerShdw>
                </a:effectLst>
              </a:rPr>
              <a:t>Option 2: Only </a:t>
            </a:r>
            <a:r>
              <a:rPr lang="en-GB" sz="1600" strike="sngStrike" dirty="0">
                <a:effectLst>
                  <a:outerShdw blurRad="38100" dist="38100" dir="2700000" algn="tl">
                    <a:srgbClr val="000000">
                      <a:alpha val="43137"/>
                    </a:srgbClr>
                  </a:outerShdw>
                </a:effectLst>
              </a:rPr>
              <a:t>use test model with full RBs allocation at band edge for IAB transmitter unwanted emission test, with a clear statement in the specification that single RB allocation with high PSD should not be scheduled for </a:t>
            </a:r>
            <a:r>
              <a:rPr lang="en-GB" sz="1600" strike="sngStrike" dirty="0" err="1">
                <a:effectLst>
                  <a:outerShdw blurRad="38100" dist="38100" dir="2700000" algn="tl">
                    <a:srgbClr val="000000">
                      <a:alpha val="43137"/>
                    </a:srgbClr>
                  </a:outerShdw>
                </a:effectLst>
              </a:rPr>
              <a:t>IAB</a:t>
            </a:r>
            <a:r>
              <a:rPr lang="en-GB" sz="1600" strike="sngStrike" dirty="0">
                <a:effectLst>
                  <a:outerShdw blurRad="38100" dist="38100" dir="2700000" algn="tl">
                    <a:srgbClr val="000000">
                      <a:alpha val="43137"/>
                    </a:srgbClr>
                  </a:outerShdw>
                </a:effectLst>
              </a:rPr>
              <a:t>-MT</a:t>
            </a:r>
            <a:r>
              <a:rPr lang="en-US" sz="1600" strike="sngStrike" dirty="0" smtClean="0">
                <a:effectLst>
                  <a:outerShdw blurRad="38100" dist="38100" dir="2700000" algn="tl">
                    <a:srgbClr val="000000">
                      <a:alpha val="43137"/>
                    </a:srgbClr>
                  </a:outerShdw>
                </a:effectLst>
              </a:rPr>
              <a:t>. (Nokia)</a:t>
            </a:r>
            <a:endParaRPr lang="en-US" sz="1600" strike="sngStrike" dirty="0">
              <a:effectLst>
                <a:outerShdw blurRad="38100" dist="38100" dir="2700000" algn="tl">
                  <a:srgbClr val="000000">
                    <a:alpha val="43137"/>
                  </a:srgbClr>
                </a:outerShdw>
              </a:effectLst>
            </a:endParaRPr>
          </a:p>
          <a:p>
            <a:pPr lvl="1" hangingPunct="0"/>
            <a:r>
              <a:rPr lang="en-US" sz="1400" strike="sngStrike" dirty="0">
                <a:effectLst>
                  <a:outerShdw blurRad="38100" dist="38100" dir="2700000" algn="tl">
                    <a:srgbClr val="000000">
                      <a:alpha val="43137"/>
                    </a:srgbClr>
                  </a:outerShdw>
                </a:effectLst>
              </a:rPr>
              <a:t>Pro: Save the test time and complexity by avoiding testing single RB allocation, which is unlikely to be used in normal operation, and operators have clear guidance for IAB-MT scheduling.</a:t>
            </a:r>
          </a:p>
          <a:p>
            <a:pPr lvl="1" hangingPunct="0"/>
            <a:r>
              <a:rPr lang="en-US" sz="1400" strike="sngStrike" dirty="0">
                <a:effectLst>
                  <a:outerShdw blurRad="38100" dist="38100" dir="2700000" algn="tl">
                    <a:srgbClr val="000000">
                      <a:alpha val="43137"/>
                    </a:srgbClr>
                  </a:outerShdw>
                </a:effectLst>
              </a:rPr>
              <a:t>Con: Limit the flexibility of IAB-MT scheduling</a:t>
            </a:r>
            <a:r>
              <a:rPr lang="en-GB" sz="1400" strike="sngStrike" dirty="0">
                <a:effectLst>
                  <a:outerShdw blurRad="38100" dist="38100" dir="2700000" algn="tl">
                    <a:srgbClr val="000000">
                      <a:alpha val="43137"/>
                    </a:srgbClr>
                  </a:outerShdw>
                </a:effectLst>
              </a:rPr>
              <a:t>.</a:t>
            </a:r>
          </a:p>
          <a:p>
            <a:pPr hangingPunct="0"/>
            <a:r>
              <a:rPr lang="en-US" sz="1600" strike="sngStrike" dirty="0">
                <a:effectLst>
                  <a:outerShdw blurRad="38100" dist="38100" dir="2700000" algn="tl">
                    <a:srgbClr val="000000">
                      <a:alpha val="43137"/>
                    </a:srgbClr>
                  </a:outerShdw>
                </a:effectLst>
              </a:rPr>
              <a:t>Option 3: Also </a:t>
            </a:r>
            <a:r>
              <a:rPr lang="en-GB" sz="1600" strike="sngStrike" dirty="0">
                <a:effectLst>
                  <a:outerShdw blurRad="38100" dist="38100" dir="2700000" algn="tl">
                    <a:srgbClr val="000000">
                      <a:alpha val="43137"/>
                    </a:srgbClr>
                  </a:outerShdw>
                </a:effectLst>
              </a:rPr>
              <a:t>use test model with single RB allocation with the highest possible PSD (according to maximum output power declared by the vendor) at band edge at least for IAB transmitter operating band unwanted emission test, where the single RB allocation with high PSD would be more likely to impact</a:t>
            </a:r>
            <a:r>
              <a:rPr lang="en-US" sz="1600" strike="sngStrike" dirty="0">
                <a:effectLst>
                  <a:outerShdw blurRad="38100" dist="38100" dir="2700000" algn="tl">
                    <a:srgbClr val="000000">
                      <a:alpha val="43137"/>
                    </a:srgbClr>
                  </a:outerShdw>
                </a:effectLst>
              </a:rPr>
              <a:t>.</a:t>
            </a:r>
          </a:p>
          <a:p>
            <a:pPr lvl="1" hangingPunct="0"/>
            <a:r>
              <a:rPr lang="en-US" sz="1400" strike="sngStrike" dirty="0">
                <a:effectLst>
                  <a:outerShdw blurRad="38100" dist="38100" dir="2700000" algn="tl">
                    <a:srgbClr val="000000">
                      <a:alpha val="43137"/>
                    </a:srgbClr>
                  </a:outerShdw>
                </a:effectLst>
              </a:rPr>
              <a:t>Pro: Compliance to the </a:t>
            </a:r>
            <a:r>
              <a:rPr lang="en-GB" sz="1400" strike="sngStrike" dirty="0">
                <a:effectLst>
                  <a:outerShdw blurRad="38100" dist="38100" dir="2700000" algn="tl">
                    <a:srgbClr val="000000">
                      <a:alpha val="43137"/>
                    </a:srgbClr>
                  </a:outerShdw>
                </a:effectLst>
              </a:rPr>
              <a:t>IAB transmitter unwanted emission core requirements (including the regulatory emission limits) can be guaranteed when single RB allocation with high PSD are scheduled</a:t>
            </a:r>
            <a:r>
              <a:rPr lang="en-US" sz="1400" strike="sngStrike" dirty="0">
                <a:effectLst>
                  <a:outerShdw blurRad="38100" dist="38100" dir="2700000" algn="tl">
                    <a:srgbClr val="000000">
                      <a:alpha val="43137"/>
                    </a:srgbClr>
                  </a:outerShdw>
                </a:effectLst>
              </a:rPr>
              <a:t>.</a:t>
            </a:r>
          </a:p>
          <a:p>
            <a:pPr lvl="1" hangingPunct="0"/>
            <a:r>
              <a:rPr lang="en-US" sz="1400" strike="sngStrike" dirty="0">
                <a:effectLst>
                  <a:outerShdw blurRad="38100" dist="38100" dir="2700000" algn="tl">
                    <a:srgbClr val="000000">
                      <a:alpha val="43137"/>
                    </a:srgbClr>
                  </a:outerShdw>
                </a:effectLst>
              </a:rPr>
              <a:t>Con: Increase the test time and complexity for testing single RB allocation, which is unlikely to be used in normal operation</a:t>
            </a:r>
            <a:r>
              <a:rPr lang="en-GB" sz="1400" strike="sngStrike" dirty="0">
                <a:effectLst>
                  <a:outerShdw blurRad="38100" dist="38100" dir="2700000" algn="tl">
                    <a:srgbClr val="000000">
                      <a:alpha val="43137"/>
                    </a:srgbClr>
                  </a:outerShdw>
                </a:effectLst>
              </a:rPr>
              <a:t>.</a:t>
            </a:r>
          </a:p>
          <a:p>
            <a:pPr hangingPunct="0"/>
            <a:r>
              <a:rPr lang="en-US" sz="1600" strike="sngStrike" dirty="0">
                <a:effectLst>
                  <a:outerShdw blurRad="38100" dist="38100" dir="2700000" algn="tl">
                    <a:srgbClr val="000000">
                      <a:alpha val="43137"/>
                    </a:srgbClr>
                  </a:outerShdw>
                </a:effectLst>
              </a:rPr>
              <a:t>Option 4: Also </a:t>
            </a:r>
            <a:r>
              <a:rPr lang="en-GB" sz="1600" strike="sngStrike" dirty="0">
                <a:effectLst>
                  <a:outerShdw blurRad="38100" dist="38100" dir="2700000" algn="tl">
                    <a:srgbClr val="000000">
                      <a:alpha val="43137"/>
                    </a:srgbClr>
                  </a:outerShdw>
                </a:effectLst>
              </a:rPr>
              <a:t>use test model with single RB allocation with a higher PSD declared by the vendor to be supported for single RB transmission at band edge at least for IAB transmitter operating band unwanted emission test, where the single RB allocation with high PSD would be more likely to impact</a:t>
            </a:r>
            <a:r>
              <a:rPr lang="en-US" sz="1600" strike="sngStrike" dirty="0" smtClean="0">
                <a:effectLst>
                  <a:outerShdw blurRad="38100" dist="38100" dir="2700000" algn="tl">
                    <a:srgbClr val="000000">
                      <a:alpha val="43137"/>
                    </a:srgbClr>
                  </a:outerShdw>
                </a:effectLst>
              </a:rPr>
              <a:t>. (Nokia)</a:t>
            </a:r>
            <a:endParaRPr lang="en-US" sz="1600" strike="sngStrike" dirty="0">
              <a:effectLst>
                <a:outerShdw blurRad="38100" dist="38100" dir="2700000" algn="tl">
                  <a:srgbClr val="000000">
                    <a:alpha val="43137"/>
                  </a:srgbClr>
                </a:outerShdw>
              </a:effectLst>
            </a:endParaRPr>
          </a:p>
          <a:p>
            <a:pPr lvl="1" hangingPunct="0"/>
            <a:r>
              <a:rPr lang="en-US" sz="1400" strike="sngStrike" dirty="0">
                <a:effectLst>
                  <a:outerShdw blurRad="38100" dist="38100" dir="2700000" algn="tl">
                    <a:srgbClr val="000000">
                      <a:alpha val="43137"/>
                    </a:srgbClr>
                  </a:outerShdw>
                </a:effectLst>
              </a:rPr>
              <a:t>Pro: Compliance to the </a:t>
            </a:r>
            <a:r>
              <a:rPr lang="en-GB" sz="1400" strike="sngStrike" dirty="0">
                <a:effectLst>
                  <a:outerShdw blurRad="38100" dist="38100" dir="2700000" algn="tl">
                    <a:srgbClr val="000000">
                      <a:alpha val="43137"/>
                    </a:srgbClr>
                  </a:outerShdw>
                </a:effectLst>
              </a:rPr>
              <a:t>IAB transmitter unwanted emission core requirements (including the regulatory emission limits) can be guaranteed when single RB allocation below the declared PSD are scheduled</a:t>
            </a:r>
            <a:r>
              <a:rPr lang="en-US" sz="1400" strike="sngStrike" dirty="0">
                <a:effectLst>
                  <a:outerShdw blurRad="38100" dist="38100" dir="2700000" algn="tl">
                    <a:srgbClr val="000000">
                      <a:alpha val="43137"/>
                    </a:srgbClr>
                  </a:outerShdw>
                </a:effectLst>
              </a:rPr>
              <a:t>.</a:t>
            </a:r>
          </a:p>
          <a:p>
            <a:pPr lvl="1" hangingPunct="0"/>
            <a:r>
              <a:rPr lang="en-US" sz="1400" strike="sngStrike" dirty="0">
                <a:effectLst>
                  <a:outerShdw blurRad="38100" dist="38100" dir="2700000" algn="tl">
                    <a:srgbClr val="000000">
                      <a:alpha val="43137"/>
                    </a:srgbClr>
                  </a:outerShdw>
                </a:effectLst>
              </a:rPr>
              <a:t>Con: Increase the test time and complexity for testing single RB allocation, which is unlikely to be used in normal operation, and limit the flexibility of IAB-MT scheduling</a:t>
            </a:r>
            <a:r>
              <a:rPr lang="en-GB" sz="1400" strike="sngStrike" dirty="0" smtClean="0">
                <a:effectLst>
                  <a:outerShdw blurRad="38100" dist="38100" dir="2700000" algn="tl">
                    <a:srgbClr val="000000">
                      <a:alpha val="43137"/>
                    </a:srgbClr>
                  </a:outerShdw>
                </a:effectLst>
              </a:rPr>
              <a:t>.</a:t>
            </a:r>
            <a:endParaRPr lang="en-GB" sz="1400" strike="sngStrike" dirty="0">
              <a:effectLst>
                <a:outerShdw blurRad="38100" dist="38100" dir="2700000" algn="tl">
                  <a:srgbClr val="000000">
                    <a:alpha val="43137"/>
                  </a:srgbClr>
                </a:outerShdw>
              </a:effectLst>
            </a:endParaRPr>
          </a:p>
          <a:p>
            <a:pPr marL="457200" lvl="1" indent="0" hangingPunct="0">
              <a:buNone/>
            </a:pPr>
            <a:endParaRPr lang="en-GB" sz="1400" dirty="0" smtClean="0"/>
          </a:p>
        </p:txBody>
      </p:sp>
    </p:spTree>
    <p:extLst>
      <p:ext uri="{BB962C8B-B14F-4D97-AF65-F5344CB8AC3E}">
        <p14:creationId xmlns:p14="http://schemas.microsoft.com/office/powerpoint/2010/main" val="263533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Way forward on use of single RB high PSD TM</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marL="0" indent="0">
              <a:buNone/>
            </a:pPr>
            <a:r>
              <a:rPr lang="en-GB" altLang="zh-CN" sz="1600" dirty="0">
                <a:solidFill>
                  <a:srgbClr val="00B050"/>
                </a:solidFill>
              </a:rPr>
              <a:t>Use test model with full </a:t>
            </a:r>
            <a:r>
              <a:rPr lang="en-GB" altLang="zh-CN" sz="1600" dirty="0" err="1">
                <a:solidFill>
                  <a:srgbClr val="00B050"/>
                </a:solidFill>
              </a:rPr>
              <a:t>RBs</a:t>
            </a:r>
            <a:r>
              <a:rPr lang="en-GB" altLang="zh-CN" sz="1600" dirty="0">
                <a:solidFill>
                  <a:srgbClr val="00B050"/>
                </a:solidFill>
              </a:rPr>
              <a:t> allocation at band edge for </a:t>
            </a:r>
            <a:r>
              <a:rPr lang="en-GB" altLang="zh-CN" sz="1600" dirty="0" err="1">
                <a:solidFill>
                  <a:srgbClr val="00B050"/>
                </a:solidFill>
              </a:rPr>
              <a:t>IAB</a:t>
            </a:r>
            <a:r>
              <a:rPr lang="en-GB" altLang="zh-CN" sz="1600" dirty="0">
                <a:solidFill>
                  <a:srgbClr val="00B050"/>
                </a:solidFill>
              </a:rPr>
              <a:t> transmitter unwanted emission test</a:t>
            </a:r>
            <a:r>
              <a:rPr lang="en-US" altLang="zh-CN" sz="1600" dirty="0">
                <a:solidFill>
                  <a:srgbClr val="00B050"/>
                </a:solidFill>
              </a:rPr>
              <a:t> to proceed the </a:t>
            </a:r>
            <a:r>
              <a:rPr lang="en-US" altLang="zh-CN" sz="1600" dirty="0" err="1">
                <a:solidFill>
                  <a:srgbClr val="00B050"/>
                </a:solidFill>
              </a:rPr>
              <a:t>TPs</a:t>
            </a:r>
            <a:r>
              <a:rPr lang="en-US" altLang="zh-CN" sz="1600" dirty="0">
                <a:solidFill>
                  <a:srgbClr val="00B050"/>
                </a:solidFill>
              </a:rPr>
              <a:t> in this </a:t>
            </a:r>
            <a:r>
              <a:rPr lang="en-US" altLang="zh-CN" sz="1600" dirty="0" smtClean="0">
                <a:solidFill>
                  <a:srgbClr val="00B050"/>
                </a:solidFill>
              </a:rPr>
              <a:t>meeting; </a:t>
            </a:r>
          </a:p>
          <a:p>
            <a:pPr marL="0" indent="0">
              <a:buNone/>
            </a:pPr>
            <a:r>
              <a:rPr lang="en-US" altLang="zh-CN" sz="1600" dirty="0">
                <a:solidFill>
                  <a:srgbClr val="00B050"/>
                </a:solidFill>
              </a:rPr>
              <a:t>C</a:t>
            </a:r>
            <a:r>
              <a:rPr lang="en-US" altLang="zh-CN" sz="1600" dirty="0" smtClean="0">
                <a:solidFill>
                  <a:srgbClr val="00B050"/>
                </a:solidFill>
              </a:rPr>
              <a:t>ompanies </a:t>
            </a:r>
            <a:r>
              <a:rPr lang="en-US" altLang="zh-CN" sz="1600" dirty="0">
                <a:solidFill>
                  <a:srgbClr val="00B050"/>
                </a:solidFill>
              </a:rPr>
              <a:t>are encouraged to discuss the issue of single </a:t>
            </a:r>
            <a:r>
              <a:rPr lang="en-US" altLang="zh-CN" sz="1600" dirty="0" err="1">
                <a:solidFill>
                  <a:srgbClr val="00B050"/>
                </a:solidFill>
              </a:rPr>
              <a:t>RB</a:t>
            </a:r>
            <a:r>
              <a:rPr lang="en-US" altLang="zh-CN" sz="1600" dirty="0">
                <a:solidFill>
                  <a:srgbClr val="00B050"/>
                </a:solidFill>
              </a:rPr>
              <a:t> high </a:t>
            </a:r>
            <a:r>
              <a:rPr lang="en-US" altLang="zh-CN" sz="1600" dirty="0" err="1">
                <a:solidFill>
                  <a:srgbClr val="00B050"/>
                </a:solidFill>
              </a:rPr>
              <a:t>PSD</a:t>
            </a:r>
            <a:r>
              <a:rPr lang="en-US" altLang="zh-CN" sz="1600" dirty="0">
                <a:solidFill>
                  <a:srgbClr val="00B050"/>
                </a:solidFill>
              </a:rPr>
              <a:t> TM for unwanted emission in future </a:t>
            </a:r>
            <a:r>
              <a:rPr lang="en-US" altLang="zh-CN" sz="1600" dirty="0" err="1">
                <a:solidFill>
                  <a:srgbClr val="00B050"/>
                </a:solidFill>
              </a:rPr>
              <a:t>RAN4</a:t>
            </a:r>
            <a:r>
              <a:rPr lang="en-US" altLang="zh-CN" sz="1600" dirty="0">
                <a:solidFill>
                  <a:srgbClr val="00B050"/>
                </a:solidFill>
              </a:rPr>
              <a:t> meetings in maintenance phase with following candidate options for consideration:</a:t>
            </a:r>
          </a:p>
          <a:p>
            <a:pPr>
              <a:lnSpc>
                <a:spcPct val="100000"/>
              </a:lnSpc>
              <a:spcBef>
                <a:spcPts val="0"/>
              </a:spcBef>
              <a:defRPr/>
            </a:pPr>
            <a:r>
              <a:rPr lang="en-US" altLang="zh-CN" sz="1600" dirty="0">
                <a:solidFill>
                  <a:srgbClr val="00B050"/>
                </a:solidFill>
              </a:rPr>
              <a:t>Option 2: Only </a:t>
            </a:r>
            <a:r>
              <a:rPr lang="en-GB" altLang="zh-CN" sz="1600" dirty="0">
                <a:solidFill>
                  <a:srgbClr val="00B050"/>
                </a:solidFill>
              </a:rPr>
              <a:t>use test model with full </a:t>
            </a:r>
            <a:r>
              <a:rPr lang="en-GB" altLang="zh-CN" sz="1600" dirty="0" err="1">
                <a:solidFill>
                  <a:srgbClr val="00B050"/>
                </a:solidFill>
              </a:rPr>
              <a:t>RBs</a:t>
            </a:r>
            <a:r>
              <a:rPr lang="en-GB" altLang="zh-CN" sz="1600" dirty="0">
                <a:solidFill>
                  <a:srgbClr val="00B050"/>
                </a:solidFill>
              </a:rPr>
              <a:t> allocation at band edge for </a:t>
            </a:r>
            <a:r>
              <a:rPr lang="en-GB" altLang="zh-CN" sz="1600" dirty="0" err="1">
                <a:solidFill>
                  <a:srgbClr val="00B050"/>
                </a:solidFill>
              </a:rPr>
              <a:t>IAB</a:t>
            </a:r>
            <a:r>
              <a:rPr lang="en-GB" altLang="zh-CN" sz="1600" dirty="0">
                <a:solidFill>
                  <a:srgbClr val="00B050"/>
                </a:solidFill>
              </a:rPr>
              <a:t> transmitter unwanted emission test, with a clear statement in the specification that single </a:t>
            </a:r>
            <a:r>
              <a:rPr lang="en-GB" altLang="zh-CN" sz="1600" dirty="0" err="1">
                <a:solidFill>
                  <a:srgbClr val="00B050"/>
                </a:solidFill>
              </a:rPr>
              <a:t>RB</a:t>
            </a:r>
            <a:r>
              <a:rPr lang="en-GB" altLang="zh-CN" sz="1600" dirty="0">
                <a:solidFill>
                  <a:srgbClr val="00B050"/>
                </a:solidFill>
              </a:rPr>
              <a:t> allocation with high </a:t>
            </a:r>
            <a:r>
              <a:rPr lang="en-GB" altLang="zh-CN" sz="1600" dirty="0" err="1">
                <a:solidFill>
                  <a:srgbClr val="00B050"/>
                </a:solidFill>
              </a:rPr>
              <a:t>PSD</a:t>
            </a:r>
            <a:r>
              <a:rPr lang="en-GB" altLang="zh-CN" sz="1600" dirty="0">
                <a:solidFill>
                  <a:srgbClr val="00B050"/>
                </a:solidFill>
              </a:rPr>
              <a:t> should not be scheduled for </a:t>
            </a:r>
            <a:r>
              <a:rPr lang="en-GB" altLang="zh-CN" sz="1600" dirty="0" err="1">
                <a:solidFill>
                  <a:srgbClr val="00B050"/>
                </a:solidFill>
              </a:rPr>
              <a:t>IAB</a:t>
            </a:r>
            <a:r>
              <a:rPr lang="en-GB" altLang="zh-CN" sz="1600" dirty="0">
                <a:solidFill>
                  <a:srgbClr val="00B050"/>
                </a:solidFill>
              </a:rPr>
              <a:t>-MT</a:t>
            </a:r>
            <a:r>
              <a:rPr lang="en-US" altLang="zh-CN" sz="1600" dirty="0">
                <a:solidFill>
                  <a:srgbClr val="00B050"/>
                </a:solidFill>
              </a:rPr>
              <a:t>. </a:t>
            </a:r>
          </a:p>
          <a:p>
            <a:pPr>
              <a:lnSpc>
                <a:spcPct val="100000"/>
              </a:lnSpc>
              <a:spcBef>
                <a:spcPts val="0"/>
              </a:spcBef>
              <a:defRPr/>
            </a:pPr>
            <a:r>
              <a:rPr lang="en-US" altLang="zh-CN" sz="1600" dirty="0">
                <a:solidFill>
                  <a:srgbClr val="00B050"/>
                </a:solidFill>
              </a:rPr>
              <a:t>Option 4: Also </a:t>
            </a:r>
            <a:r>
              <a:rPr lang="en-GB" altLang="zh-CN" sz="1600" dirty="0">
                <a:solidFill>
                  <a:srgbClr val="00B050"/>
                </a:solidFill>
              </a:rPr>
              <a:t>use test model with single </a:t>
            </a:r>
            <a:r>
              <a:rPr lang="en-GB" altLang="zh-CN" sz="1600" dirty="0" err="1">
                <a:solidFill>
                  <a:srgbClr val="00B050"/>
                </a:solidFill>
              </a:rPr>
              <a:t>RB</a:t>
            </a:r>
            <a:r>
              <a:rPr lang="en-GB" altLang="zh-CN" sz="1600" dirty="0">
                <a:solidFill>
                  <a:srgbClr val="00B050"/>
                </a:solidFill>
              </a:rPr>
              <a:t> allocation with a higher </a:t>
            </a:r>
            <a:r>
              <a:rPr lang="en-GB" altLang="zh-CN" sz="1600" dirty="0" err="1">
                <a:solidFill>
                  <a:srgbClr val="00B050"/>
                </a:solidFill>
              </a:rPr>
              <a:t>PSD</a:t>
            </a:r>
            <a:r>
              <a:rPr lang="en-GB" altLang="zh-CN" sz="1600" dirty="0">
                <a:solidFill>
                  <a:srgbClr val="00B050"/>
                </a:solidFill>
              </a:rPr>
              <a:t> declared by the vendor to be supported for single </a:t>
            </a:r>
            <a:r>
              <a:rPr lang="en-GB" altLang="zh-CN" sz="1600" dirty="0" err="1">
                <a:solidFill>
                  <a:srgbClr val="00B050"/>
                </a:solidFill>
              </a:rPr>
              <a:t>RB</a:t>
            </a:r>
            <a:r>
              <a:rPr lang="en-GB" altLang="zh-CN" sz="1600" dirty="0">
                <a:solidFill>
                  <a:srgbClr val="00B050"/>
                </a:solidFill>
              </a:rPr>
              <a:t> transmission at band edge at least for </a:t>
            </a:r>
            <a:r>
              <a:rPr lang="en-GB" altLang="zh-CN" sz="1600" dirty="0" err="1">
                <a:solidFill>
                  <a:srgbClr val="00B050"/>
                </a:solidFill>
              </a:rPr>
              <a:t>IAB</a:t>
            </a:r>
            <a:r>
              <a:rPr lang="en-GB" altLang="zh-CN" sz="1600" dirty="0">
                <a:solidFill>
                  <a:srgbClr val="00B050"/>
                </a:solidFill>
              </a:rPr>
              <a:t> transmitter operating band unwanted emission test, where the single </a:t>
            </a:r>
            <a:r>
              <a:rPr lang="en-GB" altLang="zh-CN" sz="1600" dirty="0" err="1">
                <a:solidFill>
                  <a:srgbClr val="00B050"/>
                </a:solidFill>
              </a:rPr>
              <a:t>RB</a:t>
            </a:r>
            <a:r>
              <a:rPr lang="en-GB" altLang="zh-CN" sz="1600" dirty="0">
                <a:solidFill>
                  <a:srgbClr val="00B050"/>
                </a:solidFill>
              </a:rPr>
              <a:t> allocation with high </a:t>
            </a:r>
            <a:r>
              <a:rPr lang="en-GB" altLang="zh-CN" sz="1600" dirty="0" err="1">
                <a:solidFill>
                  <a:srgbClr val="00B050"/>
                </a:solidFill>
              </a:rPr>
              <a:t>PSD</a:t>
            </a:r>
            <a:r>
              <a:rPr lang="en-GB" altLang="zh-CN" sz="1600" dirty="0">
                <a:solidFill>
                  <a:srgbClr val="00B050"/>
                </a:solidFill>
              </a:rPr>
              <a:t> would be more likely to impact</a:t>
            </a:r>
            <a:r>
              <a:rPr lang="en-US" altLang="zh-CN" sz="1600" dirty="0">
                <a:solidFill>
                  <a:srgbClr val="00B050"/>
                </a:solidFill>
              </a:rPr>
              <a:t>. </a:t>
            </a:r>
          </a:p>
          <a:p>
            <a:pPr marL="457200" lvl="1" indent="0" hangingPunct="0">
              <a:buNone/>
            </a:pPr>
            <a:endParaRPr lang="en-GB" sz="1400" dirty="0" smtClean="0"/>
          </a:p>
        </p:txBody>
      </p:sp>
    </p:spTree>
    <p:extLst>
      <p:ext uri="{BB962C8B-B14F-4D97-AF65-F5344CB8AC3E}">
        <p14:creationId xmlns:p14="http://schemas.microsoft.com/office/powerpoint/2010/main" val="3244359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3600</TotalTime>
  <Words>999</Words>
  <Application>Microsoft Office PowerPoint</Application>
  <PresentationFormat>宽屏</PresentationFormat>
  <Paragraphs>41</Paragraphs>
  <Slides>4</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vt:i4>
      </vt:variant>
    </vt:vector>
  </HeadingPairs>
  <TitlesOfParts>
    <vt:vector size="9" baseType="lpstr">
      <vt:lpstr>等线</vt:lpstr>
      <vt:lpstr>Arial</vt:lpstr>
      <vt:lpstr>Calibri</vt:lpstr>
      <vt:lpstr>Calibri Light</vt:lpstr>
      <vt:lpstr>Office Theme</vt:lpstr>
      <vt:lpstr>WF on single RB High PSD</vt:lpstr>
      <vt:lpstr>Background</vt:lpstr>
      <vt:lpstr>Way forward on use of single RB high PSD TM</vt:lpstr>
      <vt:lpstr>Way forward on use of single RB high PSD TM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man_hung.ng@nokia.com</dc:creator>
  <cp:lastModifiedBy>Haijie Qiu_Samsung</cp:lastModifiedBy>
  <cp:revision>404</cp:revision>
  <dcterms:created xsi:type="dcterms:W3CDTF">2016-11-16T01:29:09Z</dcterms:created>
  <dcterms:modified xsi:type="dcterms:W3CDTF">2021-05-25T14:39:35Z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-2141145419</vt:i4>
  </property>
  <property fmtid="{D5CDD505-2E9C-101B-9397-08002B2CF9AE}" pid="3" name="_NewReviewCycle">
    <vt:lpwstr/>
  </property>
  <property fmtid="{D5CDD505-2E9C-101B-9397-08002B2CF9AE}" pid="4" name="_EmailSubject">
    <vt:lpwstr>WF on sub6-GHz  ACLR and ACS</vt:lpwstr>
  </property>
  <property fmtid="{D5CDD505-2E9C-101B-9397-08002B2CF9AE}" pid="5" name="_AuthorEmail">
    <vt:lpwstr>man_hung.ng@nokia.com</vt:lpwstr>
  </property>
  <property fmtid="{D5CDD505-2E9C-101B-9397-08002B2CF9AE}" pid="6" name="_AuthorEmailDisplayName">
    <vt:lpwstr>Ng, Man Hung (Nokia - GB)</vt:lpwstr>
  </property>
  <property fmtid="{D5CDD505-2E9C-101B-9397-08002B2CF9AE}" pid="7" name="_2015_ms_pID_725343">
    <vt:lpwstr>(2)4qKEM/y4KgplHNjc9xgc2iCaGKgejlSBkTJy9RLuxzgH7gH3vcrLFxAxASdUQWexLW8ByJY4
BN8Ip9OmWq8MeLQ9F0pZyeuZpH+5LqLRpSHvkwHZtHrHz1UzT0HbhwhQNMpix8hmweUVFTNi
iG5bKYAqluzcfPdvq/Z+EPyNFxrDXzpCt78MziA0vE4Ft0hkk1L1HQANY7IzQyvCKP40gg2W
BT0fDr7UrAwTY7A5ri</vt:lpwstr>
  </property>
  <property fmtid="{D5CDD505-2E9C-101B-9397-08002B2CF9AE}" pid="8" name="_2015_ms_pID_7253431">
    <vt:lpwstr>UxBTN4RJXrlowop4Mc/Oy7KboAL2OyPspwkKmIQF5KgHYUJXmWEADq
4VmggfMQiRbZMkv0y7gCGuH3cXVl2B8vKsCIX4PhRKY0dnofqSU8+m0WftCY1KQVgCuL+Cm8
IPs4zs/4Uj2mbCV9SY4gfzVmpZ2WrD7LkTdR21MXnkt0TgEuTjBMG7msx2JudvxbYjQ=</vt:lpwstr>
  </property>
</Properties>
</file>