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32"/>
  </p:notesMasterIdLst>
  <p:handoutMasterIdLst>
    <p:handoutMasterId r:id="rId33"/>
  </p:handoutMasterIdLst>
  <p:sldIdLst>
    <p:sldId id="341" r:id="rId5"/>
    <p:sldId id="393" r:id="rId6"/>
    <p:sldId id="369" r:id="rId7"/>
    <p:sldId id="366" r:id="rId8"/>
    <p:sldId id="394" r:id="rId9"/>
    <p:sldId id="367" r:id="rId10"/>
    <p:sldId id="395" r:id="rId11"/>
    <p:sldId id="379" r:id="rId12"/>
    <p:sldId id="373" r:id="rId13"/>
    <p:sldId id="381" r:id="rId14"/>
    <p:sldId id="380" r:id="rId15"/>
    <p:sldId id="382" r:id="rId16"/>
    <p:sldId id="383" r:id="rId17"/>
    <p:sldId id="384" r:id="rId18"/>
    <p:sldId id="385" r:id="rId19"/>
    <p:sldId id="386" r:id="rId20"/>
    <p:sldId id="387" r:id="rId21"/>
    <p:sldId id="388" r:id="rId22"/>
    <p:sldId id="389" r:id="rId23"/>
    <p:sldId id="370" r:id="rId24"/>
    <p:sldId id="390" r:id="rId25"/>
    <p:sldId id="371" r:id="rId26"/>
    <p:sldId id="391" r:id="rId27"/>
    <p:sldId id="392" r:id="rId28"/>
    <p:sldId id="377" r:id="rId29"/>
    <p:sldId id="376" r:id="rId30"/>
    <p:sldId id="378" r:id="rId31"/>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27" autoAdjust="0"/>
    <p:restoredTop sz="96461" autoAdjust="0"/>
  </p:normalViewPr>
  <p:slideViewPr>
    <p:cSldViewPr snapToGrid="0">
      <p:cViewPr varScale="1">
        <p:scale>
          <a:sx n="114" d="100"/>
          <a:sy n="114" d="100"/>
        </p:scale>
        <p:origin x="240"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942843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20922319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2020</a:t>
            </a:r>
          </a:p>
        </p:txBody>
      </p:sp>
      <p:pic>
        <p:nvPicPr>
          <p:cNvPr id="1031" name="Picture 1">
            <a:extLst>
              <a:ext uri="{FF2B5EF4-FFF2-40B4-BE49-F238E27FC236}">
                <a16:creationId xmlns=""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 xmlns:a16="http://schemas.microsoft.com/office/drawing/2014/main" id="{AA2802BD-1B72-4AD1-8184-0FD099607084}"/>
              </a:ext>
            </a:extLst>
          </p:cNvPr>
          <p:cNvSpPr txBox="1">
            <a:spLocks noChangeArrowheads="1"/>
          </p:cNvSpPr>
          <p:nvPr userDrawn="1"/>
        </p:nvSpPr>
        <p:spPr bwMode="auto">
          <a:xfrm>
            <a:off x="133350" y="36513"/>
            <a:ext cx="36584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a:t>
            </a:r>
            <a:r>
              <a:rPr lang="en-GB" altLang="zh-CN" sz="1200" b="1" kern="1200" dirty="0" smtClean="0">
                <a:solidFill>
                  <a:schemeClr val="tx1"/>
                </a:solidFill>
                <a:latin typeface="Arial "/>
                <a:ea typeface="+mn-ea"/>
                <a:cs typeface="Arial" panose="020B0604020202020204" pitchFamily="34" charset="0"/>
              </a:rPr>
              <a:t>TSG-RAN WG4 Meeting # 99-e </a:t>
            </a:r>
            <a:endParaRPr lang="sv-SE" altLang="en-US" sz="1200" b="1" kern="1200" dirty="0" smtClean="0">
              <a:solidFill>
                <a:schemeClr val="tx1"/>
              </a:solidFill>
              <a:latin typeface="Arial "/>
              <a:ea typeface="+mn-ea"/>
              <a:cs typeface="Arial" panose="020B0604020202020204" pitchFamily="34" charset="0"/>
            </a:endParaRPr>
          </a:p>
          <a:p>
            <a:pPr eaLnBrk="1" hangingPunct="1">
              <a:defRPr/>
            </a:pPr>
            <a:r>
              <a:rPr lang="en-US" altLang="en-US" sz="1200" b="1" dirty="0" smtClean="0">
                <a:latin typeface="Arial "/>
              </a:rPr>
              <a:t>Electronic Meeting, 19</a:t>
            </a:r>
            <a:r>
              <a:rPr lang="en-US" altLang="en-US" sz="1200" b="1" baseline="30000" dirty="0" smtClean="0">
                <a:latin typeface="Arial "/>
              </a:rPr>
              <a:t>th</a:t>
            </a:r>
            <a:r>
              <a:rPr lang="en-US" altLang="en-US" sz="1200" b="1" baseline="0" dirty="0" smtClean="0">
                <a:latin typeface="Arial "/>
              </a:rPr>
              <a:t>–</a:t>
            </a:r>
            <a:r>
              <a:rPr lang="en-US" altLang="en-US" sz="1200" b="1" dirty="0" smtClean="0">
                <a:latin typeface="Arial "/>
              </a:rPr>
              <a:t>27</a:t>
            </a:r>
            <a:r>
              <a:rPr lang="en-US" altLang="en-US" sz="1200" b="1" baseline="30000" dirty="0" smtClean="0">
                <a:latin typeface="Arial "/>
              </a:rPr>
              <a:t>th</a:t>
            </a:r>
            <a:r>
              <a:rPr lang="en-US" altLang="en-US" sz="1200" b="1" dirty="0" smtClean="0">
                <a:latin typeface="Arial "/>
              </a:rPr>
              <a:t> May, 2021</a:t>
            </a:r>
            <a:endParaRPr lang="sv-SE" altLang="en-US" sz="1200" b="1" dirty="0">
              <a:latin typeface="Arial "/>
            </a:endParaRPr>
          </a:p>
        </p:txBody>
      </p:sp>
      <p:sp>
        <p:nvSpPr>
          <p:cNvPr id="13" name="Text Box 14">
            <a:extLst>
              <a:ext uri="{FF2B5EF4-FFF2-40B4-BE49-F238E27FC236}">
                <a16:creationId xmlns="" xmlns:a16="http://schemas.microsoft.com/office/drawing/2014/main" id="{AF4006C6-1A95-4284-A498-917EA49F0F95}"/>
              </a:ext>
            </a:extLst>
          </p:cNvPr>
          <p:cNvSpPr txBox="1">
            <a:spLocks noChangeArrowheads="1"/>
          </p:cNvSpPr>
          <p:nvPr userDrawn="1"/>
        </p:nvSpPr>
        <p:spPr bwMode="auto">
          <a:xfrm>
            <a:off x="9163050" y="133350"/>
            <a:ext cx="2600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smtClean="0">
                <a:latin typeface="Arial "/>
              </a:rPr>
              <a:t>R4-2108644</a:t>
            </a:r>
          </a:p>
          <a:p>
            <a:pPr algn="r" eaLnBrk="1" hangingPunct="1">
              <a:defRPr/>
            </a:pPr>
            <a:endParaRPr lang="sv-SE" altLang="en-US" sz="1200" b="1" dirty="0">
              <a:latin typeface="Arial "/>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timing>
    <p:tnLst>
      <p:par>
        <p:cTn id="1" dur="indefinite" restart="never" nodeType="tmRoot"/>
      </p:par>
    </p:tnLst>
  </p:timing>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package" Target="../embeddings/Microsoft_Word_Document2.docx"/></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 xmlns:a16="http://schemas.microsoft.com/office/drawing/2014/main" id="{6BFCA172-672F-4297-B767-9F7EDE373FA1}"/>
              </a:ext>
            </a:extLst>
          </p:cNvPr>
          <p:cNvSpPr>
            <a:spLocks noGrp="1"/>
          </p:cNvSpPr>
          <p:nvPr>
            <p:ph type="title"/>
          </p:nvPr>
        </p:nvSpPr>
        <p:spPr>
          <a:xfrm>
            <a:off x="2147888" y="1709738"/>
            <a:ext cx="7886700" cy="2852737"/>
          </a:xfrm>
        </p:spPr>
        <p:txBody>
          <a:bodyPr/>
          <a:lstStyle/>
          <a:p>
            <a:pPr eaLnBrk="1" hangingPunct="1"/>
            <a:r>
              <a:rPr lang="en-US" altLang="en-US" sz="5400" dirty="0"/>
              <a:t>[Draft] Way Forward for </a:t>
            </a:r>
            <a:br>
              <a:rPr lang="en-US" altLang="en-US" sz="5400" dirty="0"/>
            </a:br>
            <a:r>
              <a:rPr lang="en-US" altLang="en-US" sz="5400" dirty="0" smtClean="0"/>
              <a:t>[313]NTN_Soltions_Part2</a:t>
            </a:r>
            <a:endParaRPr lang="en-GB" altLang="en-US" sz="5400" dirty="0"/>
          </a:p>
        </p:txBody>
      </p:sp>
      <p:sp>
        <p:nvSpPr>
          <p:cNvPr id="5123" name="Text Placeholder 2">
            <a:extLst>
              <a:ext uri="{FF2B5EF4-FFF2-40B4-BE49-F238E27FC236}">
                <a16:creationId xmlns=""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r>
              <a:rPr lang="en-US" altLang="zh-CN" dirty="0" smtClean="0"/>
              <a:t>JIN Yiran</a:t>
            </a:r>
          </a:p>
          <a:p>
            <a:pPr marL="0" indent="0" eaLnBrk="1" hangingPunct="1">
              <a:buFontTx/>
              <a:buNone/>
            </a:pPr>
            <a:r>
              <a:rPr lang="en-US" altLang="zh-CN" dirty="0" smtClean="0"/>
              <a:t>Moderator, Samsung</a:t>
            </a:r>
            <a:endParaRPr lang="en-GB" altLang="en-US" dirty="0"/>
          </a:p>
          <a:p>
            <a:pPr marL="0" indent="0" eaLnBrk="1" hangingPunct="1">
              <a:buFontTx/>
              <a:buNone/>
            </a:pPr>
            <a:endParaRPr lang="en-GB" altLang="en-US"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smtClean="0"/>
              <a:t>Way Forward - Simulation Assumptions</a:t>
            </a:r>
            <a:endParaRPr lang="en-GB" altLang="en-US" dirty="0"/>
          </a:p>
        </p:txBody>
      </p:sp>
      <p:sp>
        <p:nvSpPr>
          <p:cNvPr id="6147" name="Content Placeholder 2">
            <a:extLst>
              <a:ext uri="{FF2B5EF4-FFF2-40B4-BE49-F238E27FC236}">
                <a16:creationId xmlns="" xmlns:a16="http://schemas.microsoft.com/office/drawing/2014/main" id="{33CFEE74-7B51-47B2-8BC9-945D38E983E7}"/>
              </a:ext>
            </a:extLst>
          </p:cNvPr>
          <p:cNvSpPr>
            <a:spLocks noGrp="1"/>
          </p:cNvSpPr>
          <p:nvPr>
            <p:ph idx="1"/>
          </p:nvPr>
        </p:nvSpPr>
        <p:spPr>
          <a:xfrm>
            <a:off x="838200" y="1825624"/>
            <a:ext cx="10515600" cy="845857"/>
          </a:xfrm>
        </p:spPr>
        <p:txBody>
          <a:bodyPr/>
          <a:lstStyle/>
          <a:p>
            <a:pPr marL="358775" indent="-358775"/>
            <a:r>
              <a:rPr lang="en-US" altLang="zh-CN" dirty="0"/>
              <a:t>Satellite max TX </a:t>
            </a:r>
            <a:r>
              <a:rPr lang="en-US" altLang="zh-CN" dirty="0" smtClean="0"/>
              <a:t>power: Agreements as following</a:t>
            </a:r>
            <a:endParaRPr lang="en-US" altLang="en-US" dirty="0" smtClean="0"/>
          </a:p>
          <a:p>
            <a:pPr marL="717550">
              <a:buFont typeface="Arial" panose="020B0604020202020204" pitchFamily="34" charset="0"/>
              <a:buChar char="•"/>
            </a:pPr>
            <a:r>
              <a:rPr lang="en-GB" altLang="zh-CN" sz="2000" dirty="0"/>
              <a:t>The satellite max </a:t>
            </a:r>
            <a:r>
              <a:rPr lang="en-GB" altLang="zh-CN" sz="2000" dirty="0" err="1"/>
              <a:t>Tx</a:t>
            </a:r>
            <a:r>
              <a:rPr lang="en-GB" altLang="zh-CN" sz="2000" dirty="0"/>
              <a:t> power can be calculated by the equation as below:</a:t>
            </a:r>
            <a:endParaRPr lang="en-US" altLang="en-US" sz="2000" dirty="0" smtClean="0"/>
          </a:p>
        </p:txBody>
      </p:sp>
      <mc:AlternateContent xmlns:mc="http://schemas.openxmlformats.org/markup-compatibility/2006" xmlns:a14="http://schemas.microsoft.com/office/drawing/2010/main">
        <mc:Choice Requires="a14">
          <p:sp>
            <p:nvSpPr>
              <p:cNvPr id="3" name="矩形 2"/>
              <p:cNvSpPr/>
              <p:nvPr/>
            </p:nvSpPr>
            <p:spPr>
              <a:xfrm>
                <a:off x="715861" y="2739305"/>
                <a:ext cx="10972800" cy="7087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unc>
                        <m:funcPr>
                          <m:ctrlPr>
                            <a:rPr lang="zh-CN" altLang="en-US" i="1">
                              <a:latin typeface="Cambria Math" panose="02040503050406030204" pitchFamily="18" charset="0"/>
                            </a:rPr>
                          </m:ctrlPr>
                        </m:funcPr>
                        <m:fName>
                          <m:r>
                            <m:rPr>
                              <m:sty m:val="p"/>
                            </m:rPr>
                            <a:rPr lang="zh-CN" altLang="en-US">
                              <a:latin typeface="Cambria Math" panose="02040503050406030204" pitchFamily="18" charset="0"/>
                            </a:rPr>
                            <m:t>max</m:t>
                          </m:r>
                        </m:fName>
                        <m:e>
                          <m:r>
                            <a:rPr lang="zh-CN" altLang="en-US" i="1">
                              <a:latin typeface="Cambria Math" panose="02040503050406030204" pitchFamily="18" charset="0"/>
                            </a:rPr>
                            <m:t>𝑇𝑥</m:t>
                          </m:r>
                          <m:r>
                            <a:rPr lang="zh-CN" altLang="en-US" i="0">
                              <a:latin typeface="Cambria Math" panose="02040503050406030204" pitchFamily="18" charset="0"/>
                            </a:rPr>
                            <m:t> </m:t>
                          </m:r>
                          <m:r>
                            <a:rPr lang="zh-CN" altLang="en-US" i="1">
                              <a:latin typeface="Cambria Math" panose="02040503050406030204" pitchFamily="18" charset="0"/>
                            </a:rPr>
                            <m:t>𝑝𝑜𝑤𝑒𝑟</m:t>
                          </m:r>
                          <m:d>
                            <m:dPr>
                              <m:begChr m:val="["/>
                              <m:endChr m:val="]"/>
                              <m:ctrlPr>
                                <a:rPr lang="zh-CN" altLang="en-US" i="1">
                                  <a:latin typeface="Cambria Math" panose="02040503050406030204" pitchFamily="18" charset="0"/>
                                </a:rPr>
                              </m:ctrlPr>
                            </m:dPr>
                            <m:e>
                              <m:r>
                                <a:rPr lang="zh-CN" altLang="en-US" i="1">
                                  <a:latin typeface="Cambria Math" panose="02040503050406030204" pitchFamily="18" charset="0"/>
                                </a:rPr>
                                <m:t>𝑑𝐵𝑚</m:t>
                              </m:r>
                            </m:e>
                          </m:d>
                          <m:r>
                            <a:rPr lang="zh-CN" altLang="en-US" i="0">
                              <a:latin typeface="Cambria Math" panose="02040503050406030204" pitchFamily="18" charset="0"/>
                            </a:rPr>
                            <m:t>=</m:t>
                          </m:r>
                        </m:e>
                      </m:func>
                      <m:r>
                        <a:rPr lang="zh-CN" altLang="en-US" i="1">
                          <a:latin typeface="Cambria Math" panose="02040503050406030204" pitchFamily="18" charset="0"/>
                        </a:rPr>
                        <m:t>𝐸𝐼𝑅𝑃</m:t>
                      </m:r>
                      <m:r>
                        <a:rPr lang="zh-CN" altLang="en-US" i="0">
                          <a:latin typeface="Cambria Math" panose="02040503050406030204" pitchFamily="18" charset="0"/>
                        </a:rPr>
                        <m:t> </m:t>
                      </m:r>
                      <m:r>
                        <a:rPr lang="zh-CN" altLang="en-US" i="1">
                          <a:latin typeface="Cambria Math" panose="02040503050406030204" pitchFamily="18" charset="0"/>
                        </a:rPr>
                        <m:t>𝑑𝑒𝑛𝑠𝑖𝑡𝑦</m:t>
                      </m:r>
                      <m:d>
                        <m:dPr>
                          <m:begChr m:val="["/>
                          <m:endChr m:val="]"/>
                          <m:ctrlPr>
                            <a:rPr lang="zh-CN" altLang="en-US" i="1">
                              <a:latin typeface="Cambria Math" panose="02040503050406030204" pitchFamily="18" charset="0"/>
                            </a:rPr>
                          </m:ctrlPr>
                        </m:dPr>
                        <m:e>
                          <m:f>
                            <m:fPr>
                              <m:ctrlPr>
                                <a:rPr lang="zh-CN" altLang="en-US" i="1">
                                  <a:latin typeface="Cambria Math" panose="02040503050406030204" pitchFamily="18" charset="0"/>
                                </a:rPr>
                              </m:ctrlPr>
                            </m:fPr>
                            <m:num>
                              <m:r>
                                <a:rPr lang="zh-CN" altLang="en-US" i="1">
                                  <a:latin typeface="Cambria Math" panose="02040503050406030204" pitchFamily="18" charset="0"/>
                                </a:rPr>
                                <m:t>𝑑𝐵𝑊</m:t>
                              </m:r>
                            </m:num>
                            <m:den>
                              <m:r>
                                <a:rPr lang="zh-CN" altLang="en-US" i="1">
                                  <a:latin typeface="Cambria Math" panose="02040503050406030204" pitchFamily="18" charset="0"/>
                                </a:rPr>
                                <m:t>𝑀𝐻𝑧</m:t>
                              </m:r>
                            </m:den>
                          </m:f>
                        </m:e>
                      </m:d>
                      <m:r>
                        <a:rPr lang="zh-CN" altLang="en-US" i="0">
                          <a:latin typeface="Cambria Math" panose="02040503050406030204" pitchFamily="18" charset="0"/>
                        </a:rPr>
                        <m:t>+30+10 </m:t>
                      </m:r>
                      <m:sSub>
                        <m:sSubPr>
                          <m:ctrlPr>
                            <a:rPr lang="zh-CN" altLang="en-US" i="1">
                              <a:latin typeface="Cambria Math" panose="02040503050406030204" pitchFamily="18" charset="0"/>
                            </a:rPr>
                          </m:ctrlPr>
                        </m:sSubPr>
                        <m:e>
                          <m:r>
                            <a:rPr lang="zh-CN" altLang="en-US" i="1">
                              <a:latin typeface="Cambria Math" panose="02040503050406030204" pitchFamily="18" charset="0"/>
                            </a:rPr>
                            <m:t>𝑙𝑜𝑔</m:t>
                          </m:r>
                        </m:e>
                        <m:sub>
                          <m:r>
                            <a:rPr lang="zh-CN" altLang="en-US" i="0">
                              <a:latin typeface="Cambria Math" panose="02040503050406030204" pitchFamily="18" charset="0"/>
                            </a:rPr>
                            <m:t>10</m:t>
                          </m:r>
                        </m:sub>
                      </m:sSub>
                      <m:d>
                        <m:dPr>
                          <m:ctrlPr>
                            <a:rPr lang="zh-CN" altLang="en-US" i="1">
                              <a:latin typeface="Cambria Math" panose="02040503050406030204" pitchFamily="18" charset="0"/>
                            </a:rPr>
                          </m:ctrlPr>
                        </m:dPr>
                        <m:e>
                          <m:sSub>
                            <m:sSubPr>
                              <m:ctrlPr>
                                <a:rPr lang="zh-CN" altLang="en-US" i="1">
                                  <a:latin typeface="Cambria Math" panose="02040503050406030204" pitchFamily="18" charset="0"/>
                                </a:rPr>
                              </m:ctrlPr>
                            </m:sSubPr>
                            <m:e>
                              <m:r>
                                <a:rPr lang="zh-CN" altLang="en-US" i="1">
                                  <a:latin typeface="Cambria Math" panose="02040503050406030204" pitchFamily="18" charset="0"/>
                                </a:rPr>
                                <m:t>𝑁</m:t>
                              </m:r>
                            </m:e>
                            <m:sub>
                              <m:r>
                                <a:rPr lang="zh-CN" altLang="en-US" i="1">
                                  <a:latin typeface="Cambria Math" panose="02040503050406030204" pitchFamily="18" charset="0"/>
                                </a:rPr>
                                <m:t>𝑅𝐵</m:t>
                              </m:r>
                            </m:sub>
                          </m:sSub>
                          <m:r>
                            <a:rPr lang="zh-CN" altLang="en-US" i="0">
                              <a:latin typeface="Cambria Math" panose="02040503050406030204" pitchFamily="18" charset="0"/>
                            </a:rPr>
                            <m:t>∗</m:t>
                          </m:r>
                          <m:r>
                            <a:rPr lang="zh-CN" altLang="en-US" i="1">
                              <a:latin typeface="Cambria Math" panose="02040503050406030204" pitchFamily="18" charset="0"/>
                            </a:rPr>
                            <m:t>𝑆𝐶𝑆</m:t>
                          </m:r>
                          <m:d>
                            <m:dPr>
                              <m:begChr m:val="["/>
                              <m:endChr m:val="]"/>
                              <m:ctrlPr>
                                <a:rPr lang="zh-CN" altLang="en-US" i="1">
                                  <a:latin typeface="Cambria Math" panose="02040503050406030204" pitchFamily="18" charset="0"/>
                                </a:rPr>
                              </m:ctrlPr>
                            </m:dPr>
                            <m:e>
                              <m:r>
                                <a:rPr lang="zh-CN" altLang="en-US" i="1">
                                  <a:latin typeface="Cambria Math" panose="02040503050406030204" pitchFamily="18" charset="0"/>
                                </a:rPr>
                                <m:t>𝑀𝐻𝑧</m:t>
                              </m:r>
                            </m:e>
                          </m:d>
                          <m:r>
                            <a:rPr lang="zh-CN" altLang="en-US" i="0">
                              <a:latin typeface="Cambria Math" panose="02040503050406030204" pitchFamily="18" charset="0"/>
                            </a:rPr>
                            <m:t>∗12</m:t>
                          </m:r>
                        </m:e>
                      </m:d>
                      <m:r>
                        <a:rPr lang="zh-CN" altLang="en-US" i="0">
                          <a:latin typeface="Cambria Math" panose="02040503050406030204" pitchFamily="18" charset="0"/>
                        </a:rPr>
                        <m:t>−</m:t>
                      </m:r>
                      <m:r>
                        <a:rPr lang="zh-CN" altLang="en-US" i="1">
                          <a:latin typeface="Cambria Math" panose="02040503050406030204" pitchFamily="18" charset="0"/>
                        </a:rPr>
                        <m:t>𝑀𝑎𝑥</m:t>
                      </m:r>
                      <m:r>
                        <a:rPr lang="zh-CN" altLang="en-US" i="0">
                          <a:latin typeface="Cambria Math" panose="02040503050406030204" pitchFamily="18" charset="0"/>
                        </a:rPr>
                        <m:t> </m:t>
                      </m:r>
                      <m:r>
                        <a:rPr lang="zh-CN" altLang="en-US" i="1">
                          <a:latin typeface="Cambria Math" panose="02040503050406030204" pitchFamily="18" charset="0"/>
                        </a:rPr>
                        <m:t>𝐺𝑎𝑖𝑛</m:t>
                      </m:r>
                      <m:d>
                        <m:dPr>
                          <m:begChr m:val="["/>
                          <m:endChr m:val="]"/>
                          <m:ctrlPr>
                            <a:rPr lang="zh-CN" altLang="en-US" i="1">
                              <a:latin typeface="Cambria Math" panose="02040503050406030204" pitchFamily="18" charset="0"/>
                            </a:rPr>
                          </m:ctrlPr>
                        </m:dPr>
                        <m:e>
                          <m:r>
                            <a:rPr lang="zh-CN" altLang="en-US" i="1">
                              <a:latin typeface="Cambria Math" panose="02040503050406030204" pitchFamily="18" charset="0"/>
                            </a:rPr>
                            <m:t>𝑑𝐵𝑖</m:t>
                          </m:r>
                        </m:e>
                      </m:d>
                    </m:oMath>
                  </m:oMathPara>
                </a14:m>
                <a:endParaRPr lang="zh-CN" altLang="en-US" dirty="0"/>
              </a:p>
            </p:txBody>
          </p:sp>
        </mc:Choice>
        <mc:Fallback xmlns="">
          <p:sp>
            <p:nvSpPr>
              <p:cNvPr id="3" name="矩形 2"/>
              <p:cNvSpPr>
                <a:spLocks noRot="1" noChangeAspect="1" noMove="1" noResize="1" noEditPoints="1" noAdjustHandles="1" noChangeArrowheads="1" noChangeShapeType="1" noTextEdit="1"/>
              </p:cNvSpPr>
              <p:nvPr/>
            </p:nvSpPr>
            <p:spPr>
              <a:xfrm>
                <a:off x="715861" y="2739305"/>
                <a:ext cx="10972800" cy="708720"/>
              </a:xfrm>
              <a:prstGeom prst="rect">
                <a:avLst/>
              </a:prstGeom>
              <a:blipFill rotWithShape="0">
                <a:blip r:embed="rId2"/>
                <a:stretch>
                  <a:fillRect/>
                </a:stretch>
              </a:blipFill>
            </p:spPr>
            <p:txBody>
              <a:bodyPr/>
              <a:lstStyle/>
              <a:p>
                <a:r>
                  <a:rPr lang="zh-CN" altLang="en-US">
                    <a:noFill/>
                  </a:rPr>
                  <a:t> </a:t>
                </a:r>
              </a:p>
            </p:txBody>
          </p:sp>
        </mc:Fallback>
      </mc:AlternateContent>
      <p:graphicFrame>
        <p:nvGraphicFramePr>
          <p:cNvPr id="4" name="表格 3"/>
          <p:cNvGraphicFramePr>
            <a:graphicFrameLocks noGrp="1"/>
          </p:cNvGraphicFramePr>
          <p:nvPr>
            <p:extLst>
              <p:ext uri="{D42A27DB-BD31-4B8C-83A1-F6EECF244321}">
                <p14:modId xmlns:p14="http://schemas.microsoft.com/office/powerpoint/2010/main" val="3405663209"/>
              </p:ext>
            </p:extLst>
          </p:nvPr>
        </p:nvGraphicFramePr>
        <p:xfrm>
          <a:off x="2187887" y="3852752"/>
          <a:ext cx="7175187" cy="689610"/>
        </p:xfrm>
        <a:graphic>
          <a:graphicData uri="http://schemas.openxmlformats.org/drawingml/2006/table">
            <a:tbl>
              <a:tblPr firstRow="1" firstCol="1" bandRow="1">
                <a:tableStyleId>{5C22544A-7EE6-4342-B048-85BDC9FD1C3A}</a:tableStyleId>
              </a:tblPr>
              <a:tblGrid>
                <a:gridCol w="1761831"/>
                <a:gridCol w="1353339"/>
                <a:gridCol w="1353339"/>
                <a:gridCol w="1353339"/>
                <a:gridCol w="1353339"/>
              </a:tblGrid>
              <a:tr h="323850">
                <a:tc>
                  <a:txBody>
                    <a:bodyPr/>
                    <a:lstStyle/>
                    <a:p>
                      <a:pPr marL="11430" indent="-11430" algn="ctr" fontAlgn="base" hangingPunct="0">
                        <a:spcAft>
                          <a:spcPts val="900"/>
                        </a:spcAft>
                      </a:pPr>
                      <a:r>
                        <a:rPr lang="fr-FR" sz="1200" dirty="0">
                          <a:effectLst/>
                        </a:rPr>
                        <a:t>Configuration FR1 S-band</a:t>
                      </a:r>
                      <a:endParaRPr lang="zh-CN" sz="16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11430" indent="-11430" algn="ctr" fontAlgn="base" hangingPunct="0">
                        <a:spcAft>
                          <a:spcPts val="900"/>
                        </a:spcAft>
                      </a:pPr>
                      <a:r>
                        <a:rPr lang="fr-FR" sz="1200" dirty="0">
                          <a:effectLst/>
                        </a:rPr>
                        <a:t>N</a:t>
                      </a:r>
                      <a:r>
                        <a:rPr lang="fr-FR" sz="1200" baseline="-25000" dirty="0">
                          <a:effectLst/>
                        </a:rPr>
                        <a:t>RB</a:t>
                      </a:r>
                      <a:r>
                        <a:rPr lang="fr-FR" sz="1200" dirty="0">
                          <a:effectLst/>
                        </a:rPr>
                        <a:t> (5MHz BW)</a:t>
                      </a:r>
                      <a:endParaRPr lang="zh-CN" sz="16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11430" indent="-11430" algn="ctr" fontAlgn="base" hangingPunct="0">
                        <a:spcAft>
                          <a:spcPts val="900"/>
                        </a:spcAft>
                      </a:pPr>
                      <a:r>
                        <a:rPr lang="fr-FR" sz="1200" dirty="0">
                          <a:effectLst/>
                        </a:rPr>
                        <a:t>N</a:t>
                      </a:r>
                      <a:r>
                        <a:rPr lang="fr-FR" sz="1200" baseline="-25000" dirty="0">
                          <a:effectLst/>
                        </a:rPr>
                        <a:t>RB</a:t>
                      </a:r>
                      <a:r>
                        <a:rPr lang="fr-FR" sz="1200" dirty="0">
                          <a:effectLst/>
                        </a:rPr>
                        <a:t> (10MHz BW)</a:t>
                      </a:r>
                      <a:endParaRPr lang="zh-CN" sz="16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11430" indent="-11430" algn="ctr" fontAlgn="base" hangingPunct="0">
                        <a:spcAft>
                          <a:spcPts val="900"/>
                        </a:spcAft>
                      </a:pPr>
                      <a:r>
                        <a:rPr lang="fr-FR" sz="1200" dirty="0">
                          <a:effectLst/>
                        </a:rPr>
                        <a:t>N</a:t>
                      </a:r>
                      <a:r>
                        <a:rPr lang="fr-FR" sz="1200" baseline="-25000" dirty="0">
                          <a:effectLst/>
                        </a:rPr>
                        <a:t>RB</a:t>
                      </a:r>
                      <a:r>
                        <a:rPr lang="fr-FR" sz="1200" dirty="0">
                          <a:effectLst/>
                        </a:rPr>
                        <a:t> (15MHz BW)</a:t>
                      </a:r>
                      <a:endParaRPr lang="zh-CN" sz="16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11430" indent="-11430" algn="ctr" fontAlgn="base" hangingPunct="0">
                        <a:spcAft>
                          <a:spcPts val="900"/>
                        </a:spcAft>
                      </a:pPr>
                      <a:r>
                        <a:rPr lang="fr-FR" sz="1200" dirty="0">
                          <a:effectLst/>
                        </a:rPr>
                        <a:t>N</a:t>
                      </a:r>
                      <a:r>
                        <a:rPr lang="fr-FR" sz="1200" baseline="-25000" dirty="0">
                          <a:effectLst/>
                        </a:rPr>
                        <a:t>RB</a:t>
                      </a:r>
                      <a:r>
                        <a:rPr lang="fr-FR" sz="1200" dirty="0">
                          <a:effectLst/>
                        </a:rPr>
                        <a:t> </a:t>
                      </a:r>
                      <a:r>
                        <a:rPr lang="fr-FR" sz="1200" dirty="0" smtClean="0">
                          <a:effectLst/>
                        </a:rPr>
                        <a:t>(20MHz </a:t>
                      </a:r>
                      <a:r>
                        <a:rPr lang="fr-FR" sz="1200" dirty="0">
                          <a:effectLst/>
                        </a:rPr>
                        <a:t>BW)</a:t>
                      </a:r>
                      <a:endParaRPr lang="zh-CN" sz="1600" dirty="0">
                        <a:effectLst/>
                        <a:latin typeface="Times New Roman" panose="02020603050405020304" pitchFamily="18" charset="0"/>
                        <a:ea typeface="宋体" panose="02010600030101010101" pitchFamily="2" charset="-122"/>
                      </a:endParaRPr>
                    </a:p>
                  </a:txBody>
                  <a:tcPr marL="68580" marR="68580" marT="0" marB="0" anchor="ctr"/>
                </a:tc>
              </a:tr>
              <a:tr h="152470">
                <a:tc>
                  <a:txBody>
                    <a:bodyPr/>
                    <a:lstStyle/>
                    <a:p>
                      <a:pPr marL="11430" indent="-11430" algn="ctr" fontAlgn="base" hangingPunct="0">
                        <a:spcAft>
                          <a:spcPts val="900"/>
                        </a:spcAft>
                      </a:pPr>
                      <a:r>
                        <a:rPr lang="fr-FR" sz="1200">
                          <a:effectLst/>
                        </a:rPr>
                        <a:t>SCS 15 kHz</a:t>
                      </a:r>
                      <a:endParaRPr lang="zh-CN"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11430" indent="-11430" algn="ctr" fontAlgn="base" hangingPunct="0">
                        <a:spcAft>
                          <a:spcPts val="900"/>
                        </a:spcAft>
                      </a:pPr>
                      <a:r>
                        <a:rPr lang="fr-FR" sz="1200">
                          <a:effectLst/>
                        </a:rPr>
                        <a:t>25</a:t>
                      </a:r>
                      <a:endParaRPr lang="zh-CN"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11430" indent="-11430" algn="ctr" fontAlgn="base" hangingPunct="0">
                        <a:spcAft>
                          <a:spcPts val="900"/>
                        </a:spcAft>
                      </a:pPr>
                      <a:r>
                        <a:rPr lang="fr-FR" sz="1200">
                          <a:effectLst/>
                        </a:rPr>
                        <a:t>52</a:t>
                      </a:r>
                      <a:endParaRPr lang="zh-CN"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11430" indent="-11430" algn="ctr" fontAlgn="base" hangingPunct="0">
                        <a:spcAft>
                          <a:spcPts val="900"/>
                        </a:spcAft>
                      </a:pPr>
                      <a:r>
                        <a:rPr lang="fr-FR" sz="1200" dirty="0">
                          <a:effectLst/>
                        </a:rPr>
                        <a:t>79</a:t>
                      </a:r>
                      <a:endParaRPr lang="zh-CN" sz="16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11430" indent="-11430" algn="ctr" fontAlgn="base" hangingPunct="0">
                        <a:spcAft>
                          <a:spcPts val="900"/>
                        </a:spcAft>
                      </a:pPr>
                      <a:r>
                        <a:rPr lang="fr-FR" sz="1200" dirty="0" smtClean="0">
                          <a:effectLst/>
                        </a:rPr>
                        <a:t>TBA</a:t>
                      </a:r>
                      <a:endParaRPr lang="zh-CN" sz="1600" dirty="0">
                        <a:effectLst/>
                        <a:latin typeface="Times New Roman" panose="02020603050405020304" pitchFamily="18" charset="0"/>
                        <a:ea typeface="宋体" panose="02010600030101010101" pitchFamily="2" charset="-122"/>
                      </a:endParaRPr>
                    </a:p>
                  </a:txBody>
                  <a:tcPr marL="68580" marR="68580" marT="0" marB="0" anchor="ctr"/>
                </a:tc>
              </a:tr>
              <a:tr h="152470">
                <a:tc>
                  <a:txBody>
                    <a:bodyPr/>
                    <a:lstStyle/>
                    <a:p>
                      <a:pPr marL="11430" indent="-11430" algn="ctr" fontAlgn="base" hangingPunct="0">
                        <a:spcAft>
                          <a:spcPts val="900"/>
                        </a:spcAft>
                      </a:pPr>
                      <a:r>
                        <a:rPr lang="fr-FR" sz="1200" dirty="0">
                          <a:effectLst/>
                        </a:rPr>
                        <a:t>SCS 30 kHz</a:t>
                      </a:r>
                      <a:endParaRPr lang="zh-CN" sz="16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11430" indent="-11430" algn="ctr" fontAlgn="base" hangingPunct="0">
                        <a:spcAft>
                          <a:spcPts val="900"/>
                        </a:spcAft>
                      </a:pPr>
                      <a:r>
                        <a:rPr lang="fr-FR" sz="1200">
                          <a:effectLst/>
                        </a:rPr>
                        <a:t>11</a:t>
                      </a:r>
                      <a:endParaRPr lang="zh-CN"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11430" indent="-11430" algn="ctr" fontAlgn="base" hangingPunct="0">
                        <a:spcAft>
                          <a:spcPts val="900"/>
                        </a:spcAft>
                      </a:pPr>
                      <a:r>
                        <a:rPr lang="fr-FR" sz="1200">
                          <a:effectLst/>
                        </a:rPr>
                        <a:t>24</a:t>
                      </a:r>
                      <a:endParaRPr lang="zh-CN"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11430" indent="-11430" algn="ctr" fontAlgn="base" hangingPunct="0">
                        <a:spcAft>
                          <a:spcPts val="900"/>
                        </a:spcAft>
                      </a:pPr>
                      <a:r>
                        <a:rPr lang="fr-FR" sz="1200">
                          <a:effectLst/>
                        </a:rPr>
                        <a:t>38</a:t>
                      </a:r>
                      <a:endParaRPr lang="zh-CN"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11430" indent="-11430" algn="ctr" fontAlgn="base" hangingPunct="0">
                        <a:spcAft>
                          <a:spcPts val="900"/>
                        </a:spcAft>
                      </a:pPr>
                      <a:r>
                        <a:rPr lang="fr-FR" altLang="zh-CN" sz="1200" dirty="0" smtClean="0">
                          <a:effectLst/>
                          <a:latin typeface="+mn-lt"/>
                          <a:ea typeface="+mn-ea"/>
                        </a:rPr>
                        <a:t>TBA</a:t>
                      </a:r>
                      <a:endParaRPr lang="zh-CN" sz="1600" dirty="0">
                        <a:effectLst/>
                        <a:latin typeface="Times New Roman" panose="02020603050405020304" pitchFamily="18" charset="0"/>
                        <a:ea typeface="宋体" panose="02010600030101010101" pitchFamily="2" charset="-122"/>
                      </a:endParaRPr>
                    </a:p>
                  </a:txBody>
                  <a:tcPr marL="68580" marR="68580" marT="0" marB="0" anchor="ctr"/>
                </a:tc>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55100646"/>
              </p:ext>
            </p:extLst>
          </p:nvPr>
        </p:nvGraphicFramePr>
        <p:xfrm>
          <a:off x="1219201" y="4844451"/>
          <a:ext cx="9690144" cy="1259859"/>
        </p:xfrm>
        <a:graphic>
          <a:graphicData uri="http://schemas.openxmlformats.org/drawingml/2006/table">
            <a:tbl>
              <a:tblPr firstRow="1" firstCol="1" bandRow="1">
                <a:tableStyleId>{5C22544A-7EE6-4342-B048-85BDC9FD1C3A}</a:tableStyleId>
              </a:tblPr>
              <a:tblGrid>
                <a:gridCol w="1560390"/>
                <a:gridCol w="1125858"/>
                <a:gridCol w="583658"/>
                <a:gridCol w="583658"/>
                <a:gridCol w="583658"/>
                <a:gridCol w="583658"/>
                <a:gridCol w="583658"/>
                <a:gridCol w="583658"/>
                <a:gridCol w="583658"/>
                <a:gridCol w="583658"/>
                <a:gridCol w="583658"/>
                <a:gridCol w="583658"/>
                <a:gridCol w="583658"/>
                <a:gridCol w="583658"/>
              </a:tblGrid>
              <a:tr h="319177">
                <a:tc gridSpan="2">
                  <a:txBody>
                    <a:bodyPr/>
                    <a:lstStyle/>
                    <a:p>
                      <a:pPr algn="ctr" fontAlgn="base" hangingPunct="0">
                        <a:spcAft>
                          <a:spcPts val="900"/>
                        </a:spcAft>
                      </a:pPr>
                      <a:r>
                        <a:rPr lang="en-GB" sz="1200" dirty="0">
                          <a:effectLst/>
                          <a:latin typeface="+mn-lt"/>
                        </a:rPr>
                        <a:t>Satellite orbit</a:t>
                      </a:r>
                      <a:endParaRPr lang="zh-CN" sz="1200" dirty="0">
                        <a:effectLst/>
                        <a:latin typeface="+mn-lt"/>
                        <a:ea typeface="宋体" panose="02010600030101010101" pitchFamily="2" charset="-122"/>
                      </a:endParaRPr>
                    </a:p>
                  </a:txBody>
                  <a:tcPr marL="68580" marR="68580" marT="0" marB="0" anchor="ctr"/>
                </a:tc>
                <a:tc hMerge="1">
                  <a:txBody>
                    <a:bodyPr/>
                    <a:lstStyle/>
                    <a:p>
                      <a:endParaRPr lang="zh-CN" altLang="en-US"/>
                    </a:p>
                  </a:txBody>
                  <a:tcPr/>
                </a:tc>
                <a:tc gridSpan="4">
                  <a:txBody>
                    <a:bodyPr/>
                    <a:lstStyle/>
                    <a:p>
                      <a:pPr algn="ctr" fontAlgn="base" hangingPunct="0">
                        <a:spcAft>
                          <a:spcPts val="900"/>
                        </a:spcAft>
                      </a:pPr>
                      <a:r>
                        <a:rPr lang="en-GB" sz="1200" dirty="0">
                          <a:effectLst/>
                          <a:latin typeface="+mn-lt"/>
                        </a:rPr>
                        <a:t>GEO</a:t>
                      </a:r>
                      <a:endParaRPr lang="zh-CN" sz="1200" dirty="0">
                        <a:effectLst/>
                        <a:latin typeface="+mn-lt"/>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fontAlgn="base" hangingPunct="0">
                        <a:spcAft>
                          <a:spcPts val="900"/>
                        </a:spcAft>
                      </a:pPr>
                      <a:r>
                        <a:rPr lang="en-GB" sz="1200" dirty="0">
                          <a:effectLst/>
                          <a:latin typeface="+mn-lt"/>
                        </a:rPr>
                        <a:t>LEO-1200</a:t>
                      </a:r>
                      <a:endParaRPr lang="zh-CN" sz="1200" dirty="0">
                        <a:effectLst/>
                        <a:latin typeface="+mn-lt"/>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fontAlgn="base" hangingPunct="0">
                        <a:spcAft>
                          <a:spcPts val="900"/>
                        </a:spcAft>
                      </a:pPr>
                      <a:r>
                        <a:rPr lang="en-GB" sz="1200">
                          <a:effectLst/>
                          <a:latin typeface="+mn-lt"/>
                        </a:rPr>
                        <a:t>LEO-600</a:t>
                      </a:r>
                      <a:endParaRPr lang="zh-CN" sz="1200">
                        <a:effectLst/>
                        <a:latin typeface="+mn-lt"/>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67475">
                <a:tc gridSpan="14">
                  <a:txBody>
                    <a:bodyPr/>
                    <a:lstStyle/>
                    <a:p>
                      <a:pPr algn="ctr" fontAlgn="base" hangingPunct="0">
                        <a:spcAft>
                          <a:spcPts val="900"/>
                        </a:spcAft>
                      </a:pPr>
                      <a:r>
                        <a:rPr lang="en-GB" sz="1200" dirty="0">
                          <a:effectLst/>
                          <a:latin typeface="+mn-lt"/>
                        </a:rPr>
                        <a:t>Payload characteristics for DL transmissions</a:t>
                      </a:r>
                      <a:endParaRPr lang="zh-CN" sz="1200" dirty="0">
                        <a:effectLst/>
                        <a:latin typeface="+mn-lt"/>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59318">
                <a:tc rowSpan="3">
                  <a:txBody>
                    <a:bodyPr/>
                    <a:lstStyle/>
                    <a:p>
                      <a:pPr algn="ctr" fontAlgn="base" hangingPunct="0">
                        <a:spcAft>
                          <a:spcPts val="900"/>
                        </a:spcAft>
                      </a:pPr>
                      <a:r>
                        <a:rPr lang="en-GB" sz="1200" dirty="0">
                          <a:effectLst/>
                          <a:latin typeface="+mn-lt"/>
                        </a:rPr>
                        <a:t>Satellite max TX power in </a:t>
                      </a:r>
                      <a:r>
                        <a:rPr lang="en-GB" sz="1200" dirty="0" err="1">
                          <a:effectLst/>
                          <a:latin typeface="+mn-lt"/>
                        </a:rPr>
                        <a:t>dBm</a:t>
                      </a:r>
                      <a:endParaRPr lang="zh-CN" sz="1200" dirty="0">
                        <a:effectLst/>
                        <a:latin typeface="+mn-lt"/>
                        <a:ea typeface="宋体" panose="02010600030101010101" pitchFamily="2" charset="-122"/>
                      </a:endParaRPr>
                    </a:p>
                  </a:txBody>
                  <a:tcPr marL="68580" marR="68580" marT="0" marB="0" anchor="ctr"/>
                </a:tc>
                <a:tc>
                  <a:txBody>
                    <a:bodyPr/>
                    <a:lstStyle/>
                    <a:p>
                      <a:pPr algn="ctr" fontAlgn="base" hangingPunct="0">
                        <a:spcAft>
                          <a:spcPts val="900"/>
                        </a:spcAft>
                      </a:pPr>
                      <a:r>
                        <a:rPr lang="en-US" sz="1200" dirty="0">
                          <a:effectLst/>
                          <a:latin typeface="+mn-lt"/>
                        </a:rPr>
                        <a:t> </a:t>
                      </a:r>
                      <a:r>
                        <a:rPr lang="en-US" sz="1200" dirty="0" smtClean="0">
                          <a:effectLst/>
                          <a:latin typeface="+mn-lt"/>
                        </a:rPr>
                        <a:t>BW</a:t>
                      </a:r>
                      <a:endParaRPr lang="zh-CN" sz="1200" dirty="0">
                        <a:effectLst/>
                        <a:latin typeface="+mn-lt"/>
                        <a:ea typeface="宋体" panose="02010600030101010101" pitchFamily="2" charset="-122"/>
                      </a:endParaRPr>
                    </a:p>
                  </a:txBody>
                  <a:tcPr marL="68580" marR="68580" marT="0" marB="0" anchor="ctr"/>
                </a:tc>
                <a:tc>
                  <a:txBody>
                    <a:bodyPr/>
                    <a:lstStyle/>
                    <a:p>
                      <a:pPr algn="ctr" fontAlgn="base" hangingPunct="0">
                        <a:spcAft>
                          <a:spcPts val="900"/>
                        </a:spcAft>
                      </a:pPr>
                      <a:r>
                        <a:rPr lang="en-US" altLang="zh-CN" sz="1200" dirty="0" smtClean="0">
                          <a:latin typeface="+mn-lt"/>
                        </a:rPr>
                        <a:t>5MHz</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10MHz</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15MHz</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20MHz</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5MHz</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10MHz</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15MHz</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20MHz</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5MHz</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10MHz</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15MHz</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20MHz</a:t>
                      </a:r>
                      <a:endParaRPr lang="zh-CN" sz="1200" dirty="0">
                        <a:latin typeface="+mn-lt"/>
                      </a:endParaRPr>
                    </a:p>
                  </a:txBody>
                  <a:tcPr marL="68580" marR="68580" marT="0" marB="0" anchor="ctr"/>
                </a:tc>
              </a:tr>
              <a:tr h="259318">
                <a:tc vMerge="1">
                  <a:txBody>
                    <a:bodyPr/>
                    <a:lstStyle/>
                    <a:p>
                      <a:endParaRPr lang="zh-CN" altLang="en-US"/>
                    </a:p>
                  </a:txBody>
                  <a:tcPr/>
                </a:tc>
                <a:tc>
                  <a:txBody>
                    <a:bodyPr/>
                    <a:lstStyle/>
                    <a:p>
                      <a:pPr algn="ctr"/>
                      <a:r>
                        <a:rPr lang="en-US" altLang="zh-CN" sz="1200" dirty="0" smtClean="0">
                          <a:latin typeface="+mn-lt"/>
                        </a:rPr>
                        <a:t>SCS 15kHz</a:t>
                      </a:r>
                    </a:p>
                  </a:txBody>
                  <a:tcPr marL="68580" marR="68580" marT="0" marB="0" anchor="ctr"/>
                </a:tc>
                <a:tc>
                  <a:txBody>
                    <a:bodyPr/>
                    <a:lstStyle/>
                    <a:p>
                      <a:pPr algn="ctr" fontAlgn="base" hangingPunct="0">
                        <a:spcAft>
                          <a:spcPts val="900"/>
                        </a:spcAft>
                      </a:pPr>
                      <a:r>
                        <a:rPr lang="en-GB" altLang="zh-CN" sz="1200" dirty="0" smtClean="0">
                          <a:latin typeface="+mn-lt"/>
                        </a:rPr>
                        <a:t>44.53</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47.71</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49.53</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TBA</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46.53</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49.71</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51.53</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TBA</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40.53</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43.71</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45.53</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TBA</a:t>
                      </a:r>
                      <a:endParaRPr lang="zh-CN" sz="1200" dirty="0">
                        <a:latin typeface="+mn-lt"/>
                      </a:endParaRPr>
                    </a:p>
                  </a:txBody>
                  <a:tcPr marL="68580" marR="68580" marT="0" marB="0" anchor="ctr"/>
                </a:tc>
              </a:tr>
              <a:tr h="239166">
                <a:tc vMerge="1">
                  <a:txBody>
                    <a:bodyPr/>
                    <a:lstStyle/>
                    <a:p>
                      <a:pPr algn="ctr" fontAlgn="base" hangingPunct="0">
                        <a:spcAft>
                          <a:spcPts val="900"/>
                        </a:spcAft>
                      </a:pPr>
                      <a:endParaRPr lang="zh-CN" sz="1100" dirty="0">
                        <a:effectLst/>
                        <a:latin typeface="+mn-lt"/>
                        <a:ea typeface="宋体" panose="02010600030101010101" pitchFamily="2" charset="-122"/>
                      </a:endParaRPr>
                    </a:p>
                  </a:txBody>
                  <a:tcPr marL="68580" marR="68580" marT="0" marB="0" anchor="ctr"/>
                </a:tc>
                <a:tc>
                  <a:txBody>
                    <a:bodyPr/>
                    <a:lstStyle/>
                    <a:p>
                      <a:pPr algn="ctr"/>
                      <a:r>
                        <a:rPr lang="en-US" altLang="zh-CN" sz="1200" dirty="0" smtClean="0">
                          <a:latin typeface="+mn-lt"/>
                        </a:rPr>
                        <a:t>SCS 30kHz</a:t>
                      </a:r>
                      <a:endParaRPr lang="zh-CN" altLang="en-US"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43.98</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47.37</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49.36</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TBA</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45.98</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49.37</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51.36</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TBA</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39.98</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43.37</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45.36</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TBA</a:t>
                      </a:r>
                      <a:endParaRPr lang="zh-CN" sz="1200" dirty="0">
                        <a:latin typeface="+mn-lt"/>
                      </a:endParaRPr>
                    </a:p>
                  </a:txBody>
                  <a:tcPr marL="68580" marR="68580" marT="0" marB="0" anchor="ctr"/>
                </a:tc>
              </a:tr>
            </a:tbl>
          </a:graphicData>
        </a:graphic>
      </p:graphicFrame>
      <p:sp>
        <p:nvSpPr>
          <p:cNvPr id="6" name="Rectangle 1"/>
          <p:cNvSpPr>
            <a:spLocks noChangeArrowheads="1"/>
          </p:cNvSpPr>
          <p:nvPr/>
        </p:nvSpPr>
        <p:spPr bwMode="auto">
          <a:xfrm>
            <a:off x="3778239" y="4598230"/>
            <a:ext cx="426911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66700" algn="l" defTabSz="914400" rtl="0" eaLnBrk="0" fontAlgn="base" latinLnBrk="0" hangingPunct="0">
              <a:lnSpc>
                <a:spcPct val="100000"/>
              </a:lnSpc>
              <a:spcBef>
                <a:spcPct val="0"/>
              </a:spcBef>
              <a:spcAft>
                <a:spcPct val="0"/>
              </a:spcAft>
              <a:buClrTx/>
              <a:buSzTx/>
              <a:buFontTx/>
              <a:buNone/>
              <a:tabLst/>
            </a:pPr>
            <a:r>
              <a:rPr kumimoji="0" lang="en-GB" altLang="zh-CN" sz="1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Following information is to be updated in Set-1 satellite parameters table. </a:t>
            </a:r>
            <a:endParaRPr kumimoji="0" lang="en-GB"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7" name="矩形 6"/>
          <p:cNvSpPr/>
          <p:nvPr/>
        </p:nvSpPr>
        <p:spPr>
          <a:xfrm>
            <a:off x="3935612" y="3513802"/>
            <a:ext cx="3195105" cy="261610"/>
          </a:xfrm>
          <a:prstGeom prst="rect">
            <a:avLst/>
          </a:prstGeom>
        </p:spPr>
        <p:txBody>
          <a:bodyPr wrap="none">
            <a:spAutoFit/>
          </a:bodyPr>
          <a:lstStyle/>
          <a:p>
            <a:pPr lvl="0" indent="266700"/>
            <a:r>
              <a:rPr lang="en-US" altLang="zh-CN" sz="1100" b="1" dirty="0">
                <a:latin typeface="Times New Roman" panose="02020603050405020304" pitchFamily="18" charset="0"/>
                <a:ea typeface="MS Mincho"/>
                <a:cs typeface="Times New Roman" panose="02020603050405020304" pitchFamily="18" charset="0"/>
              </a:rPr>
              <a:t>N</a:t>
            </a:r>
            <a:r>
              <a:rPr lang="en-US" altLang="zh-CN" sz="1100" b="1" baseline="-30000" dirty="0">
                <a:latin typeface="Times New Roman" panose="02020603050405020304" pitchFamily="18" charset="0"/>
                <a:ea typeface="MS Mincho"/>
                <a:cs typeface="Times New Roman" panose="02020603050405020304" pitchFamily="18" charset="0"/>
              </a:rPr>
              <a:t>RB</a:t>
            </a:r>
            <a:r>
              <a:rPr lang="en-US" altLang="zh-CN" sz="1100" dirty="0">
                <a:latin typeface="Times New Roman" panose="02020603050405020304" pitchFamily="18" charset="0"/>
                <a:ea typeface="MS Mincho"/>
                <a:cs typeface="Times New Roman" panose="02020603050405020304" pitchFamily="18" charset="0"/>
              </a:rPr>
              <a:t> configuration per </a:t>
            </a:r>
            <a:r>
              <a:rPr lang="en-US" altLang="zh-CN" sz="1100" dirty="0" err="1">
                <a:latin typeface="Times New Roman" panose="02020603050405020304" pitchFamily="18" charset="0"/>
                <a:ea typeface="MS Mincho"/>
                <a:cs typeface="Times New Roman" panose="02020603050405020304" pitchFamily="18" charset="0"/>
              </a:rPr>
              <a:t>BandWidth</a:t>
            </a:r>
            <a:r>
              <a:rPr lang="en-US" altLang="zh-CN" sz="1100" dirty="0">
                <a:latin typeface="Times New Roman" panose="02020603050405020304" pitchFamily="18" charset="0"/>
                <a:ea typeface="MS Mincho"/>
                <a:cs typeface="Times New Roman" panose="02020603050405020304" pitchFamily="18" charset="0"/>
              </a:rPr>
              <a:t> size and SCS</a:t>
            </a:r>
            <a:r>
              <a:rPr lang="en-GB" altLang="zh-CN" sz="1100" dirty="0">
                <a:latin typeface="Times New Roman" panose="02020603050405020304" pitchFamily="18" charset="0"/>
                <a:ea typeface="MS Mincho"/>
                <a:cs typeface="Times New Roman" panose="02020603050405020304" pitchFamily="18" charset="0"/>
              </a:rPr>
              <a:t>:</a:t>
            </a:r>
            <a:endParaRPr lang="en-GB" altLang="zh-CN" sz="1000" dirty="0"/>
          </a:p>
        </p:txBody>
      </p:sp>
    </p:spTree>
    <p:extLst>
      <p:ext uri="{BB962C8B-B14F-4D97-AF65-F5344CB8AC3E}">
        <p14:creationId xmlns:p14="http://schemas.microsoft.com/office/powerpoint/2010/main" val="444908810"/>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smtClean="0"/>
              <a:t>Way Forward - Simulation Assumptions</a:t>
            </a:r>
            <a:endParaRPr lang="en-GB" altLang="en-US" dirty="0"/>
          </a:p>
        </p:txBody>
      </p:sp>
      <p:sp>
        <p:nvSpPr>
          <p:cNvPr id="6147" name="Content Placeholder 2">
            <a:extLst>
              <a:ext uri="{FF2B5EF4-FFF2-40B4-BE49-F238E27FC236}">
                <a16:creationId xmlns="" xmlns:a16="http://schemas.microsoft.com/office/drawing/2014/main" id="{33CFEE74-7B51-47B2-8BC9-945D38E983E7}"/>
              </a:ext>
            </a:extLst>
          </p:cNvPr>
          <p:cNvSpPr>
            <a:spLocks noGrp="1"/>
          </p:cNvSpPr>
          <p:nvPr>
            <p:ph idx="1"/>
          </p:nvPr>
        </p:nvSpPr>
        <p:spPr>
          <a:xfrm>
            <a:off x="838200" y="1825625"/>
            <a:ext cx="10515600" cy="612776"/>
          </a:xfrm>
        </p:spPr>
        <p:txBody>
          <a:bodyPr/>
          <a:lstStyle/>
          <a:p>
            <a:pPr marL="358775" indent="-358775"/>
            <a:r>
              <a:rPr lang="en-US" altLang="en-US" dirty="0"/>
              <a:t>Satellite channel bandwidth (BW</a:t>
            </a:r>
            <a:r>
              <a:rPr lang="en-US" altLang="en-US" dirty="0" smtClean="0"/>
              <a:t>): </a:t>
            </a:r>
            <a:r>
              <a:rPr lang="en-US" altLang="zh-CN" dirty="0">
                <a:solidFill>
                  <a:schemeClr val="accent2">
                    <a:lumMod val="75000"/>
                  </a:schemeClr>
                </a:solidFill>
              </a:rPr>
              <a:t>20MHz  (associated with FRF=1</a:t>
            </a:r>
            <a:r>
              <a:rPr lang="en-US" altLang="zh-CN" dirty="0" smtClean="0">
                <a:solidFill>
                  <a:schemeClr val="accent2">
                    <a:lumMod val="75000"/>
                  </a:schemeClr>
                </a:solidFill>
              </a:rPr>
              <a:t>)</a:t>
            </a:r>
            <a:endParaRPr lang="zh-CN" altLang="en-US" dirty="0">
              <a:solidFill>
                <a:schemeClr val="accent2">
                  <a:lumMod val="75000"/>
                </a:schemeClr>
              </a:solidFill>
            </a:endParaRPr>
          </a:p>
        </p:txBody>
      </p:sp>
      <p:sp>
        <p:nvSpPr>
          <p:cNvPr id="5" name="Content Placeholder 2">
            <a:extLst>
              <a:ext uri="{FF2B5EF4-FFF2-40B4-BE49-F238E27FC236}">
                <a16:creationId xmlns="" xmlns:a16="http://schemas.microsoft.com/office/drawing/2014/main" id="{33CFEE74-7B51-47B2-8BC9-945D38E983E7}"/>
              </a:ext>
            </a:extLst>
          </p:cNvPr>
          <p:cNvSpPr txBox="1">
            <a:spLocks/>
          </p:cNvSpPr>
          <p:nvPr/>
        </p:nvSpPr>
        <p:spPr bwMode="auto">
          <a:xfrm>
            <a:off x="838199" y="2597149"/>
            <a:ext cx="11001375" cy="845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zh-CN" dirty="0" smtClean="0"/>
              <a:t>NTN system noise figure in dB: Further discuss values in the table below.</a:t>
            </a:r>
            <a:endParaRPr lang="en-US" altLang="en-US" dirty="0" smtClean="0"/>
          </a:p>
        </p:txBody>
      </p:sp>
      <p:graphicFrame>
        <p:nvGraphicFramePr>
          <p:cNvPr id="3" name="表格 2"/>
          <p:cNvGraphicFramePr>
            <a:graphicFrameLocks noGrp="1"/>
          </p:cNvGraphicFramePr>
          <p:nvPr>
            <p:extLst>
              <p:ext uri="{D42A27DB-BD31-4B8C-83A1-F6EECF244321}">
                <p14:modId xmlns:p14="http://schemas.microsoft.com/office/powerpoint/2010/main" val="848272456"/>
              </p:ext>
            </p:extLst>
          </p:nvPr>
        </p:nvGraphicFramePr>
        <p:xfrm>
          <a:off x="3051810" y="3191669"/>
          <a:ext cx="5040630" cy="731520"/>
        </p:xfrm>
        <a:graphic>
          <a:graphicData uri="http://schemas.openxmlformats.org/drawingml/2006/table">
            <a:tbl>
              <a:tblPr firstRow="1" firstCol="1" bandRow="1">
                <a:tableStyleId>{5C22544A-7EE6-4342-B048-85BDC9FD1C3A}</a:tableStyleId>
              </a:tblPr>
              <a:tblGrid>
                <a:gridCol w="1259840"/>
                <a:gridCol w="1172845"/>
                <a:gridCol w="1257300"/>
                <a:gridCol w="1350645"/>
              </a:tblGrid>
              <a:tr h="0">
                <a:tc>
                  <a:txBody>
                    <a:bodyPr/>
                    <a:lstStyle/>
                    <a:p>
                      <a:pPr fontAlgn="base" hangingPunct="0">
                        <a:spcAft>
                          <a:spcPts val="900"/>
                        </a:spcAft>
                      </a:pPr>
                      <a:r>
                        <a:rPr lang="en-US" sz="1200" dirty="0">
                          <a:effectLst/>
                        </a:rPr>
                        <a:t>Satellite</a:t>
                      </a:r>
                      <a:endParaRPr lang="zh-CN" sz="1200" dirty="0">
                        <a:effectLst/>
                        <a:latin typeface="Times New Roman" panose="02020603050405020304" pitchFamily="18" charset="0"/>
                        <a:ea typeface="宋体" panose="02010600030101010101" pitchFamily="2" charset="-122"/>
                      </a:endParaRPr>
                    </a:p>
                  </a:txBody>
                  <a:tcPr marL="68580" marR="68580" marT="0" marB="0"/>
                </a:tc>
                <a:tc>
                  <a:txBody>
                    <a:bodyPr/>
                    <a:lstStyle/>
                    <a:p>
                      <a:pPr algn="ctr" fontAlgn="base" hangingPunct="0">
                        <a:spcAft>
                          <a:spcPts val="900"/>
                        </a:spcAft>
                      </a:pPr>
                      <a:r>
                        <a:rPr lang="en-US" sz="1200" dirty="0">
                          <a:effectLst/>
                        </a:rPr>
                        <a:t>GEO</a:t>
                      </a:r>
                      <a:endParaRPr lang="zh-CN" sz="1200" dirty="0">
                        <a:effectLst/>
                        <a:latin typeface="Times New Roman" panose="02020603050405020304" pitchFamily="18" charset="0"/>
                        <a:ea typeface="宋体" panose="02010600030101010101" pitchFamily="2" charset="-122"/>
                      </a:endParaRPr>
                    </a:p>
                  </a:txBody>
                  <a:tcPr marL="68580" marR="68580" marT="0" marB="0"/>
                </a:tc>
                <a:tc>
                  <a:txBody>
                    <a:bodyPr/>
                    <a:lstStyle/>
                    <a:p>
                      <a:pPr algn="ctr" fontAlgn="base" hangingPunct="0">
                        <a:spcAft>
                          <a:spcPts val="900"/>
                        </a:spcAft>
                      </a:pPr>
                      <a:r>
                        <a:rPr lang="en-US" sz="1200">
                          <a:effectLst/>
                        </a:rPr>
                        <a:t>LEO 600</a:t>
                      </a:r>
                      <a:endParaRPr lang="zh-CN" sz="1200">
                        <a:effectLst/>
                        <a:latin typeface="Times New Roman" panose="02020603050405020304" pitchFamily="18" charset="0"/>
                        <a:ea typeface="宋体" panose="02010600030101010101" pitchFamily="2" charset="-122"/>
                      </a:endParaRPr>
                    </a:p>
                  </a:txBody>
                  <a:tcPr marL="68580" marR="68580" marT="0" marB="0"/>
                </a:tc>
                <a:tc>
                  <a:txBody>
                    <a:bodyPr/>
                    <a:lstStyle/>
                    <a:p>
                      <a:pPr algn="ctr" fontAlgn="base" hangingPunct="0">
                        <a:spcAft>
                          <a:spcPts val="900"/>
                        </a:spcAft>
                      </a:pPr>
                      <a:r>
                        <a:rPr lang="en-US" sz="1200">
                          <a:effectLst/>
                        </a:rPr>
                        <a:t>LEO 1200</a:t>
                      </a:r>
                      <a:endParaRPr lang="zh-CN" sz="1200">
                        <a:effectLst/>
                        <a:latin typeface="Times New Roman" panose="02020603050405020304" pitchFamily="18" charset="0"/>
                        <a:ea typeface="宋体" panose="02010600030101010101" pitchFamily="2" charset="-122"/>
                      </a:endParaRPr>
                    </a:p>
                  </a:txBody>
                  <a:tcPr marL="68580" marR="68580" marT="0" marB="0"/>
                </a:tc>
              </a:tr>
              <a:tr h="0">
                <a:tc>
                  <a:txBody>
                    <a:bodyPr/>
                    <a:lstStyle/>
                    <a:p>
                      <a:pPr fontAlgn="base" hangingPunct="0">
                        <a:spcAft>
                          <a:spcPts val="900"/>
                        </a:spcAft>
                      </a:pPr>
                      <a:r>
                        <a:rPr lang="en-US" sz="1200">
                          <a:effectLst/>
                        </a:rPr>
                        <a:t>G/T (</a:t>
                      </a:r>
                      <a:r>
                        <a:rPr lang="en-GB" sz="1200">
                          <a:effectLst/>
                        </a:rPr>
                        <a:t>dB K</a:t>
                      </a:r>
                      <a:r>
                        <a:rPr lang="en-GB" sz="1200" baseline="30000">
                          <a:effectLst/>
                        </a:rPr>
                        <a:t>-1</a:t>
                      </a:r>
                      <a:r>
                        <a:rPr lang="en-US" sz="1200">
                          <a:effectLst/>
                        </a:rPr>
                        <a:t>)</a:t>
                      </a:r>
                      <a:endParaRPr lang="zh-CN" sz="1200">
                        <a:effectLst/>
                        <a:latin typeface="Times New Roman" panose="02020603050405020304" pitchFamily="18" charset="0"/>
                        <a:ea typeface="宋体" panose="02010600030101010101" pitchFamily="2" charset="-122"/>
                      </a:endParaRPr>
                    </a:p>
                  </a:txBody>
                  <a:tcPr marL="68580" marR="68580" marT="0" marB="0"/>
                </a:tc>
                <a:tc>
                  <a:txBody>
                    <a:bodyPr/>
                    <a:lstStyle/>
                    <a:p>
                      <a:pPr algn="ctr" fontAlgn="base" hangingPunct="0">
                        <a:spcAft>
                          <a:spcPts val="900"/>
                        </a:spcAft>
                      </a:pPr>
                      <a:r>
                        <a:rPr lang="en-GB" sz="1200">
                          <a:effectLst/>
                        </a:rPr>
                        <a:t>19</a:t>
                      </a:r>
                      <a:endParaRPr lang="zh-CN" sz="12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fontAlgn="base" hangingPunct="0">
                        <a:spcAft>
                          <a:spcPts val="900"/>
                        </a:spcAft>
                      </a:pPr>
                      <a:r>
                        <a:rPr lang="en-GB" sz="1200">
                          <a:effectLst/>
                        </a:rPr>
                        <a:t>1.1</a:t>
                      </a:r>
                      <a:endParaRPr lang="zh-CN" sz="12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fontAlgn="base" hangingPunct="0">
                        <a:spcAft>
                          <a:spcPts val="900"/>
                        </a:spcAft>
                      </a:pPr>
                      <a:r>
                        <a:rPr lang="en-GB" sz="1200" dirty="0">
                          <a:effectLst/>
                        </a:rPr>
                        <a:t>1.1</a:t>
                      </a:r>
                      <a:endParaRPr lang="zh-CN" sz="1200" dirty="0">
                        <a:effectLst/>
                        <a:latin typeface="Times New Roman" panose="02020603050405020304" pitchFamily="18" charset="0"/>
                        <a:ea typeface="宋体" panose="02010600030101010101" pitchFamily="2" charset="-122"/>
                      </a:endParaRPr>
                    </a:p>
                  </a:txBody>
                  <a:tcPr marL="68580" marR="68580" marT="0" marB="0" anchor="ctr"/>
                </a:tc>
              </a:tr>
              <a:tr h="0">
                <a:tc>
                  <a:txBody>
                    <a:bodyPr/>
                    <a:lstStyle/>
                    <a:p>
                      <a:pPr fontAlgn="base" hangingPunct="0">
                        <a:spcAft>
                          <a:spcPts val="900"/>
                        </a:spcAft>
                      </a:pPr>
                      <a:r>
                        <a:rPr lang="en-US" sz="1200">
                          <a:effectLst/>
                        </a:rPr>
                        <a:t>G_Rx (dBi)</a:t>
                      </a:r>
                      <a:endParaRPr lang="zh-CN" sz="1200">
                        <a:effectLst/>
                        <a:latin typeface="Times New Roman" panose="02020603050405020304" pitchFamily="18" charset="0"/>
                        <a:ea typeface="宋体" panose="02010600030101010101" pitchFamily="2" charset="-122"/>
                      </a:endParaRPr>
                    </a:p>
                  </a:txBody>
                  <a:tcPr marL="68580" marR="68580" marT="0" marB="0"/>
                </a:tc>
                <a:tc>
                  <a:txBody>
                    <a:bodyPr/>
                    <a:lstStyle/>
                    <a:p>
                      <a:pPr algn="ctr" fontAlgn="base" hangingPunct="0">
                        <a:spcAft>
                          <a:spcPts val="900"/>
                        </a:spcAft>
                      </a:pPr>
                      <a:r>
                        <a:rPr lang="en-GB" sz="1200">
                          <a:effectLst/>
                        </a:rPr>
                        <a:t>51</a:t>
                      </a:r>
                      <a:endParaRPr lang="zh-CN" sz="12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fontAlgn="base" hangingPunct="0">
                        <a:spcAft>
                          <a:spcPts val="900"/>
                        </a:spcAft>
                      </a:pPr>
                      <a:r>
                        <a:rPr lang="en-GB" sz="1200">
                          <a:effectLst/>
                        </a:rPr>
                        <a:t>30</a:t>
                      </a:r>
                      <a:endParaRPr lang="zh-CN" sz="12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fontAlgn="base" hangingPunct="0">
                        <a:spcAft>
                          <a:spcPts val="900"/>
                        </a:spcAft>
                      </a:pPr>
                      <a:r>
                        <a:rPr lang="en-GB" sz="1200">
                          <a:effectLst/>
                        </a:rPr>
                        <a:t>30</a:t>
                      </a:r>
                      <a:endParaRPr lang="zh-CN" sz="1200">
                        <a:effectLst/>
                        <a:latin typeface="Times New Roman" panose="02020603050405020304" pitchFamily="18" charset="0"/>
                        <a:ea typeface="宋体" panose="02010600030101010101" pitchFamily="2" charset="-122"/>
                      </a:endParaRPr>
                    </a:p>
                  </a:txBody>
                  <a:tcPr marL="68580" marR="68580" marT="0" marB="0" anchor="ctr"/>
                </a:tc>
              </a:tr>
              <a:tr h="0">
                <a:tc>
                  <a:txBody>
                    <a:bodyPr/>
                    <a:lstStyle/>
                    <a:p>
                      <a:pPr fontAlgn="base" hangingPunct="0">
                        <a:spcAft>
                          <a:spcPts val="900"/>
                        </a:spcAft>
                      </a:pPr>
                      <a:r>
                        <a:rPr lang="en-US" sz="1200">
                          <a:effectLst/>
                        </a:rPr>
                        <a:t>NF (dB)</a:t>
                      </a:r>
                      <a:endParaRPr lang="zh-CN" sz="1200">
                        <a:effectLst/>
                        <a:latin typeface="Times New Roman" panose="02020603050405020304" pitchFamily="18" charset="0"/>
                        <a:ea typeface="宋体" panose="02010600030101010101" pitchFamily="2" charset="-122"/>
                      </a:endParaRPr>
                    </a:p>
                  </a:txBody>
                  <a:tcPr marL="68580" marR="68580" marT="0" marB="0"/>
                </a:tc>
                <a:tc>
                  <a:txBody>
                    <a:bodyPr/>
                    <a:lstStyle/>
                    <a:p>
                      <a:pPr algn="ctr" fontAlgn="base" hangingPunct="0">
                        <a:spcAft>
                          <a:spcPts val="900"/>
                        </a:spcAft>
                      </a:pPr>
                      <a:r>
                        <a:rPr lang="en-US" sz="1200" b="1" dirty="0">
                          <a:solidFill>
                            <a:schemeClr val="accent2">
                              <a:lumMod val="75000"/>
                            </a:schemeClr>
                          </a:solidFill>
                          <a:effectLst/>
                        </a:rPr>
                        <a:t>7.4</a:t>
                      </a:r>
                      <a:endParaRPr lang="zh-CN" sz="1200" b="1" dirty="0">
                        <a:solidFill>
                          <a:schemeClr val="accent2">
                            <a:lumMod val="75000"/>
                          </a:schemeClr>
                        </a:solidFill>
                        <a:effectLst/>
                        <a:latin typeface="Times New Roman" panose="02020603050405020304" pitchFamily="18" charset="0"/>
                        <a:ea typeface="宋体" panose="02010600030101010101" pitchFamily="2" charset="-122"/>
                      </a:endParaRPr>
                    </a:p>
                  </a:txBody>
                  <a:tcPr marL="68580" marR="68580" marT="0" marB="0"/>
                </a:tc>
                <a:tc>
                  <a:txBody>
                    <a:bodyPr/>
                    <a:lstStyle/>
                    <a:p>
                      <a:pPr algn="ctr" fontAlgn="base" hangingPunct="0">
                        <a:spcAft>
                          <a:spcPts val="900"/>
                        </a:spcAft>
                      </a:pPr>
                      <a:r>
                        <a:rPr lang="en-US" sz="1200" b="1" dirty="0">
                          <a:solidFill>
                            <a:schemeClr val="accent2">
                              <a:lumMod val="75000"/>
                            </a:schemeClr>
                          </a:solidFill>
                          <a:effectLst/>
                        </a:rPr>
                        <a:t>4.3</a:t>
                      </a:r>
                      <a:endParaRPr lang="zh-CN" sz="1200" b="1" dirty="0">
                        <a:solidFill>
                          <a:schemeClr val="accent2">
                            <a:lumMod val="75000"/>
                          </a:schemeClr>
                        </a:solidFill>
                        <a:effectLst/>
                        <a:latin typeface="Times New Roman" panose="02020603050405020304" pitchFamily="18" charset="0"/>
                        <a:ea typeface="宋体" panose="02010600030101010101" pitchFamily="2" charset="-122"/>
                      </a:endParaRPr>
                    </a:p>
                  </a:txBody>
                  <a:tcPr marL="68580" marR="68580" marT="0" marB="0"/>
                </a:tc>
                <a:tc>
                  <a:txBody>
                    <a:bodyPr/>
                    <a:lstStyle/>
                    <a:p>
                      <a:pPr algn="ctr" fontAlgn="base" hangingPunct="0">
                        <a:spcAft>
                          <a:spcPts val="900"/>
                        </a:spcAft>
                      </a:pPr>
                      <a:r>
                        <a:rPr lang="en-US" sz="1200" b="1" dirty="0">
                          <a:solidFill>
                            <a:schemeClr val="accent2">
                              <a:lumMod val="75000"/>
                            </a:schemeClr>
                          </a:solidFill>
                          <a:effectLst/>
                        </a:rPr>
                        <a:t>4.3</a:t>
                      </a:r>
                      <a:endParaRPr lang="zh-CN" sz="1200" b="1" dirty="0">
                        <a:solidFill>
                          <a:schemeClr val="accent2">
                            <a:lumMod val="75000"/>
                          </a:schemeClr>
                        </a:solidFill>
                        <a:effectLst/>
                        <a:latin typeface="Times New Roman" panose="02020603050405020304" pitchFamily="18" charset="0"/>
                        <a:ea typeface="宋体" panose="02010600030101010101" pitchFamily="2" charset="-122"/>
                      </a:endParaRPr>
                    </a:p>
                  </a:txBody>
                  <a:tcPr marL="68580" marR="68580" marT="0" marB="0"/>
                </a:tc>
              </a:tr>
            </a:tbl>
          </a:graphicData>
        </a:graphic>
      </p:graphicFrame>
      <p:sp>
        <p:nvSpPr>
          <p:cNvPr id="8" name="Content Placeholder 2">
            <a:extLst>
              <a:ext uri="{FF2B5EF4-FFF2-40B4-BE49-F238E27FC236}">
                <a16:creationId xmlns="" xmlns:a16="http://schemas.microsoft.com/office/drawing/2014/main" id="{33CFEE74-7B51-47B2-8BC9-945D38E983E7}"/>
              </a:ext>
            </a:extLst>
          </p:cNvPr>
          <p:cNvSpPr txBox="1">
            <a:spLocks/>
          </p:cNvSpPr>
          <p:nvPr/>
        </p:nvSpPr>
        <p:spPr bwMode="auto">
          <a:xfrm>
            <a:off x="838200" y="4502150"/>
            <a:ext cx="10515600" cy="612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en-US" dirty="0" smtClean="0"/>
              <a:t>TN Parameters: FFS as attached.   </a:t>
            </a:r>
            <a:endParaRPr lang="zh-CN" altLang="en-US" dirty="0">
              <a:solidFill>
                <a:srgbClr val="FFC000"/>
              </a:solidFill>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3506676471"/>
              </p:ext>
            </p:extLst>
          </p:nvPr>
        </p:nvGraphicFramePr>
        <p:xfrm>
          <a:off x="1909763" y="5114926"/>
          <a:ext cx="914400" cy="828675"/>
        </p:xfrm>
        <a:graphic>
          <a:graphicData uri="http://schemas.openxmlformats.org/presentationml/2006/ole">
            <mc:AlternateContent xmlns:mc="http://schemas.openxmlformats.org/markup-compatibility/2006">
              <mc:Choice xmlns:v="urn:schemas-microsoft-com:vml" Requires="v">
                <p:oleObj spid="_x0000_s12303" name="Document" showAsIcon="1" r:id="rId4" imgW="914400" imgH="828720" progId="Word.Document.12">
                  <p:embed/>
                </p:oleObj>
              </mc:Choice>
              <mc:Fallback>
                <p:oleObj name="Document" showAsIcon="1" r:id="rId4" imgW="914400" imgH="828720" progId="Word.Document.12">
                  <p:embed/>
                  <p:pic>
                    <p:nvPicPr>
                      <p:cNvPr id="0" name=""/>
                      <p:cNvPicPr/>
                      <p:nvPr/>
                    </p:nvPicPr>
                    <p:blipFill>
                      <a:blip r:embed="rId5"/>
                      <a:stretch>
                        <a:fillRect/>
                      </a:stretch>
                    </p:blipFill>
                    <p:spPr>
                      <a:xfrm>
                        <a:off x="1909763" y="5114926"/>
                        <a:ext cx="914400" cy="828675"/>
                      </a:xfrm>
                      <a:prstGeom prst="rect">
                        <a:avLst/>
                      </a:prstGeom>
                    </p:spPr>
                  </p:pic>
                </p:oleObj>
              </mc:Fallback>
            </mc:AlternateContent>
          </a:graphicData>
        </a:graphic>
      </p:graphicFrame>
    </p:spTree>
    <p:extLst>
      <p:ext uri="{BB962C8B-B14F-4D97-AF65-F5344CB8AC3E}">
        <p14:creationId xmlns:p14="http://schemas.microsoft.com/office/powerpoint/2010/main" val="1760987860"/>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smtClean="0"/>
              <a:t>Way Forward - Simulation Assumptions</a:t>
            </a:r>
            <a:endParaRPr lang="en-GB" altLang="en-US" dirty="0"/>
          </a:p>
        </p:txBody>
      </p:sp>
      <p:sp>
        <p:nvSpPr>
          <p:cNvPr id="11" name="Content Placeholder 2">
            <a:extLst>
              <a:ext uri="{FF2B5EF4-FFF2-40B4-BE49-F238E27FC236}">
                <a16:creationId xmlns="" xmlns:a16="http://schemas.microsoft.com/office/drawing/2014/main" id="{33CFEE74-7B51-47B2-8BC9-945D38E983E7}"/>
              </a:ext>
            </a:extLst>
          </p:cNvPr>
          <p:cNvSpPr txBox="1">
            <a:spLocks/>
          </p:cNvSpPr>
          <p:nvPr/>
        </p:nvSpPr>
        <p:spPr bwMode="auto">
          <a:xfrm>
            <a:off x="838200" y="1744664"/>
            <a:ext cx="4457700"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en-US" dirty="0" smtClean="0"/>
              <a:t>TN BS AAS Antenna: FFS</a:t>
            </a:r>
          </a:p>
          <a:p>
            <a:pPr marL="717550" lvl="1">
              <a:spcBef>
                <a:spcPts val="1000"/>
              </a:spcBef>
              <a:buClrTx/>
            </a:pPr>
            <a:r>
              <a:rPr lang="en-GB" altLang="zh-CN" sz="2000" dirty="0"/>
              <a:t>Option 1: For AAS </a:t>
            </a:r>
            <a:r>
              <a:rPr lang="en-GB" altLang="zh-CN" sz="2000" dirty="0" smtClean="0"/>
              <a:t>antennas, </a:t>
            </a:r>
            <a:r>
              <a:rPr lang="en-GB" altLang="zh-CN" sz="2000" dirty="0"/>
              <a:t>refer to the ITU LS reply in </a:t>
            </a:r>
            <a:r>
              <a:rPr lang="en-US" altLang="zh-CN" sz="2000" dirty="0"/>
              <a:t>R4-2008924. </a:t>
            </a:r>
            <a:endParaRPr lang="zh-CN" altLang="zh-CN" sz="2000" dirty="0"/>
          </a:p>
          <a:p>
            <a:pPr marL="717550" lvl="1">
              <a:spcBef>
                <a:spcPts val="1000"/>
              </a:spcBef>
              <a:buClrTx/>
            </a:pPr>
            <a:r>
              <a:rPr lang="en-GB" altLang="zh-CN" sz="2000" dirty="0"/>
              <a:t>Option 2: </a:t>
            </a:r>
            <a:r>
              <a:rPr lang="en-US" altLang="zh-CN" sz="2000" dirty="0"/>
              <a:t>Adopt the extended BS AAS antenna model for TN in the scope of NTN simulations</a:t>
            </a:r>
            <a:r>
              <a:rPr lang="en-US" altLang="zh-CN" sz="2000" dirty="0" smtClean="0"/>
              <a:t>.</a:t>
            </a:r>
            <a:endParaRPr lang="zh-CN" altLang="zh-CN" sz="2000" dirty="0"/>
          </a:p>
        </p:txBody>
      </p:sp>
      <mc:AlternateContent xmlns:mc="http://schemas.openxmlformats.org/markup-compatibility/2006" xmlns:a14="http://schemas.microsoft.com/office/drawing/2010/main">
        <mc:Choice Requires="a14">
          <p:graphicFrame>
            <p:nvGraphicFramePr>
              <p:cNvPr id="12" name="表格 11"/>
              <p:cNvGraphicFramePr>
                <a:graphicFrameLocks noGrp="1"/>
              </p:cNvGraphicFramePr>
              <p:nvPr>
                <p:extLst>
                  <p:ext uri="{D42A27DB-BD31-4B8C-83A1-F6EECF244321}">
                    <p14:modId xmlns:p14="http://schemas.microsoft.com/office/powerpoint/2010/main" val="3108287064"/>
                  </p:ext>
                </p:extLst>
              </p:nvPr>
            </p:nvGraphicFramePr>
            <p:xfrm>
              <a:off x="5628005" y="2109406"/>
              <a:ext cx="6117590" cy="3994660"/>
            </p:xfrm>
            <a:graphic>
              <a:graphicData uri="http://schemas.openxmlformats.org/drawingml/2006/table">
                <a:tbl>
                  <a:tblPr firstRow="1" firstCol="1" bandRow="1">
                    <a:tableStyleId>{5C22544A-7EE6-4342-B048-85BDC9FD1C3A}</a:tableStyleId>
                  </a:tblPr>
                  <a:tblGrid>
                    <a:gridCol w="1167130"/>
                    <a:gridCol w="4950460"/>
                  </a:tblGrid>
                  <a:tr h="195644">
                    <a:tc>
                      <a:txBody>
                        <a:bodyPr/>
                        <a:lstStyle/>
                        <a:p>
                          <a:pPr algn="ctr">
                            <a:spcAft>
                              <a:spcPts val="0"/>
                            </a:spcAft>
                          </a:pPr>
                          <a:r>
                            <a:rPr lang="en-GB" sz="900" dirty="0">
                              <a:effectLst/>
                            </a:rPr>
                            <a:t>Description</a:t>
                          </a:r>
                          <a:endParaRPr lang="zh-CN" sz="1000" dirty="0">
                            <a:effectLst/>
                            <a:latin typeface="Times New Roman" panose="02020603050405020304" pitchFamily="18" charset="0"/>
                            <a:ea typeface="宋体" panose="02010600030101010101" pitchFamily="2" charset="-122"/>
                          </a:endParaRPr>
                        </a:p>
                      </a:txBody>
                      <a:tcPr marL="17780" marR="68580" marT="0" marB="0"/>
                    </a:tc>
                    <a:tc>
                      <a:txBody>
                        <a:bodyPr/>
                        <a:lstStyle/>
                        <a:p>
                          <a:pPr algn="ctr">
                            <a:spcAft>
                              <a:spcPts val="0"/>
                            </a:spcAft>
                          </a:pPr>
                          <a:r>
                            <a:rPr lang="en-GB" sz="900" dirty="0">
                              <a:effectLst/>
                            </a:rPr>
                            <a:t>Equation</a:t>
                          </a:r>
                          <a:endParaRPr lang="zh-CN" sz="1000" dirty="0">
                            <a:effectLst/>
                            <a:latin typeface="Times New Roman" panose="02020603050405020304" pitchFamily="18" charset="0"/>
                            <a:ea typeface="宋体" panose="02010600030101010101" pitchFamily="2" charset="-122"/>
                          </a:endParaRPr>
                        </a:p>
                      </a:txBody>
                      <a:tcPr marL="17780" marR="68580" marT="0" marB="0"/>
                    </a:tc>
                  </a:tr>
                  <a:tr h="0">
                    <a:tc>
                      <a:txBody>
                        <a:bodyPr/>
                        <a:lstStyle/>
                        <a:p>
                          <a:pPr algn="ctr">
                            <a:spcAft>
                              <a:spcPts val="0"/>
                            </a:spcAft>
                          </a:pPr>
                          <a:r>
                            <a:rPr lang="en-GB" sz="900">
                              <a:effectLst/>
                            </a:rPr>
                            <a:t>Peak normalized element radiation pattern</a:t>
                          </a:r>
                          <a:endParaRPr lang="zh-CN" sz="1000">
                            <a:effectLst/>
                            <a:latin typeface="Times New Roman" panose="02020603050405020304" pitchFamily="18" charset="0"/>
                            <a:ea typeface="宋体" panose="02010600030101010101" pitchFamily="2" charset="-122"/>
                          </a:endParaRPr>
                        </a:p>
                      </a:txBody>
                      <a:tcPr marL="17780" marR="68580" marT="0" marB="0"/>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US" sz="900">
                                    <a:effectLst/>
                                    <a:latin typeface="Cambria Math" panose="02040503050406030204" pitchFamily="18" charset="0"/>
                                  </a:rPr>
                                  <m:t>𝐴</m:t>
                                </m:r>
                                <m:d>
                                  <m:dPr>
                                    <m:ctrlPr>
                                      <a:rPr lang="zh-CN" sz="900" i="1">
                                        <a:effectLst/>
                                        <a:latin typeface="Cambria Math" panose="02040503050406030204" pitchFamily="18" charset="0"/>
                                      </a:rPr>
                                    </m:ctrlPr>
                                  </m:dPr>
                                  <m:e>
                                    <m:r>
                                      <a:rPr lang="en-US" sz="900">
                                        <a:effectLst/>
                                        <a:latin typeface="Cambria Math" panose="02040503050406030204" pitchFamily="18" charset="0"/>
                                      </a:rPr>
                                      <m:t>𝜃</m:t>
                                    </m:r>
                                    <m:r>
                                      <a:rPr lang="en-US" sz="900">
                                        <a:effectLst/>
                                        <a:latin typeface="Cambria Math" panose="02040503050406030204" pitchFamily="18" charset="0"/>
                                      </a:rPr>
                                      <m:t>,</m:t>
                                    </m:r>
                                    <m:r>
                                      <a:rPr lang="en-US" sz="900">
                                        <a:effectLst/>
                                        <a:latin typeface="Cambria Math" panose="02040503050406030204" pitchFamily="18" charset="0"/>
                                      </a:rPr>
                                      <m:t>𝜑</m:t>
                                    </m:r>
                                  </m:e>
                                </m:d>
                                <m:r>
                                  <a:rPr lang="en-US" sz="900">
                                    <a:effectLst/>
                                    <a:latin typeface="Cambria Math" panose="02040503050406030204" pitchFamily="18" charset="0"/>
                                  </a:rPr>
                                  <m:t>=−</m:t>
                                </m:r>
                                <m:r>
                                  <m:rPr>
                                    <m:sty m:val="p"/>
                                  </m:rPr>
                                  <a:rPr lang="en-US" sz="900">
                                    <a:effectLst/>
                                    <a:latin typeface="Cambria Math" panose="02040503050406030204" pitchFamily="18" charset="0"/>
                                  </a:rPr>
                                  <m:t>min</m:t>
                                </m:r>
                                <m:d>
                                  <m:dPr>
                                    <m:begChr m:val="["/>
                                    <m:endChr m:val="]"/>
                                    <m:ctrlPr>
                                      <a:rPr lang="zh-CN" sz="900" i="1">
                                        <a:effectLst/>
                                        <a:latin typeface="Cambria Math" panose="02040503050406030204" pitchFamily="18" charset="0"/>
                                      </a:rPr>
                                    </m:ctrlPr>
                                  </m:dPr>
                                  <m:e>
                                    <m:r>
                                      <a:rPr lang="en-US" sz="900">
                                        <a:effectLst/>
                                        <a:latin typeface="Cambria Math" panose="02040503050406030204" pitchFamily="18" charset="0"/>
                                      </a:rPr>
                                      <m:t>−</m:t>
                                    </m:r>
                                    <m:d>
                                      <m:dPr>
                                        <m:ctrlPr>
                                          <a:rPr lang="zh-CN" sz="900" i="1">
                                            <a:effectLst/>
                                            <a:latin typeface="Cambria Math" panose="02040503050406030204" pitchFamily="18" charset="0"/>
                                          </a:rPr>
                                        </m:ctrlPr>
                                      </m:dPr>
                                      <m:e>
                                        <m:r>
                                          <a:rPr lang="en-US" sz="900">
                                            <a:effectLst/>
                                            <a:latin typeface="Cambria Math" panose="02040503050406030204" pitchFamily="18" charset="0"/>
                                          </a:rPr>
                                          <m:t>−</m:t>
                                        </m:r>
                                        <m:r>
                                          <m:rPr>
                                            <m:sty m:val="p"/>
                                          </m:rPr>
                                          <a:rPr lang="en-US" sz="900">
                                            <a:effectLst/>
                                            <a:latin typeface="Cambria Math" panose="02040503050406030204" pitchFamily="18" charset="0"/>
                                          </a:rPr>
                                          <m:t>min</m:t>
                                        </m:r>
                                        <m:d>
                                          <m:dPr>
                                            <m:begChr m:val="["/>
                                            <m:endChr m:val="]"/>
                                            <m:ctrlPr>
                                              <a:rPr lang="zh-CN" sz="900" i="1">
                                                <a:effectLst/>
                                                <a:latin typeface="Cambria Math" panose="02040503050406030204" pitchFamily="18" charset="0"/>
                                              </a:rPr>
                                            </m:ctrlPr>
                                          </m:dPr>
                                          <m:e>
                                            <m:r>
                                              <a:rPr lang="en-US" sz="900">
                                                <a:effectLst/>
                                                <a:latin typeface="Cambria Math" panose="02040503050406030204" pitchFamily="18" charset="0"/>
                                              </a:rPr>
                                              <m:t>12</m:t>
                                            </m:r>
                                            <m:sSup>
                                              <m:sSupPr>
                                                <m:ctrlPr>
                                                  <a:rPr lang="zh-CN" sz="900" i="1">
                                                    <a:effectLst/>
                                                    <a:latin typeface="Cambria Math" panose="02040503050406030204" pitchFamily="18" charset="0"/>
                                                  </a:rPr>
                                                </m:ctrlPr>
                                              </m:sSupPr>
                                              <m:e>
                                                <m:d>
                                                  <m:dPr>
                                                    <m:ctrlPr>
                                                      <a:rPr lang="zh-CN" sz="900" i="1">
                                                        <a:effectLst/>
                                                        <a:latin typeface="Cambria Math" panose="02040503050406030204" pitchFamily="18" charset="0"/>
                                                      </a:rPr>
                                                    </m:ctrlPr>
                                                  </m:dPr>
                                                  <m:e>
                                                    <m:f>
                                                      <m:fPr>
                                                        <m:ctrlPr>
                                                          <a:rPr lang="zh-CN" sz="900" i="1">
                                                            <a:effectLst/>
                                                            <a:latin typeface="Cambria Math" panose="02040503050406030204" pitchFamily="18" charset="0"/>
                                                          </a:rPr>
                                                        </m:ctrlPr>
                                                      </m:fPr>
                                                      <m:num>
                                                        <m:r>
                                                          <a:rPr lang="en-US" sz="900">
                                                            <a:effectLst/>
                                                            <a:latin typeface="Cambria Math" panose="02040503050406030204" pitchFamily="18" charset="0"/>
                                                          </a:rPr>
                                                          <m:t>𝜑</m:t>
                                                        </m:r>
                                                      </m:num>
                                                      <m:den>
                                                        <m:sSub>
                                                          <m:sSubPr>
                                                            <m:ctrlPr>
                                                              <a:rPr lang="zh-CN" sz="900" i="1">
                                                                <a:effectLst/>
                                                                <a:latin typeface="Cambria Math" panose="02040503050406030204" pitchFamily="18" charset="0"/>
                                                              </a:rPr>
                                                            </m:ctrlPr>
                                                          </m:sSubPr>
                                                          <m:e>
                                                            <m:r>
                                                              <a:rPr lang="en-US" sz="900">
                                                                <a:effectLst/>
                                                                <a:latin typeface="Cambria Math" panose="02040503050406030204" pitchFamily="18" charset="0"/>
                                                              </a:rPr>
                                                              <m:t>𝜑</m:t>
                                                            </m:r>
                                                          </m:e>
                                                          <m:sub>
                                                            <m:r>
                                                              <a:rPr lang="en-US" sz="900">
                                                                <a:effectLst/>
                                                                <a:latin typeface="Cambria Math" panose="02040503050406030204" pitchFamily="18" charset="0"/>
                                                              </a:rPr>
                                                              <m:t>3</m:t>
                                                            </m:r>
                                                            <m:r>
                                                              <a:rPr lang="en-US" sz="900">
                                                                <a:effectLst/>
                                                                <a:latin typeface="Cambria Math" panose="02040503050406030204" pitchFamily="18" charset="0"/>
                                                              </a:rPr>
                                                              <m:t>𝑑𝐵</m:t>
                                                            </m:r>
                                                          </m:sub>
                                                        </m:sSub>
                                                      </m:den>
                                                    </m:f>
                                                  </m:e>
                                                </m:d>
                                              </m:e>
                                              <m:sup>
                                                <m:r>
                                                  <a:rPr lang="en-US" sz="900">
                                                    <a:effectLst/>
                                                    <a:latin typeface="Cambria Math" panose="02040503050406030204" pitchFamily="18" charset="0"/>
                                                  </a:rPr>
                                                  <m:t>2</m:t>
                                                </m:r>
                                              </m:sup>
                                            </m:sSup>
                                            <m:r>
                                              <a:rPr lang="en-US" sz="900">
                                                <a:effectLst/>
                                                <a:latin typeface="Cambria Math" panose="02040503050406030204" pitchFamily="18" charset="0"/>
                                              </a:rPr>
                                              <m:t>,</m:t>
                                            </m:r>
                                            <m:sSub>
                                              <m:sSubPr>
                                                <m:ctrlPr>
                                                  <a:rPr lang="zh-CN" sz="900" i="1">
                                                    <a:effectLst/>
                                                    <a:latin typeface="Cambria Math" panose="02040503050406030204" pitchFamily="18" charset="0"/>
                                                  </a:rPr>
                                                </m:ctrlPr>
                                              </m:sSubPr>
                                              <m:e>
                                                <m:r>
                                                  <a:rPr lang="en-US" sz="900">
                                                    <a:effectLst/>
                                                    <a:latin typeface="Cambria Math" panose="02040503050406030204" pitchFamily="18" charset="0"/>
                                                  </a:rPr>
                                                  <m:t>𝐴</m:t>
                                                </m:r>
                                              </m:e>
                                              <m:sub>
                                                <m:r>
                                                  <a:rPr lang="en-US" sz="900">
                                                    <a:effectLst/>
                                                    <a:latin typeface="Cambria Math" panose="02040503050406030204" pitchFamily="18" charset="0"/>
                                                  </a:rPr>
                                                  <m:t>𝑚</m:t>
                                                </m:r>
                                              </m:sub>
                                            </m:sSub>
                                          </m:e>
                                        </m:d>
                                        <m:r>
                                          <a:rPr lang="en-US" sz="900">
                                            <a:effectLst/>
                                            <a:latin typeface="Cambria Math" panose="02040503050406030204" pitchFamily="18" charset="0"/>
                                          </a:rPr>
                                          <m:t>−</m:t>
                                        </m:r>
                                        <m:r>
                                          <m:rPr>
                                            <m:sty m:val="p"/>
                                          </m:rPr>
                                          <a:rPr lang="en-US" sz="900">
                                            <a:effectLst/>
                                            <a:latin typeface="Cambria Math" panose="02040503050406030204" pitchFamily="18" charset="0"/>
                                          </a:rPr>
                                          <m:t>min</m:t>
                                        </m:r>
                                        <m:d>
                                          <m:dPr>
                                            <m:begChr m:val="["/>
                                            <m:endChr m:val="]"/>
                                            <m:ctrlPr>
                                              <a:rPr lang="zh-CN" sz="900" i="1">
                                                <a:effectLst/>
                                                <a:latin typeface="Cambria Math" panose="02040503050406030204" pitchFamily="18" charset="0"/>
                                              </a:rPr>
                                            </m:ctrlPr>
                                          </m:dPr>
                                          <m:e>
                                            <m:r>
                                              <a:rPr lang="en-US" sz="900">
                                                <a:effectLst/>
                                                <a:latin typeface="Cambria Math" panose="02040503050406030204" pitchFamily="18" charset="0"/>
                                              </a:rPr>
                                              <m:t>12</m:t>
                                            </m:r>
                                            <m:sSup>
                                              <m:sSupPr>
                                                <m:ctrlPr>
                                                  <a:rPr lang="zh-CN" sz="900" i="1">
                                                    <a:effectLst/>
                                                    <a:latin typeface="Cambria Math" panose="02040503050406030204" pitchFamily="18" charset="0"/>
                                                  </a:rPr>
                                                </m:ctrlPr>
                                              </m:sSupPr>
                                              <m:e>
                                                <m:d>
                                                  <m:dPr>
                                                    <m:ctrlPr>
                                                      <a:rPr lang="zh-CN" sz="900" i="1">
                                                        <a:effectLst/>
                                                        <a:latin typeface="Cambria Math" panose="02040503050406030204" pitchFamily="18" charset="0"/>
                                                      </a:rPr>
                                                    </m:ctrlPr>
                                                  </m:dPr>
                                                  <m:e>
                                                    <m:f>
                                                      <m:fPr>
                                                        <m:ctrlPr>
                                                          <a:rPr lang="zh-CN" sz="900" i="1">
                                                            <a:effectLst/>
                                                            <a:latin typeface="Cambria Math" panose="02040503050406030204" pitchFamily="18" charset="0"/>
                                                          </a:rPr>
                                                        </m:ctrlPr>
                                                      </m:fPr>
                                                      <m:num>
                                                        <m:r>
                                                          <a:rPr lang="en-US" sz="900">
                                                            <a:effectLst/>
                                                            <a:latin typeface="Cambria Math" panose="02040503050406030204" pitchFamily="18" charset="0"/>
                                                          </a:rPr>
                                                          <m:t>𝜃</m:t>
                                                        </m:r>
                                                        <m:r>
                                                          <a:rPr lang="en-US" sz="900">
                                                            <a:effectLst/>
                                                            <a:latin typeface="Cambria Math" panose="02040503050406030204" pitchFamily="18" charset="0"/>
                                                          </a:rPr>
                                                          <m:t>−90</m:t>
                                                        </m:r>
                                                      </m:num>
                                                      <m:den>
                                                        <m:sSub>
                                                          <m:sSubPr>
                                                            <m:ctrlPr>
                                                              <a:rPr lang="zh-CN" sz="900" i="1">
                                                                <a:effectLst/>
                                                                <a:latin typeface="Cambria Math" panose="02040503050406030204" pitchFamily="18" charset="0"/>
                                                              </a:rPr>
                                                            </m:ctrlPr>
                                                          </m:sSubPr>
                                                          <m:e>
                                                            <m:r>
                                                              <a:rPr lang="en-US" sz="900">
                                                                <a:effectLst/>
                                                                <a:latin typeface="Cambria Math" panose="02040503050406030204" pitchFamily="18" charset="0"/>
                                                              </a:rPr>
                                                              <m:t>𝜃</m:t>
                                                            </m:r>
                                                          </m:e>
                                                          <m:sub>
                                                            <m:r>
                                                              <a:rPr lang="en-US" sz="900">
                                                                <a:effectLst/>
                                                                <a:latin typeface="Cambria Math" panose="02040503050406030204" pitchFamily="18" charset="0"/>
                                                              </a:rPr>
                                                              <m:t>3</m:t>
                                                            </m:r>
                                                            <m:r>
                                                              <a:rPr lang="en-US" sz="900">
                                                                <a:effectLst/>
                                                                <a:latin typeface="Cambria Math" panose="02040503050406030204" pitchFamily="18" charset="0"/>
                                                              </a:rPr>
                                                              <m:t>𝑑𝐵</m:t>
                                                            </m:r>
                                                          </m:sub>
                                                        </m:sSub>
                                                      </m:den>
                                                    </m:f>
                                                  </m:e>
                                                </m:d>
                                              </m:e>
                                              <m:sup>
                                                <m:r>
                                                  <a:rPr lang="en-US" sz="900">
                                                    <a:effectLst/>
                                                    <a:latin typeface="Cambria Math" panose="02040503050406030204" pitchFamily="18" charset="0"/>
                                                  </a:rPr>
                                                  <m:t>2</m:t>
                                                </m:r>
                                              </m:sup>
                                            </m:sSup>
                                            <m:r>
                                              <a:rPr lang="en-US" sz="900">
                                                <a:effectLst/>
                                                <a:latin typeface="Cambria Math" panose="02040503050406030204" pitchFamily="18" charset="0"/>
                                              </a:rPr>
                                              <m:t>,</m:t>
                                            </m:r>
                                            <m:sSub>
                                              <m:sSubPr>
                                                <m:ctrlPr>
                                                  <a:rPr lang="zh-CN" sz="900" i="1">
                                                    <a:effectLst/>
                                                    <a:latin typeface="Cambria Math" panose="02040503050406030204" pitchFamily="18" charset="0"/>
                                                  </a:rPr>
                                                </m:ctrlPr>
                                              </m:sSubPr>
                                              <m:e>
                                                <m:r>
                                                  <a:rPr lang="en-US" sz="900">
                                                    <a:effectLst/>
                                                    <a:latin typeface="Cambria Math" panose="02040503050406030204" pitchFamily="18" charset="0"/>
                                                  </a:rPr>
                                                  <m:t>𝑆𝐿𝐴</m:t>
                                                </m:r>
                                              </m:e>
                                              <m:sub>
                                                <m:r>
                                                  <a:rPr lang="en-US" sz="900">
                                                    <a:effectLst/>
                                                    <a:latin typeface="Cambria Math" panose="02040503050406030204" pitchFamily="18" charset="0"/>
                                                  </a:rPr>
                                                  <m:t>𝑣</m:t>
                                                </m:r>
                                              </m:sub>
                                            </m:sSub>
                                          </m:e>
                                        </m:d>
                                        <m:r>
                                          <a:rPr lang="en-US" sz="900">
                                            <a:effectLst/>
                                            <a:latin typeface="Cambria Math" panose="02040503050406030204" pitchFamily="18" charset="0"/>
                                          </a:rPr>
                                          <m:t> </m:t>
                                        </m:r>
                                      </m:e>
                                    </m:d>
                                    <m:r>
                                      <a:rPr lang="en-US" sz="900">
                                        <a:effectLst/>
                                        <a:latin typeface="Cambria Math" panose="02040503050406030204" pitchFamily="18" charset="0"/>
                                      </a:rPr>
                                      <m:t>,</m:t>
                                    </m:r>
                                    <m:sSub>
                                      <m:sSubPr>
                                        <m:ctrlPr>
                                          <a:rPr lang="zh-CN" sz="900" i="1">
                                            <a:effectLst/>
                                            <a:latin typeface="Cambria Math" panose="02040503050406030204" pitchFamily="18" charset="0"/>
                                          </a:rPr>
                                        </m:ctrlPr>
                                      </m:sSubPr>
                                      <m:e>
                                        <m:r>
                                          <a:rPr lang="en-US" sz="900">
                                            <a:effectLst/>
                                            <a:latin typeface="Cambria Math" panose="02040503050406030204" pitchFamily="18" charset="0"/>
                                          </a:rPr>
                                          <m:t>𝐴</m:t>
                                        </m:r>
                                      </m:e>
                                      <m:sub>
                                        <m:r>
                                          <a:rPr lang="en-US" sz="900">
                                            <a:effectLst/>
                                            <a:latin typeface="Cambria Math" panose="02040503050406030204" pitchFamily="18" charset="0"/>
                                          </a:rPr>
                                          <m:t>𝑚</m:t>
                                        </m:r>
                                      </m:sub>
                                    </m:sSub>
                                  </m:e>
                                </m:d>
                              </m:oMath>
                            </m:oMathPara>
                          </a14:m>
                          <a:endParaRPr lang="zh-CN" sz="1000">
                            <a:effectLst/>
                          </a:endParaRPr>
                        </a:p>
                        <a:p>
                          <a:pPr algn="ctr">
                            <a:spcAft>
                              <a:spcPts val="0"/>
                            </a:spcAft>
                          </a:pPr>
                          <a:r>
                            <a:rPr lang="en-GB" sz="900">
                              <a:effectLst/>
                            </a:rPr>
                            <a:t> </a:t>
                          </a:r>
                          <a:endParaRPr lang="zh-CN" sz="1000">
                            <a:effectLst/>
                            <a:latin typeface="Times New Roman" panose="02020603050405020304" pitchFamily="18" charset="0"/>
                            <a:ea typeface="宋体" panose="02010600030101010101" pitchFamily="2" charset="-122"/>
                          </a:endParaRPr>
                        </a:p>
                      </a:txBody>
                      <a:tcPr marL="17780" marR="68580" marT="0" marB="0"/>
                    </a:tc>
                  </a:tr>
                  <a:tr h="0">
                    <a:tc>
                      <a:txBody>
                        <a:bodyPr/>
                        <a:lstStyle/>
                        <a:p>
                          <a:pPr algn="ctr">
                            <a:spcAft>
                              <a:spcPts val="0"/>
                            </a:spcAft>
                          </a:pPr>
                          <a:r>
                            <a:rPr lang="en-GB" sz="900">
                              <a:effectLst/>
                            </a:rPr>
                            <a:t>Peak gain normalized element radiation pattern</a:t>
                          </a:r>
                          <a:endParaRPr lang="zh-CN" sz="1000">
                            <a:effectLst/>
                            <a:latin typeface="Times New Roman" panose="02020603050405020304" pitchFamily="18" charset="0"/>
                            <a:ea typeface="宋体" panose="02010600030101010101" pitchFamily="2" charset="-122"/>
                          </a:endParaRPr>
                        </a:p>
                      </a:txBody>
                      <a:tcPr marL="17780" marR="68580" marT="0" marB="0"/>
                    </a:tc>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𝐴</m:t>
                                    </m:r>
                                  </m:e>
                                  <m:sub>
                                    <m:r>
                                      <a:rPr lang="en-GB" sz="900">
                                        <a:effectLst/>
                                        <a:latin typeface="Cambria Math" panose="02040503050406030204" pitchFamily="18" charset="0"/>
                                      </a:rPr>
                                      <m:t>𝐸</m:t>
                                    </m:r>
                                  </m:sub>
                                </m:sSub>
                                <m:d>
                                  <m:dPr>
                                    <m:ctrlPr>
                                      <a:rPr lang="zh-CN" sz="900" i="1">
                                        <a:effectLst/>
                                        <a:latin typeface="Cambria Math" panose="02040503050406030204" pitchFamily="18" charset="0"/>
                                      </a:rPr>
                                    </m:ctrlPr>
                                  </m:dPr>
                                  <m:e>
                                    <m:r>
                                      <a:rPr lang="en-GB" sz="900">
                                        <a:effectLst/>
                                        <a:latin typeface="Cambria Math" panose="02040503050406030204" pitchFamily="18" charset="0"/>
                                      </a:rPr>
                                      <m:t>𝜃</m:t>
                                    </m:r>
                                    <m:r>
                                      <a:rPr lang="en-GB" sz="900">
                                        <a:effectLst/>
                                        <a:latin typeface="Cambria Math" panose="02040503050406030204" pitchFamily="18" charset="0"/>
                                      </a:rPr>
                                      <m:t>,</m:t>
                                    </m:r>
                                    <m:r>
                                      <a:rPr lang="en-GB" sz="900">
                                        <a:effectLst/>
                                        <a:latin typeface="Cambria Math" panose="02040503050406030204" pitchFamily="18" charset="0"/>
                                      </a:rPr>
                                      <m:t>𝜑</m:t>
                                    </m:r>
                                  </m:e>
                                </m:d>
                                <m:r>
                                  <a:rPr lang="en-GB" sz="900">
                                    <a:effectLst/>
                                    <a:latin typeface="Cambria Math" panose="02040503050406030204" pitchFamily="18" charset="0"/>
                                  </a:rPr>
                                  <m:t>=</m:t>
                                </m:r>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𝐺</m:t>
                                    </m:r>
                                  </m:e>
                                  <m:sub>
                                    <m:r>
                                      <a:rPr lang="en-GB" sz="900">
                                        <a:effectLst/>
                                        <a:latin typeface="Cambria Math" panose="02040503050406030204" pitchFamily="18" charset="0"/>
                                      </a:rPr>
                                      <m:t>𝐸</m:t>
                                    </m:r>
                                    <m:r>
                                      <a:rPr lang="en-GB" sz="900">
                                        <a:effectLst/>
                                        <a:latin typeface="Cambria Math" panose="02040503050406030204" pitchFamily="18" charset="0"/>
                                      </a:rPr>
                                      <m:t>,</m:t>
                                    </m:r>
                                    <m:r>
                                      <a:rPr lang="en-GB" sz="900">
                                        <a:effectLst/>
                                        <a:latin typeface="Cambria Math" panose="02040503050406030204" pitchFamily="18" charset="0"/>
                                      </a:rPr>
                                      <m:t>𝑚𝑎𝑥</m:t>
                                    </m:r>
                                  </m:sub>
                                </m:sSub>
                                <m:r>
                                  <a:rPr lang="en-GB" sz="900">
                                    <a:effectLst/>
                                    <a:latin typeface="Cambria Math" panose="02040503050406030204" pitchFamily="18" charset="0"/>
                                  </a:rPr>
                                  <m:t>+</m:t>
                                </m:r>
                                <m:r>
                                  <a:rPr lang="en-GB" sz="900">
                                    <a:effectLst/>
                                    <a:latin typeface="Cambria Math" panose="02040503050406030204" pitchFamily="18" charset="0"/>
                                  </a:rPr>
                                  <m:t>𝐴</m:t>
                                </m:r>
                                <m:d>
                                  <m:dPr>
                                    <m:ctrlPr>
                                      <a:rPr lang="zh-CN" sz="900" i="1">
                                        <a:effectLst/>
                                        <a:latin typeface="Cambria Math" panose="02040503050406030204" pitchFamily="18" charset="0"/>
                                      </a:rPr>
                                    </m:ctrlPr>
                                  </m:dPr>
                                  <m:e>
                                    <m:r>
                                      <a:rPr lang="en-GB" sz="900">
                                        <a:effectLst/>
                                        <a:latin typeface="Cambria Math" panose="02040503050406030204" pitchFamily="18" charset="0"/>
                                      </a:rPr>
                                      <m:t>𝜃</m:t>
                                    </m:r>
                                    <m:r>
                                      <a:rPr lang="en-GB" sz="900">
                                        <a:effectLst/>
                                        <a:latin typeface="Cambria Math" panose="02040503050406030204" pitchFamily="18" charset="0"/>
                                      </a:rPr>
                                      <m:t>,</m:t>
                                    </m:r>
                                    <m:r>
                                      <a:rPr lang="en-GB" sz="900">
                                        <a:effectLst/>
                                        <a:latin typeface="Cambria Math" panose="02040503050406030204" pitchFamily="18" charset="0"/>
                                      </a:rPr>
                                      <m:t>𝜑</m:t>
                                    </m:r>
                                  </m:e>
                                </m:d>
                              </m:oMath>
                            </m:oMathPara>
                          </a14:m>
                          <a:endParaRPr lang="zh-CN" sz="1000">
                            <a:effectLst/>
                            <a:latin typeface="Times New Roman" panose="02020603050405020304" pitchFamily="18" charset="0"/>
                            <a:ea typeface="宋体" panose="02010600030101010101" pitchFamily="2" charset="-122"/>
                          </a:endParaRPr>
                        </a:p>
                      </a:txBody>
                      <a:tcPr marL="17780" marR="68580" marT="0" marB="0"/>
                    </a:tc>
                  </a:tr>
                  <a:tr h="0">
                    <a:tc>
                      <a:txBody>
                        <a:bodyPr/>
                        <a:lstStyle/>
                        <a:p>
                          <a:pPr algn="ctr">
                            <a:spcAft>
                              <a:spcPts val="0"/>
                            </a:spcAft>
                          </a:pPr>
                          <a:r>
                            <a:rPr lang="en-GB" sz="900">
                              <a:effectLst/>
                            </a:rPr>
                            <a:t>Sub-array excitation</a:t>
                          </a:r>
                          <a:endParaRPr lang="zh-CN" sz="1000">
                            <a:effectLst/>
                            <a:latin typeface="Times New Roman" panose="02020603050405020304" pitchFamily="18" charset="0"/>
                            <a:ea typeface="宋体" panose="02010600030101010101" pitchFamily="2" charset="-122"/>
                          </a:endParaRPr>
                        </a:p>
                      </a:txBody>
                      <a:tcPr marL="17780" marR="68580" marT="0" marB="0"/>
                    </a:tc>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𝑤</m:t>
                                    </m:r>
                                  </m:e>
                                  <m:sub>
                                    <m:r>
                                      <a:rPr lang="en-GB" sz="900">
                                        <a:effectLst/>
                                        <a:latin typeface="Cambria Math" panose="02040503050406030204" pitchFamily="18" charset="0"/>
                                      </a:rPr>
                                      <m:t>𝑚</m:t>
                                    </m:r>
                                  </m:sub>
                                </m:sSub>
                                <m:r>
                                  <a:rPr lang="en-GB" sz="900">
                                    <a:effectLst/>
                                    <a:latin typeface="Cambria Math" panose="02040503050406030204" pitchFamily="18" charset="0"/>
                                  </a:rPr>
                                  <m:t>=</m:t>
                                </m:r>
                                <m:f>
                                  <m:fPr>
                                    <m:ctrlPr>
                                      <a:rPr lang="zh-CN" sz="900" i="1">
                                        <a:effectLst/>
                                        <a:latin typeface="Cambria Math" panose="02040503050406030204" pitchFamily="18" charset="0"/>
                                      </a:rPr>
                                    </m:ctrlPr>
                                  </m:fPr>
                                  <m:num>
                                    <m:r>
                                      <a:rPr lang="en-GB" sz="900">
                                        <a:effectLst/>
                                        <a:latin typeface="Cambria Math" panose="02040503050406030204" pitchFamily="18" charset="0"/>
                                      </a:rPr>
                                      <m:t>1</m:t>
                                    </m:r>
                                  </m:num>
                                  <m:den>
                                    <m:rad>
                                      <m:radPr>
                                        <m:degHide m:val="on"/>
                                        <m:ctrlPr>
                                          <a:rPr lang="zh-CN" sz="900" i="1">
                                            <a:effectLst/>
                                            <a:latin typeface="Cambria Math" panose="02040503050406030204" pitchFamily="18" charset="0"/>
                                          </a:rPr>
                                        </m:ctrlPr>
                                      </m:radPr>
                                      <m:deg/>
                                      <m:e>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𝑀</m:t>
                                            </m:r>
                                          </m:e>
                                          <m:sub>
                                            <m:r>
                                              <a:rPr lang="en-GB" sz="900">
                                                <a:effectLst/>
                                                <a:latin typeface="Cambria Math" panose="02040503050406030204" pitchFamily="18" charset="0"/>
                                              </a:rPr>
                                              <m:t>𝑠𝑢𝑏</m:t>
                                            </m:r>
                                          </m:sub>
                                        </m:sSub>
                                      </m:e>
                                    </m:rad>
                                  </m:den>
                                </m:f>
                                <m:r>
                                  <m:rPr>
                                    <m:sty m:val="p"/>
                                  </m:rPr>
                                  <a:rPr lang="en-GB" sz="900">
                                    <a:effectLst/>
                                    <a:latin typeface="Cambria Math" panose="02040503050406030204" pitchFamily="18" charset="0"/>
                                  </a:rPr>
                                  <m:t>exp</m:t>
                                </m:r>
                                <m:d>
                                  <m:dPr>
                                    <m:ctrlPr>
                                      <a:rPr lang="zh-CN" sz="900" i="1">
                                        <a:effectLst/>
                                        <a:latin typeface="Cambria Math" panose="02040503050406030204" pitchFamily="18" charset="0"/>
                                      </a:rPr>
                                    </m:ctrlPr>
                                  </m:dPr>
                                  <m:e>
                                    <m:r>
                                      <a:rPr lang="en-GB" sz="900">
                                        <a:effectLst/>
                                        <a:latin typeface="Cambria Math" panose="02040503050406030204" pitchFamily="18" charset="0"/>
                                      </a:rPr>
                                      <m:t>𝑗</m:t>
                                    </m:r>
                                    <m:r>
                                      <a:rPr lang="en-GB" sz="900">
                                        <a:effectLst/>
                                        <a:latin typeface="Cambria Math" panose="02040503050406030204" pitchFamily="18" charset="0"/>
                                      </a:rPr>
                                      <m:t>2</m:t>
                                    </m:r>
                                    <m:r>
                                      <a:rPr lang="en-GB" sz="900">
                                        <a:effectLst/>
                                        <a:latin typeface="Cambria Math" panose="02040503050406030204" pitchFamily="18" charset="0"/>
                                      </a:rPr>
                                      <m:t>𝜋</m:t>
                                    </m:r>
                                    <m:d>
                                      <m:dPr>
                                        <m:ctrlPr>
                                          <a:rPr lang="zh-CN" sz="900" i="1">
                                            <a:effectLst/>
                                            <a:latin typeface="Cambria Math" panose="02040503050406030204" pitchFamily="18" charset="0"/>
                                          </a:rPr>
                                        </m:ctrlPr>
                                      </m:dPr>
                                      <m:e>
                                        <m:r>
                                          <a:rPr lang="en-GB" sz="900">
                                            <a:effectLst/>
                                            <a:latin typeface="Cambria Math" panose="02040503050406030204" pitchFamily="18" charset="0"/>
                                          </a:rPr>
                                          <m:t>𝑚</m:t>
                                        </m:r>
                                        <m:r>
                                          <a:rPr lang="en-GB" sz="900">
                                            <a:effectLst/>
                                            <a:latin typeface="Cambria Math" panose="02040503050406030204" pitchFamily="18" charset="0"/>
                                          </a:rPr>
                                          <m:t>−1</m:t>
                                        </m:r>
                                      </m:e>
                                    </m:d>
                                    <m:f>
                                      <m:fPr>
                                        <m:ctrlPr>
                                          <a:rPr lang="zh-CN" sz="900" i="1">
                                            <a:effectLst/>
                                            <a:latin typeface="Cambria Math" panose="02040503050406030204" pitchFamily="18" charset="0"/>
                                          </a:rPr>
                                        </m:ctrlPr>
                                      </m:fPr>
                                      <m:num>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𝑑</m:t>
                                            </m:r>
                                          </m:e>
                                          <m:sub>
                                            <m:r>
                                              <a:rPr lang="en-GB" sz="900">
                                                <a:effectLst/>
                                                <a:latin typeface="Cambria Math" panose="02040503050406030204" pitchFamily="18" charset="0"/>
                                              </a:rPr>
                                              <m:t>𝑣</m:t>
                                            </m:r>
                                            <m:r>
                                              <a:rPr lang="en-GB" sz="900">
                                                <a:effectLst/>
                                                <a:latin typeface="Cambria Math" panose="02040503050406030204" pitchFamily="18" charset="0"/>
                                              </a:rPr>
                                              <m:t>,</m:t>
                                            </m:r>
                                            <m:r>
                                              <a:rPr lang="en-GB" sz="900">
                                                <a:effectLst/>
                                                <a:latin typeface="Cambria Math" panose="02040503050406030204" pitchFamily="18" charset="0"/>
                                              </a:rPr>
                                              <m:t>𝑠𝑢𝑏</m:t>
                                            </m:r>
                                          </m:sub>
                                        </m:sSub>
                                      </m:num>
                                      <m:den>
                                        <m:r>
                                          <a:rPr lang="en-GB" sz="900">
                                            <a:effectLst/>
                                            <a:latin typeface="Cambria Math" panose="02040503050406030204" pitchFamily="18" charset="0"/>
                                          </a:rPr>
                                          <m:t>𝜆</m:t>
                                        </m:r>
                                      </m:den>
                                    </m:f>
                                    <m:r>
                                      <m:rPr>
                                        <m:sty m:val="p"/>
                                      </m:rPr>
                                      <a:rPr lang="en-GB" sz="900">
                                        <a:effectLst/>
                                        <a:latin typeface="Cambria Math" panose="02040503050406030204" pitchFamily="18" charset="0"/>
                                      </a:rPr>
                                      <m:t>sin</m:t>
                                    </m:r>
                                    <m:d>
                                      <m:dPr>
                                        <m:ctrlPr>
                                          <a:rPr lang="zh-CN" sz="900" i="1">
                                            <a:effectLst/>
                                            <a:latin typeface="Cambria Math" panose="02040503050406030204" pitchFamily="18" charset="0"/>
                                          </a:rPr>
                                        </m:ctrlPr>
                                      </m:dPr>
                                      <m:e>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𝜃</m:t>
                                            </m:r>
                                          </m:e>
                                          <m:sub>
                                            <m:r>
                                              <a:rPr lang="en-GB" sz="900">
                                                <a:effectLst/>
                                                <a:latin typeface="Cambria Math" panose="02040503050406030204" pitchFamily="18" charset="0"/>
                                              </a:rPr>
                                              <m:t>𝑠𝑢𝑏𝑡𝑖𝑙𝑡</m:t>
                                            </m:r>
                                          </m:sub>
                                        </m:sSub>
                                      </m:e>
                                    </m:d>
                                  </m:e>
                                </m:d>
                              </m:oMath>
                            </m:oMathPara>
                          </a14:m>
                          <a:endParaRPr lang="zh-CN" sz="1000" dirty="0">
                            <a:effectLst/>
                            <a:latin typeface="Times New Roman" panose="02020603050405020304" pitchFamily="18" charset="0"/>
                            <a:ea typeface="宋体" panose="02010600030101010101" pitchFamily="2" charset="-122"/>
                          </a:endParaRPr>
                        </a:p>
                      </a:txBody>
                      <a:tcPr marL="17780" marR="68580" marT="0" marB="0"/>
                    </a:tc>
                  </a:tr>
                  <a:tr h="0">
                    <a:tc>
                      <a:txBody>
                        <a:bodyPr/>
                        <a:lstStyle/>
                        <a:p>
                          <a:pPr algn="ctr">
                            <a:spcAft>
                              <a:spcPts val="0"/>
                            </a:spcAft>
                          </a:pPr>
                          <a:r>
                            <a:rPr lang="en-GB" sz="900">
                              <a:effectLst/>
                            </a:rPr>
                            <a:t>Sub-array radiation pattern</a:t>
                          </a:r>
                          <a:endParaRPr lang="zh-CN" sz="1000">
                            <a:effectLst/>
                            <a:latin typeface="Times New Roman" panose="02020603050405020304" pitchFamily="18" charset="0"/>
                            <a:ea typeface="宋体" panose="02010600030101010101" pitchFamily="2" charset="-122"/>
                          </a:endParaRPr>
                        </a:p>
                      </a:txBody>
                      <a:tcPr marL="17780" marR="68580" marT="0" marB="0"/>
                    </a:tc>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𝐴</m:t>
                                    </m:r>
                                  </m:e>
                                  <m:sub>
                                    <m:r>
                                      <a:rPr lang="en-GB" sz="900">
                                        <a:effectLst/>
                                        <a:latin typeface="Cambria Math" panose="02040503050406030204" pitchFamily="18" charset="0"/>
                                      </a:rPr>
                                      <m:t>𝑠𝑢𝑏</m:t>
                                    </m:r>
                                  </m:sub>
                                </m:sSub>
                                <m:d>
                                  <m:dPr>
                                    <m:ctrlPr>
                                      <a:rPr lang="zh-CN" sz="900" i="1">
                                        <a:effectLst/>
                                        <a:latin typeface="Cambria Math" panose="02040503050406030204" pitchFamily="18" charset="0"/>
                                      </a:rPr>
                                    </m:ctrlPr>
                                  </m:dPr>
                                  <m:e>
                                    <m:r>
                                      <a:rPr lang="en-GB" sz="900">
                                        <a:effectLst/>
                                        <a:latin typeface="Cambria Math" panose="02040503050406030204" pitchFamily="18" charset="0"/>
                                      </a:rPr>
                                      <m:t>𝜃</m:t>
                                    </m:r>
                                    <m:r>
                                      <a:rPr lang="en-GB" sz="900">
                                        <a:effectLst/>
                                        <a:latin typeface="Cambria Math" panose="02040503050406030204" pitchFamily="18" charset="0"/>
                                      </a:rPr>
                                      <m:t>,</m:t>
                                    </m:r>
                                    <m:r>
                                      <a:rPr lang="en-GB" sz="900">
                                        <a:effectLst/>
                                        <a:latin typeface="Cambria Math" panose="02040503050406030204" pitchFamily="18" charset="0"/>
                                      </a:rPr>
                                      <m:t>𝜑</m:t>
                                    </m:r>
                                  </m:e>
                                </m:d>
                                <m:r>
                                  <a:rPr lang="en-GB" sz="900">
                                    <a:effectLst/>
                                    <a:latin typeface="Cambria Math" panose="02040503050406030204" pitchFamily="18" charset="0"/>
                                  </a:rPr>
                                  <m:t>=</m:t>
                                </m:r>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𝐴</m:t>
                                    </m:r>
                                  </m:e>
                                  <m:sub>
                                    <m:r>
                                      <a:rPr lang="en-GB" sz="900">
                                        <a:effectLst/>
                                        <a:latin typeface="Cambria Math" panose="02040503050406030204" pitchFamily="18" charset="0"/>
                                      </a:rPr>
                                      <m:t>𝐸</m:t>
                                    </m:r>
                                  </m:sub>
                                </m:sSub>
                                <m:d>
                                  <m:dPr>
                                    <m:ctrlPr>
                                      <a:rPr lang="zh-CN" sz="900" i="1">
                                        <a:effectLst/>
                                        <a:latin typeface="Cambria Math" panose="02040503050406030204" pitchFamily="18" charset="0"/>
                                      </a:rPr>
                                    </m:ctrlPr>
                                  </m:dPr>
                                  <m:e>
                                    <m:r>
                                      <a:rPr lang="en-GB" sz="900">
                                        <a:effectLst/>
                                        <a:latin typeface="Cambria Math" panose="02040503050406030204" pitchFamily="18" charset="0"/>
                                      </a:rPr>
                                      <m:t>𝜃</m:t>
                                    </m:r>
                                    <m:r>
                                      <a:rPr lang="en-GB" sz="900">
                                        <a:effectLst/>
                                        <a:latin typeface="Cambria Math" panose="02040503050406030204" pitchFamily="18" charset="0"/>
                                      </a:rPr>
                                      <m:t>,</m:t>
                                    </m:r>
                                    <m:r>
                                      <a:rPr lang="en-GB" sz="900">
                                        <a:effectLst/>
                                        <a:latin typeface="Cambria Math" panose="02040503050406030204" pitchFamily="18" charset="0"/>
                                      </a:rPr>
                                      <m:t>𝜑</m:t>
                                    </m:r>
                                  </m:e>
                                </m:d>
                                <m:r>
                                  <a:rPr lang="en-GB" sz="900">
                                    <a:effectLst/>
                                    <a:latin typeface="Cambria Math" panose="02040503050406030204" pitchFamily="18" charset="0"/>
                                  </a:rPr>
                                  <m:t>+10</m:t>
                                </m:r>
                                <m:sSub>
                                  <m:sSubPr>
                                    <m:ctrlPr>
                                      <a:rPr lang="zh-CN" sz="900" i="1">
                                        <a:effectLst/>
                                        <a:latin typeface="Cambria Math" panose="02040503050406030204" pitchFamily="18" charset="0"/>
                                      </a:rPr>
                                    </m:ctrlPr>
                                  </m:sSubPr>
                                  <m:e>
                                    <m:r>
                                      <m:rPr>
                                        <m:sty m:val="p"/>
                                      </m:rPr>
                                      <a:rPr lang="en-GB" sz="900">
                                        <a:effectLst/>
                                        <a:latin typeface="Cambria Math" panose="02040503050406030204" pitchFamily="18" charset="0"/>
                                      </a:rPr>
                                      <m:t>log</m:t>
                                    </m:r>
                                  </m:e>
                                  <m:sub>
                                    <m:r>
                                      <a:rPr lang="en-GB" sz="900">
                                        <a:effectLst/>
                                        <a:latin typeface="Cambria Math" panose="02040503050406030204" pitchFamily="18" charset="0"/>
                                      </a:rPr>
                                      <m:t>10</m:t>
                                    </m:r>
                                  </m:sub>
                                </m:sSub>
                                <m:d>
                                  <m:dPr>
                                    <m:ctrlPr>
                                      <a:rPr lang="zh-CN" sz="900" i="1">
                                        <a:effectLst/>
                                        <a:latin typeface="Cambria Math" panose="02040503050406030204" pitchFamily="18" charset="0"/>
                                      </a:rPr>
                                    </m:ctrlPr>
                                  </m:dPr>
                                  <m:e>
                                    <m:sSup>
                                      <m:sSupPr>
                                        <m:ctrlPr>
                                          <a:rPr lang="zh-CN" sz="900" i="1">
                                            <a:effectLst/>
                                            <a:latin typeface="Cambria Math" panose="02040503050406030204" pitchFamily="18" charset="0"/>
                                          </a:rPr>
                                        </m:ctrlPr>
                                      </m:sSupPr>
                                      <m:e>
                                        <m:d>
                                          <m:dPr>
                                            <m:begChr m:val="|"/>
                                            <m:endChr m:val="|"/>
                                            <m:ctrlPr>
                                              <a:rPr lang="zh-CN" sz="900" i="1">
                                                <a:effectLst/>
                                                <a:latin typeface="Cambria Math" panose="02040503050406030204" pitchFamily="18" charset="0"/>
                                              </a:rPr>
                                            </m:ctrlPr>
                                          </m:dPr>
                                          <m:e>
                                            <m:nary>
                                              <m:naryPr>
                                                <m:chr m:val="∑"/>
                                                <m:limLoc m:val="undOvr"/>
                                                <m:ctrlPr>
                                                  <a:rPr lang="zh-CN" sz="900" i="1">
                                                    <a:effectLst/>
                                                    <a:latin typeface="Cambria Math" panose="02040503050406030204" pitchFamily="18" charset="0"/>
                                                  </a:rPr>
                                                </m:ctrlPr>
                                              </m:naryPr>
                                              <m:sub>
                                                <m:r>
                                                  <a:rPr lang="en-GB" sz="900">
                                                    <a:effectLst/>
                                                    <a:latin typeface="Cambria Math" panose="02040503050406030204" pitchFamily="18" charset="0"/>
                                                  </a:rPr>
                                                  <m:t>𝑚</m:t>
                                                </m:r>
                                                <m:r>
                                                  <a:rPr lang="en-GB" sz="900">
                                                    <a:effectLst/>
                                                    <a:latin typeface="Cambria Math" panose="02040503050406030204" pitchFamily="18" charset="0"/>
                                                  </a:rPr>
                                                  <m:t>=1</m:t>
                                                </m:r>
                                              </m:sub>
                                              <m:sup>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𝑀</m:t>
                                                    </m:r>
                                                  </m:e>
                                                  <m:sub>
                                                    <m:r>
                                                      <a:rPr lang="en-GB" sz="900">
                                                        <a:effectLst/>
                                                        <a:latin typeface="Cambria Math" panose="02040503050406030204" pitchFamily="18" charset="0"/>
                                                      </a:rPr>
                                                      <m:t>𝑠𝑢𝑏</m:t>
                                                    </m:r>
                                                  </m:sub>
                                                </m:sSub>
                                              </m:sup>
                                              <m:e>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𝑤</m:t>
                                                    </m:r>
                                                  </m:e>
                                                  <m:sub>
                                                    <m:r>
                                                      <a:rPr lang="en-GB" sz="900">
                                                        <a:effectLst/>
                                                        <a:latin typeface="Cambria Math" panose="02040503050406030204" pitchFamily="18" charset="0"/>
                                                      </a:rPr>
                                                      <m:t>𝑚</m:t>
                                                    </m:r>
                                                  </m:sub>
                                                </m:sSub>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𝑣</m:t>
                                                    </m:r>
                                                  </m:e>
                                                  <m:sub>
                                                    <m:r>
                                                      <a:rPr lang="en-GB" sz="900">
                                                        <a:effectLst/>
                                                        <a:latin typeface="Cambria Math" panose="02040503050406030204" pitchFamily="18" charset="0"/>
                                                      </a:rPr>
                                                      <m:t>𝑚</m:t>
                                                    </m:r>
                                                  </m:sub>
                                                </m:sSub>
                                              </m:e>
                                            </m:nary>
                                          </m:e>
                                        </m:d>
                                      </m:e>
                                      <m:sup>
                                        <m:r>
                                          <a:rPr lang="en-GB" sz="900">
                                            <a:effectLst/>
                                            <a:latin typeface="Cambria Math" panose="02040503050406030204" pitchFamily="18" charset="0"/>
                                          </a:rPr>
                                          <m:t>2</m:t>
                                        </m:r>
                                      </m:sup>
                                    </m:sSup>
                                  </m:e>
                                </m:d>
                              </m:oMath>
                            </m:oMathPara>
                          </a14:m>
                          <a:endParaRPr lang="zh-CN" sz="1000">
                            <a:effectLst/>
                          </a:endParaRPr>
                        </a:p>
                        <a:p>
                          <a:pPr algn="ctr">
                            <a:spcAft>
                              <a:spcPts val="0"/>
                            </a:spcAft>
                          </a:pPr>
                          <a:r>
                            <a:rPr lang="en-GB" sz="900">
                              <a:effectLst/>
                            </a:rPr>
                            <a:t>, where</a:t>
                          </a:r>
                          <a:endParaRPr lang="zh-CN" sz="1000">
                            <a:effectLst/>
                          </a:endParaRPr>
                        </a:p>
                        <a:p>
                          <a:pPr algn="ctr">
                            <a:spcAft>
                              <a:spcPts val="0"/>
                            </a:spcAft>
                          </a:pPr>
                          <a14:m>
                            <m:oMathPara xmlns:m="http://schemas.openxmlformats.org/officeDocument/2006/math">
                              <m:oMathParaPr>
                                <m:jc m:val="centerGroup"/>
                              </m:oMathParaPr>
                              <m:oMath xmlns:m="http://schemas.openxmlformats.org/officeDocument/2006/math">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𝑣</m:t>
                                    </m:r>
                                  </m:e>
                                  <m:sub>
                                    <m:r>
                                      <a:rPr lang="en-GB" sz="900">
                                        <a:effectLst/>
                                        <a:latin typeface="Cambria Math" panose="02040503050406030204" pitchFamily="18" charset="0"/>
                                      </a:rPr>
                                      <m:t>𝑚</m:t>
                                    </m:r>
                                  </m:sub>
                                </m:sSub>
                                <m:r>
                                  <a:rPr lang="en-GB" sz="900">
                                    <a:effectLst/>
                                    <a:latin typeface="Cambria Math" panose="02040503050406030204" pitchFamily="18" charset="0"/>
                                  </a:rPr>
                                  <m:t>=</m:t>
                                </m:r>
                                <m:r>
                                  <m:rPr>
                                    <m:sty m:val="p"/>
                                  </m:rPr>
                                  <a:rPr lang="en-GB" sz="900">
                                    <a:effectLst/>
                                    <a:latin typeface="Cambria Math" panose="02040503050406030204" pitchFamily="18" charset="0"/>
                                  </a:rPr>
                                  <m:t>exp</m:t>
                                </m:r>
                                <m:d>
                                  <m:dPr>
                                    <m:ctrlPr>
                                      <a:rPr lang="zh-CN" sz="900" i="1">
                                        <a:effectLst/>
                                        <a:latin typeface="Cambria Math" panose="02040503050406030204" pitchFamily="18" charset="0"/>
                                      </a:rPr>
                                    </m:ctrlPr>
                                  </m:dPr>
                                  <m:e>
                                    <m:r>
                                      <a:rPr lang="en-GB" sz="900">
                                        <a:effectLst/>
                                        <a:latin typeface="Cambria Math" panose="02040503050406030204" pitchFamily="18" charset="0"/>
                                      </a:rPr>
                                      <m:t>𝑗</m:t>
                                    </m:r>
                                    <m:r>
                                      <a:rPr lang="en-GB" sz="900">
                                        <a:effectLst/>
                                        <a:latin typeface="Cambria Math" panose="02040503050406030204" pitchFamily="18" charset="0"/>
                                      </a:rPr>
                                      <m:t>2</m:t>
                                    </m:r>
                                    <m:r>
                                      <a:rPr lang="en-GB" sz="900">
                                        <a:effectLst/>
                                        <a:latin typeface="Cambria Math" panose="02040503050406030204" pitchFamily="18" charset="0"/>
                                      </a:rPr>
                                      <m:t>𝜋</m:t>
                                    </m:r>
                                    <m:d>
                                      <m:dPr>
                                        <m:ctrlPr>
                                          <a:rPr lang="zh-CN" sz="900" i="1">
                                            <a:effectLst/>
                                            <a:latin typeface="Cambria Math" panose="02040503050406030204" pitchFamily="18" charset="0"/>
                                          </a:rPr>
                                        </m:ctrlPr>
                                      </m:dPr>
                                      <m:e>
                                        <m:r>
                                          <a:rPr lang="en-GB" sz="900">
                                            <a:effectLst/>
                                            <a:latin typeface="Cambria Math" panose="02040503050406030204" pitchFamily="18" charset="0"/>
                                          </a:rPr>
                                          <m:t>𝑚</m:t>
                                        </m:r>
                                        <m:r>
                                          <a:rPr lang="en-GB" sz="900">
                                            <a:effectLst/>
                                            <a:latin typeface="Cambria Math" panose="02040503050406030204" pitchFamily="18" charset="0"/>
                                          </a:rPr>
                                          <m:t>−1</m:t>
                                        </m:r>
                                      </m:e>
                                    </m:d>
                                    <m:f>
                                      <m:fPr>
                                        <m:ctrlPr>
                                          <a:rPr lang="zh-CN" sz="900" i="1">
                                            <a:effectLst/>
                                            <a:latin typeface="Cambria Math" panose="02040503050406030204" pitchFamily="18" charset="0"/>
                                          </a:rPr>
                                        </m:ctrlPr>
                                      </m:fPr>
                                      <m:num>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𝑑</m:t>
                                            </m:r>
                                          </m:e>
                                          <m:sub>
                                            <m:r>
                                              <a:rPr lang="en-GB" sz="900">
                                                <a:effectLst/>
                                                <a:latin typeface="Cambria Math" panose="02040503050406030204" pitchFamily="18" charset="0"/>
                                              </a:rPr>
                                              <m:t>𝑣</m:t>
                                            </m:r>
                                            <m:r>
                                              <a:rPr lang="en-GB" sz="900">
                                                <a:effectLst/>
                                                <a:latin typeface="Cambria Math" panose="02040503050406030204" pitchFamily="18" charset="0"/>
                                              </a:rPr>
                                              <m:t>,</m:t>
                                            </m:r>
                                            <m:r>
                                              <a:rPr lang="en-GB" sz="900">
                                                <a:effectLst/>
                                                <a:latin typeface="Cambria Math" panose="02040503050406030204" pitchFamily="18" charset="0"/>
                                              </a:rPr>
                                              <m:t>𝑠𝑢𝑏</m:t>
                                            </m:r>
                                          </m:sub>
                                        </m:sSub>
                                      </m:num>
                                      <m:den>
                                        <m:r>
                                          <a:rPr lang="en-GB" sz="900">
                                            <a:effectLst/>
                                            <a:latin typeface="Cambria Math" panose="02040503050406030204" pitchFamily="18" charset="0"/>
                                          </a:rPr>
                                          <m:t>𝜆</m:t>
                                        </m:r>
                                      </m:den>
                                    </m:f>
                                    <m:r>
                                      <m:rPr>
                                        <m:sty m:val="p"/>
                                      </m:rPr>
                                      <a:rPr lang="en-GB" sz="900">
                                        <a:effectLst/>
                                        <a:latin typeface="Cambria Math" panose="02040503050406030204" pitchFamily="18" charset="0"/>
                                      </a:rPr>
                                      <m:t>cos</m:t>
                                    </m:r>
                                    <m:d>
                                      <m:dPr>
                                        <m:ctrlPr>
                                          <a:rPr lang="zh-CN" sz="900" i="1">
                                            <a:effectLst/>
                                            <a:latin typeface="Cambria Math" panose="02040503050406030204" pitchFamily="18" charset="0"/>
                                          </a:rPr>
                                        </m:ctrlPr>
                                      </m:dPr>
                                      <m:e>
                                        <m:r>
                                          <a:rPr lang="en-GB" sz="900">
                                            <a:effectLst/>
                                            <a:latin typeface="Cambria Math" panose="02040503050406030204" pitchFamily="18" charset="0"/>
                                          </a:rPr>
                                          <m:t>𝜃</m:t>
                                        </m:r>
                                      </m:e>
                                    </m:d>
                                  </m:e>
                                </m:d>
                              </m:oMath>
                            </m:oMathPara>
                          </a14:m>
                          <a:endParaRPr lang="zh-CN" sz="1000">
                            <a:effectLst/>
                            <a:latin typeface="Times New Roman" panose="02020603050405020304" pitchFamily="18" charset="0"/>
                            <a:ea typeface="宋体" panose="02010600030101010101" pitchFamily="2" charset="-122"/>
                          </a:endParaRPr>
                        </a:p>
                      </a:txBody>
                      <a:tcPr marL="17780" marR="68580" marT="0" marB="0"/>
                    </a:tc>
                  </a:tr>
                  <a:tr h="0">
                    <a:tc>
                      <a:txBody>
                        <a:bodyPr/>
                        <a:lstStyle/>
                        <a:p>
                          <a:pPr algn="ctr">
                            <a:spcAft>
                              <a:spcPts val="0"/>
                            </a:spcAft>
                          </a:pPr>
                          <a:r>
                            <a:rPr lang="en-GB" sz="900">
                              <a:effectLst/>
                            </a:rPr>
                            <a:t>Array excitation</a:t>
                          </a:r>
                          <a:endParaRPr lang="zh-CN" sz="1000">
                            <a:effectLst/>
                            <a:latin typeface="Times New Roman" panose="02020603050405020304" pitchFamily="18" charset="0"/>
                            <a:ea typeface="宋体" panose="02010600030101010101" pitchFamily="2" charset="-122"/>
                          </a:endParaRPr>
                        </a:p>
                      </a:txBody>
                      <a:tcPr marL="17780" marR="68580" marT="0" marB="0"/>
                    </a:tc>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𝑤</m:t>
                                    </m:r>
                                  </m:e>
                                  <m:sub>
                                    <m:r>
                                      <a:rPr lang="en-GB" sz="900">
                                        <a:effectLst/>
                                        <a:latin typeface="Cambria Math" panose="02040503050406030204" pitchFamily="18" charset="0"/>
                                      </a:rPr>
                                      <m:t>𝑚</m:t>
                                    </m:r>
                                    <m:r>
                                      <a:rPr lang="en-GB" sz="900">
                                        <a:effectLst/>
                                        <a:latin typeface="Cambria Math" panose="02040503050406030204" pitchFamily="18" charset="0"/>
                                      </a:rPr>
                                      <m:t>,</m:t>
                                    </m:r>
                                    <m:r>
                                      <a:rPr lang="en-GB" sz="900">
                                        <a:effectLst/>
                                        <a:latin typeface="Cambria Math" panose="02040503050406030204" pitchFamily="18" charset="0"/>
                                      </a:rPr>
                                      <m:t>𝑛</m:t>
                                    </m:r>
                                  </m:sub>
                                </m:sSub>
                                <m:r>
                                  <a:rPr lang="en-GB" sz="900">
                                    <a:effectLst/>
                                    <a:latin typeface="Cambria Math" panose="02040503050406030204" pitchFamily="18" charset="0"/>
                                  </a:rPr>
                                  <m:t>=</m:t>
                                </m:r>
                                <m:f>
                                  <m:fPr>
                                    <m:ctrlPr>
                                      <a:rPr lang="zh-CN" sz="900" i="1">
                                        <a:effectLst/>
                                        <a:latin typeface="Cambria Math" panose="02040503050406030204" pitchFamily="18" charset="0"/>
                                      </a:rPr>
                                    </m:ctrlPr>
                                  </m:fPr>
                                  <m:num>
                                    <m:r>
                                      <a:rPr lang="en-GB" sz="900">
                                        <a:effectLst/>
                                        <a:latin typeface="Cambria Math" panose="02040503050406030204" pitchFamily="18" charset="0"/>
                                      </a:rPr>
                                      <m:t>1</m:t>
                                    </m:r>
                                  </m:num>
                                  <m:den>
                                    <m:rad>
                                      <m:radPr>
                                        <m:degHide m:val="on"/>
                                        <m:ctrlPr>
                                          <a:rPr lang="zh-CN" sz="900" i="1">
                                            <a:effectLst/>
                                            <a:latin typeface="Cambria Math" panose="02040503050406030204" pitchFamily="18" charset="0"/>
                                          </a:rPr>
                                        </m:ctrlPr>
                                      </m:radPr>
                                      <m:deg/>
                                      <m:e>
                                        <m:r>
                                          <a:rPr lang="en-GB" sz="900">
                                            <a:effectLst/>
                                            <a:latin typeface="Cambria Math" panose="02040503050406030204" pitchFamily="18" charset="0"/>
                                          </a:rPr>
                                          <m:t>𝑀𝑁</m:t>
                                        </m:r>
                                      </m:e>
                                    </m:rad>
                                  </m:den>
                                </m:f>
                                <m:r>
                                  <m:rPr>
                                    <m:sty m:val="p"/>
                                  </m:rPr>
                                  <a:rPr lang="en-GB" sz="900">
                                    <a:effectLst/>
                                    <a:latin typeface="Cambria Math" panose="02040503050406030204" pitchFamily="18" charset="0"/>
                                  </a:rPr>
                                  <m:t>exp</m:t>
                                </m:r>
                                <m:d>
                                  <m:dPr>
                                    <m:ctrlPr>
                                      <a:rPr lang="zh-CN" sz="900" i="1">
                                        <a:effectLst/>
                                        <a:latin typeface="Cambria Math" panose="02040503050406030204" pitchFamily="18" charset="0"/>
                                      </a:rPr>
                                    </m:ctrlPr>
                                  </m:dPr>
                                  <m:e>
                                    <m:r>
                                      <a:rPr lang="en-GB" sz="900">
                                        <a:effectLst/>
                                        <a:latin typeface="Cambria Math" panose="02040503050406030204" pitchFamily="18" charset="0"/>
                                      </a:rPr>
                                      <m:t>𝑗</m:t>
                                    </m:r>
                                    <m:r>
                                      <a:rPr lang="en-GB" sz="900">
                                        <a:effectLst/>
                                        <a:latin typeface="Cambria Math" panose="02040503050406030204" pitchFamily="18" charset="0"/>
                                      </a:rPr>
                                      <m:t>2</m:t>
                                    </m:r>
                                    <m:r>
                                      <a:rPr lang="en-GB" sz="900">
                                        <a:effectLst/>
                                        <a:latin typeface="Cambria Math" panose="02040503050406030204" pitchFamily="18" charset="0"/>
                                      </a:rPr>
                                      <m:t>𝜋</m:t>
                                    </m:r>
                                    <m:d>
                                      <m:dPr>
                                        <m:ctrlPr>
                                          <a:rPr lang="zh-CN" sz="900" i="1">
                                            <a:effectLst/>
                                            <a:latin typeface="Cambria Math" panose="02040503050406030204" pitchFamily="18" charset="0"/>
                                          </a:rPr>
                                        </m:ctrlPr>
                                      </m:dPr>
                                      <m:e>
                                        <m:d>
                                          <m:dPr>
                                            <m:ctrlPr>
                                              <a:rPr lang="zh-CN" sz="900" i="1">
                                                <a:effectLst/>
                                                <a:latin typeface="Cambria Math" panose="02040503050406030204" pitchFamily="18" charset="0"/>
                                              </a:rPr>
                                            </m:ctrlPr>
                                          </m:dPr>
                                          <m:e>
                                            <m:r>
                                              <a:rPr lang="en-GB" sz="900">
                                                <a:effectLst/>
                                                <a:latin typeface="Cambria Math" panose="02040503050406030204" pitchFamily="18" charset="0"/>
                                              </a:rPr>
                                              <m:t>𝑚</m:t>
                                            </m:r>
                                            <m:r>
                                              <a:rPr lang="en-GB" sz="900">
                                                <a:effectLst/>
                                                <a:latin typeface="Cambria Math" panose="02040503050406030204" pitchFamily="18" charset="0"/>
                                              </a:rPr>
                                              <m:t>−1</m:t>
                                            </m:r>
                                          </m:e>
                                        </m:d>
                                        <m:f>
                                          <m:fPr>
                                            <m:ctrlPr>
                                              <a:rPr lang="zh-CN" sz="900" i="1">
                                                <a:effectLst/>
                                                <a:latin typeface="Cambria Math" panose="02040503050406030204" pitchFamily="18" charset="0"/>
                                              </a:rPr>
                                            </m:ctrlPr>
                                          </m:fPr>
                                          <m:num>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𝑑</m:t>
                                                </m:r>
                                              </m:e>
                                              <m:sub>
                                                <m:r>
                                                  <a:rPr lang="en-GB" sz="900">
                                                    <a:effectLst/>
                                                    <a:latin typeface="Cambria Math" panose="02040503050406030204" pitchFamily="18" charset="0"/>
                                                  </a:rPr>
                                                  <m:t>𝑣</m:t>
                                                </m:r>
                                              </m:sub>
                                            </m:sSub>
                                          </m:num>
                                          <m:den>
                                            <m:r>
                                              <a:rPr lang="en-GB" sz="900">
                                                <a:effectLst/>
                                                <a:latin typeface="Cambria Math" panose="02040503050406030204" pitchFamily="18" charset="0"/>
                                              </a:rPr>
                                              <m:t>𝜆</m:t>
                                            </m:r>
                                          </m:den>
                                        </m:f>
                                        <m:r>
                                          <m:rPr>
                                            <m:sty m:val="p"/>
                                          </m:rPr>
                                          <a:rPr lang="en-GB" sz="900">
                                            <a:effectLst/>
                                            <a:latin typeface="Cambria Math" panose="02040503050406030204" pitchFamily="18" charset="0"/>
                                          </a:rPr>
                                          <m:t>sin</m:t>
                                        </m:r>
                                        <m:d>
                                          <m:dPr>
                                            <m:ctrlPr>
                                              <a:rPr lang="zh-CN" sz="900" i="1">
                                                <a:effectLst/>
                                                <a:latin typeface="Cambria Math" panose="02040503050406030204" pitchFamily="18" charset="0"/>
                                              </a:rPr>
                                            </m:ctrlPr>
                                          </m:dPr>
                                          <m:e>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𝜃</m:t>
                                                </m:r>
                                              </m:e>
                                              <m:sub>
                                                <m:r>
                                                  <a:rPr lang="en-GB" sz="900">
                                                    <a:effectLst/>
                                                    <a:latin typeface="Cambria Math" panose="02040503050406030204" pitchFamily="18" charset="0"/>
                                                  </a:rPr>
                                                  <m:t>𝑒𝑡𝑖𝑙𝑡</m:t>
                                                </m:r>
                                              </m:sub>
                                            </m:sSub>
                                          </m:e>
                                        </m:d>
                                        <m:r>
                                          <a:rPr lang="en-GB" sz="900">
                                            <a:effectLst/>
                                            <a:latin typeface="Cambria Math" panose="02040503050406030204" pitchFamily="18" charset="0"/>
                                          </a:rPr>
                                          <m:t>−</m:t>
                                        </m:r>
                                        <m:d>
                                          <m:dPr>
                                            <m:ctrlPr>
                                              <a:rPr lang="zh-CN" sz="900" i="1">
                                                <a:effectLst/>
                                                <a:latin typeface="Cambria Math" panose="02040503050406030204" pitchFamily="18" charset="0"/>
                                              </a:rPr>
                                            </m:ctrlPr>
                                          </m:dPr>
                                          <m:e>
                                            <m:r>
                                              <a:rPr lang="en-GB" sz="900">
                                                <a:effectLst/>
                                                <a:latin typeface="Cambria Math" panose="02040503050406030204" pitchFamily="18" charset="0"/>
                                              </a:rPr>
                                              <m:t>𝑛</m:t>
                                            </m:r>
                                            <m:r>
                                              <a:rPr lang="en-GB" sz="900">
                                                <a:effectLst/>
                                                <a:latin typeface="Cambria Math" panose="02040503050406030204" pitchFamily="18" charset="0"/>
                                              </a:rPr>
                                              <m:t>−1</m:t>
                                            </m:r>
                                          </m:e>
                                        </m:d>
                                        <m:f>
                                          <m:fPr>
                                            <m:ctrlPr>
                                              <a:rPr lang="zh-CN" sz="900" i="1">
                                                <a:effectLst/>
                                                <a:latin typeface="Cambria Math" panose="02040503050406030204" pitchFamily="18" charset="0"/>
                                              </a:rPr>
                                            </m:ctrlPr>
                                          </m:fPr>
                                          <m:num>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𝑑</m:t>
                                                </m:r>
                                              </m:e>
                                              <m:sub>
                                                <m:r>
                                                  <a:rPr lang="en-GB" sz="900">
                                                    <a:effectLst/>
                                                    <a:latin typeface="Cambria Math" panose="02040503050406030204" pitchFamily="18" charset="0"/>
                                                  </a:rPr>
                                                  <m:t>h</m:t>
                                                </m:r>
                                              </m:sub>
                                            </m:sSub>
                                          </m:num>
                                          <m:den>
                                            <m:r>
                                              <a:rPr lang="en-GB" sz="900">
                                                <a:effectLst/>
                                                <a:latin typeface="Cambria Math" panose="02040503050406030204" pitchFamily="18" charset="0"/>
                                              </a:rPr>
                                              <m:t>𝜆</m:t>
                                            </m:r>
                                          </m:den>
                                        </m:f>
                                        <m:r>
                                          <m:rPr>
                                            <m:sty m:val="p"/>
                                          </m:rPr>
                                          <a:rPr lang="en-GB" sz="900">
                                            <a:effectLst/>
                                            <a:latin typeface="Cambria Math" panose="02040503050406030204" pitchFamily="18" charset="0"/>
                                          </a:rPr>
                                          <m:t>cos</m:t>
                                        </m:r>
                                        <m:d>
                                          <m:dPr>
                                            <m:ctrlPr>
                                              <a:rPr lang="zh-CN" sz="900" i="1">
                                                <a:effectLst/>
                                                <a:latin typeface="Cambria Math" panose="02040503050406030204" pitchFamily="18" charset="0"/>
                                              </a:rPr>
                                            </m:ctrlPr>
                                          </m:dPr>
                                          <m:e>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𝜃</m:t>
                                                </m:r>
                                              </m:e>
                                              <m:sub>
                                                <m:r>
                                                  <a:rPr lang="en-GB" sz="900">
                                                    <a:effectLst/>
                                                    <a:latin typeface="Cambria Math" panose="02040503050406030204" pitchFamily="18" charset="0"/>
                                                  </a:rPr>
                                                  <m:t>𝑒𝑡𝑖𝑙𝑡</m:t>
                                                </m:r>
                                              </m:sub>
                                            </m:sSub>
                                          </m:e>
                                        </m:d>
                                        <m:r>
                                          <m:rPr>
                                            <m:sty m:val="p"/>
                                          </m:rPr>
                                          <a:rPr lang="en-GB" sz="900">
                                            <a:effectLst/>
                                            <a:latin typeface="Cambria Math" panose="02040503050406030204" pitchFamily="18" charset="0"/>
                                          </a:rPr>
                                          <m:t>sin</m:t>
                                        </m:r>
                                        <m:d>
                                          <m:dPr>
                                            <m:ctrlPr>
                                              <a:rPr lang="zh-CN" sz="900" i="1">
                                                <a:effectLst/>
                                                <a:latin typeface="Cambria Math" panose="02040503050406030204" pitchFamily="18" charset="0"/>
                                              </a:rPr>
                                            </m:ctrlPr>
                                          </m:dPr>
                                          <m:e>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𝜑</m:t>
                                                </m:r>
                                              </m:e>
                                              <m:sub>
                                                <m:r>
                                                  <a:rPr lang="en-GB" sz="900">
                                                    <a:effectLst/>
                                                    <a:latin typeface="Cambria Math" panose="02040503050406030204" pitchFamily="18" charset="0"/>
                                                  </a:rPr>
                                                  <m:t>𝑒𝑠𝑐𝑎𝑛</m:t>
                                                </m:r>
                                              </m:sub>
                                            </m:sSub>
                                          </m:e>
                                        </m:d>
                                      </m:e>
                                    </m:d>
                                  </m:e>
                                </m:d>
                              </m:oMath>
                            </m:oMathPara>
                          </a14:m>
                          <a:endParaRPr lang="zh-CN" sz="1000" dirty="0">
                            <a:effectLst/>
                            <a:latin typeface="Times New Roman" panose="02020603050405020304" pitchFamily="18" charset="0"/>
                            <a:ea typeface="宋体" panose="02010600030101010101" pitchFamily="2" charset="-122"/>
                          </a:endParaRPr>
                        </a:p>
                      </a:txBody>
                      <a:tcPr marL="17780" marR="68580" marT="0" marB="0"/>
                    </a:tc>
                  </a:tr>
                  <a:tr h="0">
                    <a:tc>
                      <a:txBody>
                        <a:bodyPr/>
                        <a:lstStyle/>
                        <a:p>
                          <a:pPr algn="ctr">
                            <a:spcAft>
                              <a:spcPts val="0"/>
                            </a:spcAft>
                          </a:pPr>
                          <a:r>
                            <a:rPr lang="en-GB" sz="900" dirty="0">
                              <a:effectLst/>
                            </a:rPr>
                            <a:t>Composite array radiation pattern</a:t>
                          </a:r>
                          <a:endParaRPr lang="zh-CN" sz="1000" dirty="0">
                            <a:effectLst/>
                            <a:latin typeface="Times New Roman" panose="02020603050405020304" pitchFamily="18" charset="0"/>
                            <a:ea typeface="宋体" panose="02010600030101010101" pitchFamily="2" charset="-122"/>
                          </a:endParaRPr>
                        </a:p>
                      </a:txBody>
                      <a:tcPr marL="17780" marR="68580" marT="0" marB="0"/>
                    </a:tc>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𝐴</m:t>
                                    </m:r>
                                  </m:e>
                                  <m:sub>
                                    <m:r>
                                      <a:rPr lang="en-GB" sz="900">
                                        <a:effectLst/>
                                        <a:latin typeface="Cambria Math" panose="02040503050406030204" pitchFamily="18" charset="0"/>
                                      </a:rPr>
                                      <m:t>𝐴</m:t>
                                    </m:r>
                                  </m:sub>
                                </m:sSub>
                                <m:d>
                                  <m:dPr>
                                    <m:ctrlPr>
                                      <a:rPr lang="zh-CN" sz="900" i="1">
                                        <a:effectLst/>
                                        <a:latin typeface="Cambria Math" panose="02040503050406030204" pitchFamily="18" charset="0"/>
                                      </a:rPr>
                                    </m:ctrlPr>
                                  </m:dPr>
                                  <m:e>
                                    <m:r>
                                      <a:rPr lang="en-GB" sz="900">
                                        <a:effectLst/>
                                        <a:latin typeface="Cambria Math" panose="02040503050406030204" pitchFamily="18" charset="0"/>
                                      </a:rPr>
                                      <m:t>𝜃</m:t>
                                    </m:r>
                                    <m:r>
                                      <a:rPr lang="en-GB" sz="900">
                                        <a:effectLst/>
                                        <a:latin typeface="Cambria Math" panose="02040503050406030204" pitchFamily="18" charset="0"/>
                                      </a:rPr>
                                      <m:t>,</m:t>
                                    </m:r>
                                    <m:r>
                                      <a:rPr lang="en-GB" sz="900">
                                        <a:effectLst/>
                                        <a:latin typeface="Cambria Math" panose="02040503050406030204" pitchFamily="18" charset="0"/>
                                      </a:rPr>
                                      <m:t>𝜑</m:t>
                                    </m:r>
                                  </m:e>
                                </m:d>
                                <m:r>
                                  <a:rPr lang="en-GB" sz="900">
                                    <a:effectLst/>
                                    <a:latin typeface="Cambria Math" panose="02040503050406030204" pitchFamily="18" charset="0"/>
                                  </a:rPr>
                                  <m:t>=</m:t>
                                </m:r>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𝐴</m:t>
                                    </m:r>
                                  </m:e>
                                  <m:sub>
                                    <m:r>
                                      <a:rPr lang="en-GB" sz="900">
                                        <a:effectLst/>
                                        <a:latin typeface="Cambria Math" panose="02040503050406030204" pitchFamily="18" charset="0"/>
                                      </a:rPr>
                                      <m:t>𝑠𝑢𝑏</m:t>
                                    </m:r>
                                  </m:sub>
                                </m:sSub>
                                <m:d>
                                  <m:dPr>
                                    <m:ctrlPr>
                                      <a:rPr lang="zh-CN" sz="900" i="1">
                                        <a:effectLst/>
                                        <a:latin typeface="Cambria Math" panose="02040503050406030204" pitchFamily="18" charset="0"/>
                                      </a:rPr>
                                    </m:ctrlPr>
                                  </m:dPr>
                                  <m:e>
                                    <m:r>
                                      <a:rPr lang="en-GB" sz="900">
                                        <a:effectLst/>
                                        <a:latin typeface="Cambria Math" panose="02040503050406030204" pitchFamily="18" charset="0"/>
                                      </a:rPr>
                                      <m:t>𝜃</m:t>
                                    </m:r>
                                    <m:r>
                                      <a:rPr lang="en-GB" sz="900">
                                        <a:effectLst/>
                                        <a:latin typeface="Cambria Math" panose="02040503050406030204" pitchFamily="18" charset="0"/>
                                      </a:rPr>
                                      <m:t>,</m:t>
                                    </m:r>
                                    <m:r>
                                      <a:rPr lang="en-GB" sz="900">
                                        <a:effectLst/>
                                        <a:latin typeface="Cambria Math" panose="02040503050406030204" pitchFamily="18" charset="0"/>
                                      </a:rPr>
                                      <m:t>𝜑</m:t>
                                    </m:r>
                                  </m:e>
                                </m:d>
                                <m:r>
                                  <a:rPr lang="en-GB" sz="900">
                                    <a:effectLst/>
                                    <a:latin typeface="Cambria Math" panose="02040503050406030204" pitchFamily="18" charset="0"/>
                                  </a:rPr>
                                  <m:t>+10</m:t>
                                </m:r>
                                <m:sSub>
                                  <m:sSubPr>
                                    <m:ctrlPr>
                                      <a:rPr lang="zh-CN" sz="900" i="1">
                                        <a:effectLst/>
                                        <a:latin typeface="Cambria Math" panose="02040503050406030204" pitchFamily="18" charset="0"/>
                                      </a:rPr>
                                    </m:ctrlPr>
                                  </m:sSubPr>
                                  <m:e>
                                    <m:r>
                                      <m:rPr>
                                        <m:sty m:val="p"/>
                                      </m:rPr>
                                      <a:rPr lang="en-GB" sz="900">
                                        <a:effectLst/>
                                        <a:latin typeface="Cambria Math" panose="02040503050406030204" pitchFamily="18" charset="0"/>
                                      </a:rPr>
                                      <m:t>log</m:t>
                                    </m:r>
                                  </m:e>
                                  <m:sub>
                                    <m:r>
                                      <a:rPr lang="en-GB" sz="900">
                                        <a:effectLst/>
                                        <a:latin typeface="Cambria Math" panose="02040503050406030204" pitchFamily="18" charset="0"/>
                                      </a:rPr>
                                      <m:t>10</m:t>
                                    </m:r>
                                  </m:sub>
                                </m:sSub>
                                <m:d>
                                  <m:dPr>
                                    <m:ctrlPr>
                                      <a:rPr lang="zh-CN" sz="900" i="1">
                                        <a:effectLst/>
                                        <a:latin typeface="Cambria Math" panose="02040503050406030204" pitchFamily="18" charset="0"/>
                                      </a:rPr>
                                    </m:ctrlPr>
                                  </m:dPr>
                                  <m:e>
                                    <m:sSup>
                                      <m:sSupPr>
                                        <m:ctrlPr>
                                          <a:rPr lang="zh-CN" sz="900" i="1">
                                            <a:effectLst/>
                                            <a:latin typeface="Cambria Math" panose="02040503050406030204" pitchFamily="18" charset="0"/>
                                          </a:rPr>
                                        </m:ctrlPr>
                                      </m:sSupPr>
                                      <m:e>
                                        <m:d>
                                          <m:dPr>
                                            <m:begChr m:val="|"/>
                                            <m:endChr m:val="|"/>
                                            <m:ctrlPr>
                                              <a:rPr lang="zh-CN" sz="900" i="1">
                                                <a:effectLst/>
                                                <a:latin typeface="Cambria Math" panose="02040503050406030204" pitchFamily="18" charset="0"/>
                                              </a:rPr>
                                            </m:ctrlPr>
                                          </m:dPr>
                                          <m:e>
                                            <m:nary>
                                              <m:naryPr>
                                                <m:chr m:val="∑"/>
                                                <m:limLoc m:val="undOvr"/>
                                                <m:ctrlPr>
                                                  <a:rPr lang="zh-CN" sz="900" i="1">
                                                    <a:effectLst/>
                                                    <a:latin typeface="Cambria Math" panose="02040503050406030204" pitchFamily="18" charset="0"/>
                                                  </a:rPr>
                                                </m:ctrlPr>
                                              </m:naryPr>
                                              <m:sub>
                                                <m:r>
                                                  <a:rPr lang="en-GB" sz="900">
                                                    <a:effectLst/>
                                                    <a:latin typeface="Cambria Math" panose="02040503050406030204" pitchFamily="18" charset="0"/>
                                                  </a:rPr>
                                                  <m:t>𝑚</m:t>
                                                </m:r>
                                                <m:r>
                                                  <a:rPr lang="en-GB" sz="900">
                                                    <a:effectLst/>
                                                    <a:latin typeface="Cambria Math" panose="02040503050406030204" pitchFamily="18" charset="0"/>
                                                  </a:rPr>
                                                  <m:t>=1</m:t>
                                                </m:r>
                                              </m:sub>
                                              <m:sup>
                                                <m:r>
                                                  <a:rPr lang="en-GB" sz="900">
                                                    <a:effectLst/>
                                                    <a:latin typeface="Cambria Math" panose="02040503050406030204" pitchFamily="18" charset="0"/>
                                                  </a:rPr>
                                                  <m:t>𝑀</m:t>
                                                </m:r>
                                              </m:sup>
                                              <m:e>
                                                <m:nary>
                                                  <m:naryPr>
                                                    <m:chr m:val="∑"/>
                                                    <m:limLoc m:val="undOvr"/>
                                                    <m:ctrlPr>
                                                      <a:rPr lang="zh-CN" sz="900" i="1">
                                                        <a:effectLst/>
                                                        <a:latin typeface="Cambria Math" panose="02040503050406030204" pitchFamily="18" charset="0"/>
                                                      </a:rPr>
                                                    </m:ctrlPr>
                                                  </m:naryPr>
                                                  <m:sub>
                                                    <m:r>
                                                      <a:rPr lang="en-GB" sz="900">
                                                        <a:effectLst/>
                                                        <a:latin typeface="Cambria Math" panose="02040503050406030204" pitchFamily="18" charset="0"/>
                                                      </a:rPr>
                                                      <m:t>𝑛</m:t>
                                                    </m:r>
                                                    <m:r>
                                                      <a:rPr lang="en-GB" sz="900">
                                                        <a:effectLst/>
                                                        <a:latin typeface="Cambria Math" panose="02040503050406030204" pitchFamily="18" charset="0"/>
                                                      </a:rPr>
                                                      <m:t>=1</m:t>
                                                    </m:r>
                                                  </m:sub>
                                                  <m:sup>
                                                    <m:r>
                                                      <a:rPr lang="en-GB" sz="900">
                                                        <a:effectLst/>
                                                        <a:latin typeface="Cambria Math" panose="02040503050406030204" pitchFamily="18" charset="0"/>
                                                      </a:rPr>
                                                      <m:t>𝑁</m:t>
                                                    </m:r>
                                                  </m:sup>
                                                  <m:e>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𝑤</m:t>
                                                        </m:r>
                                                      </m:e>
                                                      <m:sub>
                                                        <m:r>
                                                          <a:rPr lang="en-GB" sz="900">
                                                            <a:effectLst/>
                                                            <a:latin typeface="Cambria Math" panose="02040503050406030204" pitchFamily="18" charset="0"/>
                                                          </a:rPr>
                                                          <m:t>𝑚</m:t>
                                                        </m:r>
                                                        <m:r>
                                                          <a:rPr lang="en-GB" sz="900">
                                                            <a:effectLst/>
                                                            <a:latin typeface="Cambria Math" panose="02040503050406030204" pitchFamily="18" charset="0"/>
                                                          </a:rPr>
                                                          <m:t>,</m:t>
                                                        </m:r>
                                                        <m:r>
                                                          <a:rPr lang="en-GB" sz="900">
                                                            <a:effectLst/>
                                                            <a:latin typeface="Cambria Math" panose="02040503050406030204" pitchFamily="18" charset="0"/>
                                                          </a:rPr>
                                                          <m:t>𝑛</m:t>
                                                        </m:r>
                                                      </m:sub>
                                                    </m:sSub>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𝑣</m:t>
                                                        </m:r>
                                                      </m:e>
                                                      <m:sub>
                                                        <m:r>
                                                          <a:rPr lang="en-GB" sz="900">
                                                            <a:effectLst/>
                                                            <a:latin typeface="Cambria Math" panose="02040503050406030204" pitchFamily="18" charset="0"/>
                                                          </a:rPr>
                                                          <m:t>𝑚</m:t>
                                                        </m:r>
                                                        <m:r>
                                                          <a:rPr lang="en-GB" sz="900">
                                                            <a:effectLst/>
                                                            <a:latin typeface="Cambria Math" panose="02040503050406030204" pitchFamily="18" charset="0"/>
                                                          </a:rPr>
                                                          <m:t>,</m:t>
                                                        </m:r>
                                                        <m:r>
                                                          <a:rPr lang="en-GB" sz="900">
                                                            <a:effectLst/>
                                                            <a:latin typeface="Cambria Math" panose="02040503050406030204" pitchFamily="18" charset="0"/>
                                                          </a:rPr>
                                                          <m:t>𝑛</m:t>
                                                        </m:r>
                                                      </m:sub>
                                                    </m:sSub>
                                                  </m:e>
                                                </m:nary>
                                              </m:e>
                                            </m:nary>
                                          </m:e>
                                        </m:d>
                                      </m:e>
                                      <m:sup>
                                        <m:r>
                                          <a:rPr lang="en-GB" sz="900">
                                            <a:effectLst/>
                                            <a:latin typeface="Cambria Math" panose="02040503050406030204" pitchFamily="18" charset="0"/>
                                          </a:rPr>
                                          <m:t>2</m:t>
                                        </m:r>
                                      </m:sup>
                                    </m:sSup>
                                  </m:e>
                                </m:d>
                              </m:oMath>
                            </m:oMathPara>
                          </a14:m>
                          <a:endParaRPr lang="zh-CN" sz="1000" dirty="0">
                            <a:effectLst/>
                          </a:endParaRPr>
                        </a:p>
                        <a:p>
                          <a:pPr algn="ctr">
                            <a:spcAft>
                              <a:spcPts val="0"/>
                            </a:spcAft>
                          </a:pPr>
                          <a:r>
                            <a:rPr lang="en-GB" sz="900" dirty="0">
                              <a:effectLst/>
                            </a:rPr>
                            <a:t>, where</a:t>
                          </a:r>
                          <a:endParaRPr lang="zh-CN" sz="1000" dirty="0">
                            <a:effectLst/>
                          </a:endParaRPr>
                        </a:p>
                        <a:p>
                          <a:pPr algn="ctr">
                            <a:spcAft>
                              <a:spcPts val="0"/>
                            </a:spcAft>
                          </a:pPr>
                          <a14:m>
                            <m:oMathPara xmlns:m="http://schemas.openxmlformats.org/officeDocument/2006/math">
                              <m:oMathParaPr>
                                <m:jc m:val="centerGroup"/>
                              </m:oMathParaPr>
                              <m:oMath xmlns:m="http://schemas.openxmlformats.org/officeDocument/2006/math">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𝑣</m:t>
                                    </m:r>
                                  </m:e>
                                  <m:sub>
                                    <m:r>
                                      <a:rPr lang="en-GB" sz="900">
                                        <a:effectLst/>
                                        <a:latin typeface="Cambria Math" panose="02040503050406030204" pitchFamily="18" charset="0"/>
                                      </a:rPr>
                                      <m:t>𝑚</m:t>
                                    </m:r>
                                    <m:r>
                                      <a:rPr lang="en-GB" sz="900">
                                        <a:effectLst/>
                                        <a:latin typeface="Cambria Math" panose="02040503050406030204" pitchFamily="18" charset="0"/>
                                      </a:rPr>
                                      <m:t>,</m:t>
                                    </m:r>
                                    <m:r>
                                      <a:rPr lang="en-GB" sz="900">
                                        <a:effectLst/>
                                        <a:latin typeface="Cambria Math" panose="02040503050406030204" pitchFamily="18" charset="0"/>
                                      </a:rPr>
                                      <m:t>𝑛</m:t>
                                    </m:r>
                                  </m:sub>
                                </m:sSub>
                                <m:r>
                                  <a:rPr lang="en-GB" sz="900">
                                    <a:effectLst/>
                                    <a:latin typeface="Cambria Math" panose="02040503050406030204" pitchFamily="18" charset="0"/>
                                  </a:rPr>
                                  <m:t>=</m:t>
                                </m:r>
                                <m:r>
                                  <m:rPr>
                                    <m:sty m:val="p"/>
                                  </m:rPr>
                                  <a:rPr lang="en-GB" sz="900">
                                    <a:effectLst/>
                                    <a:latin typeface="Cambria Math" panose="02040503050406030204" pitchFamily="18" charset="0"/>
                                  </a:rPr>
                                  <m:t>exp</m:t>
                                </m:r>
                                <m:d>
                                  <m:dPr>
                                    <m:ctrlPr>
                                      <a:rPr lang="zh-CN" sz="900" i="1">
                                        <a:effectLst/>
                                        <a:latin typeface="Cambria Math" panose="02040503050406030204" pitchFamily="18" charset="0"/>
                                      </a:rPr>
                                    </m:ctrlPr>
                                  </m:dPr>
                                  <m:e>
                                    <m:r>
                                      <a:rPr lang="en-GB" sz="900">
                                        <a:effectLst/>
                                        <a:latin typeface="Cambria Math" panose="02040503050406030204" pitchFamily="18" charset="0"/>
                                      </a:rPr>
                                      <m:t>𝑗</m:t>
                                    </m:r>
                                    <m:r>
                                      <a:rPr lang="en-GB" sz="900">
                                        <a:effectLst/>
                                        <a:latin typeface="Cambria Math" panose="02040503050406030204" pitchFamily="18" charset="0"/>
                                      </a:rPr>
                                      <m:t>2</m:t>
                                    </m:r>
                                    <m:r>
                                      <a:rPr lang="en-GB" sz="900">
                                        <a:effectLst/>
                                        <a:latin typeface="Cambria Math" panose="02040503050406030204" pitchFamily="18" charset="0"/>
                                      </a:rPr>
                                      <m:t>𝜋</m:t>
                                    </m:r>
                                    <m:d>
                                      <m:dPr>
                                        <m:ctrlPr>
                                          <a:rPr lang="zh-CN" sz="900" i="1">
                                            <a:effectLst/>
                                            <a:latin typeface="Cambria Math" panose="02040503050406030204" pitchFamily="18" charset="0"/>
                                          </a:rPr>
                                        </m:ctrlPr>
                                      </m:dPr>
                                      <m:e>
                                        <m:d>
                                          <m:dPr>
                                            <m:ctrlPr>
                                              <a:rPr lang="zh-CN" sz="900" i="1">
                                                <a:effectLst/>
                                                <a:latin typeface="Cambria Math" panose="02040503050406030204" pitchFamily="18" charset="0"/>
                                              </a:rPr>
                                            </m:ctrlPr>
                                          </m:dPr>
                                          <m:e>
                                            <m:r>
                                              <a:rPr lang="en-GB" sz="900">
                                                <a:effectLst/>
                                                <a:latin typeface="Cambria Math" panose="02040503050406030204" pitchFamily="18" charset="0"/>
                                              </a:rPr>
                                              <m:t>𝑚</m:t>
                                            </m:r>
                                            <m:r>
                                              <a:rPr lang="en-GB" sz="900">
                                                <a:effectLst/>
                                                <a:latin typeface="Cambria Math" panose="02040503050406030204" pitchFamily="18" charset="0"/>
                                              </a:rPr>
                                              <m:t>−1</m:t>
                                            </m:r>
                                          </m:e>
                                        </m:d>
                                        <m:f>
                                          <m:fPr>
                                            <m:ctrlPr>
                                              <a:rPr lang="zh-CN" sz="900" i="1">
                                                <a:effectLst/>
                                                <a:latin typeface="Cambria Math" panose="02040503050406030204" pitchFamily="18" charset="0"/>
                                              </a:rPr>
                                            </m:ctrlPr>
                                          </m:fPr>
                                          <m:num>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𝑑</m:t>
                                                </m:r>
                                              </m:e>
                                              <m:sub>
                                                <m:r>
                                                  <a:rPr lang="en-GB" sz="900">
                                                    <a:effectLst/>
                                                    <a:latin typeface="Cambria Math" panose="02040503050406030204" pitchFamily="18" charset="0"/>
                                                  </a:rPr>
                                                  <m:t>𝑣</m:t>
                                                </m:r>
                                              </m:sub>
                                            </m:sSub>
                                          </m:num>
                                          <m:den>
                                            <m:r>
                                              <a:rPr lang="en-GB" sz="900">
                                                <a:effectLst/>
                                                <a:latin typeface="Cambria Math" panose="02040503050406030204" pitchFamily="18" charset="0"/>
                                              </a:rPr>
                                              <m:t>𝜆</m:t>
                                            </m:r>
                                          </m:den>
                                        </m:f>
                                        <m:r>
                                          <m:rPr>
                                            <m:sty m:val="p"/>
                                          </m:rPr>
                                          <a:rPr lang="en-GB" sz="900">
                                            <a:effectLst/>
                                            <a:latin typeface="Cambria Math" panose="02040503050406030204" pitchFamily="18" charset="0"/>
                                          </a:rPr>
                                          <m:t>cos</m:t>
                                        </m:r>
                                        <m:d>
                                          <m:dPr>
                                            <m:ctrlPr>
                                              <a:rPr lang="zh-CN" sz="900" i="1">
                                                <a:effectLst/>
                                                <a:latin typeface="Cambria Math" panose="02040503050406030204" pitchFamily="18" charset="0"/>
                                              </a:rPr>
                                            </m:ctrlPr>
                                          </m:dPr>
                                          <m:e>
                                            <m:r>
                                              <a:rPr lang="en-GB" sz="900">
                                                <a:effectLst/>
                                                <a:latin typeface="Cambria Math" panose="02040503050406030204" pitchFamily="18" charset="0"/>
                                              </a:rPr>
                                              <m:t>𝜃</m:t>
                                            </m:r>
                                          </m:e>
                                        </m:d>
                                        <m:r>
                                          <a:rPr lang="en-GB" sz="900">
                                            <a:effectLst/>
                                            <a:latin typeface="Cambria Math" panose="02040503050406030204" pitchFamily="18" charset="0"/>
                                          </a:rPr>
                                          <m:t>+</m:t>
                                        </m:r>
                                        <m:d>
                                          <m:dPr>
                                            <m:ctrlPr>
                                              <a:rPr lang="zh-CN" sz="900" i="1">
                                                <a:effectLst/>
                                                <a:latin typeface="Cambria Math" panose="02040503050406030204" pitchFamily="18" charset="0"/>
                                              </a:rPr>
                                            </m:ctrlPr>
                                          </m:dPr>
                                          <m:e>
                                            <m:r>
                                              <a:rPr lang="en-GB" sz="900">
                                                <a:effectLst/>
                                                <a:latin typeface="Cambria Math" panose="02040503050406030204" pitchFamily="18" charset="0"/>
                                              </a:rPr>
                                              <m:t>𝑛</m:t>
                                            </m:r>
                                            <m:r>
                                              <a:rPr lang="en-GB" sz="900">
                                                <a:effectLst/>
                                                <a:latin typeface="Cambria Math" panose="02040503050406030204" pitchFamily="18" charset="0"/>
                                              </a:rPr>
                                              <m:t>−1</m:t>
                                            </m:r>
                                          </m:e>
                                        </m:d>
                                        <m:f>
                                          <m:fPr>
                                            <m:ctrlPr>
                                              <a:rPr lang="zh-CN" sz="900" i="1">
                                                <a:effectLst/>
                                                <a:latin typeface="Cambria Math" panose="02040503050406030204" pitchFamily="18" charset="0"/>
                                              </a:rPr>
                                            </m:ctrlPr>
                                          </m:fPr>
                                          <m:num>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𝑑</m:t>
                                                </m:r>
                                              </m:e>
                                              <m:sub>
                                                <m:r>
                                                  <a:rPr lang="en-GB" sz="900">
                                                    <a:effectLst/>
                                                    <a:latin typeface="Cambria Math" panose="02040503050406030204" pitchFamily="18" charset="0"/>
                                                  </a:rPr>
                                                  <m:t>h</m:t>
                                                </m:r>
                                              </m:sub>
                                            </m:sSub>
                                          </m:num>
                                          <m:den>
                                            <m:r>
                                              <a:rPr lang="en-GB" sz="900">
                                                <a:effectLst/>
                                                <a:latin typeface="Cambria Math" panose="02040503050406030204" pitchFamily="18" charset="0"/>
                                              </a:rPr>
                                              <m:t>𝜆</m:t>
                                            </m:r>
                                          </m:den>
                                        </m:f>
                                        <m:r>
                                          <m:rPr>
                                            <m:sty m:val="p"/>
                                          </m:rPr>
                                          <a:rPr lang="en-GB" sz="900">
                                            <a:effectLst/>
                                            <a:latin typeface="Cambria Math" panose="02040503050406030204" pitchFamily="18" charset="0"/>
                                          </a:rPr>
                                          <m:t>sin</m:t>
                                        </m:r>
                                        <m:d>
                                          <m:dPr>
                                            <m:ctrlPr>
                                              <a:rPr lang="zh-CN" sz="900" i="1">
                                                <a:effectLst/>
                                                <a:latin typeface="Cambria Math" panose="02040503050406030204" pitchFamily="18" charset="0"/>
                                              </a:rPr>
                                            </m:ctrlPr>
                                          </m:dPr>
                                          <m:e>
                                            <m:r>
                                              <a:rPr lang="en-GB" sz="900">
                                                <a:effectLst/>
                                                <a:latin typeface="Cambria Math" panose="02040503050406030204" pitchFamily="18" charset="0"/>
                                              </a:rPr>
                                              <m:t>𝜃</m:t>
                                            </m:r>
                                          </m:e>
                                        </m:d>
                                        <m:r>
                                          <m:rPr>
                                            <m:sty m:val="p"/>
                                          </m:rPr>
                                          <a:rPr lang="en-GB" sz="900">
                                            <a:effectLst/>
                                            <a:latin typeface="Cambria Math" panose="02040503050406030204" pitchFamily="18" charset="0"/>
                                          </a:rPr>
                                          <m:t>sin</m:t>
                                        </m:r>
                                        <m:d>
                                          <m:dPr>
                                            <m:ctrlPr>
                                              <a:rPr lang="zh-CN" sz="900" i="1">
                                                <a:effectLst/>
                                                <a:latin typeface="Cambria Math" panose="02040503050406030204" pitchFamily="18" charset="0"/>
                                              </a:rPr>
                                            </m:ctrlPr>
                                          </m:dPr>
                                          <m:e>
                                            <m:r>
                                              <a:rPr lang="en-GB" sz="900">
                                                <a:effectLst/>
                                                <a:latin typeface="Cambria Math" panose="02040503050406030204" pitchFamily="18" charset="0"/>
                                              </a:rPr>
                                              <m:t>𝜑</m:t>
                                            </m:r>
                                          </m:e>
                                        </m:d>
                                      </m:e>
                                    </m:d>
                                  </m:e>
                                </m:d>
                              </m:oMath>
                            </m:oMathPara>
                          </a14:m>
                          <a:endParaRPr lang="zh-CN" sz="1000" dirty="0">
                            <a:effectLst/>
                            <a:latin typeface="Times New Roman" panose="02020603050405020304" pitchFamily="18" charset="0"/>
                            <a:ea typeface="宋体" panose="02010600030101010101" pitchFamily="2" charset="-122"/>
                          </a:endParaRPr>
                        </a:p>
                      </a:txBody>
                      <a:tcPr marL="17780" marR="68580" marT="0" marB="0"/>
                    </a:tc>
                  </a:tr>
                </a:tbl>
              </a:graphicData>
            </a:graphic>
          </p:graphicFrame>
        </mc:Choice>
        <mc:Fallback xmlns="">
          <p:graphicFrame>
            <p:nvGraphicFramePr>
              <p:cNvPr id="12" name="表格 11"/>
              <p:cNvGraphicFramePr>
                <a:graphicFrameLocks noGrp="1"/>
              </p:cNvGraphicFramePr>
              <p:nvPr>
                <p:extLst>
                  <p:ext uri="{D42A27DB-BD31-4B8C-83A1-F6EECF244321}">
                    <p14:modId xmlns:p14="http://schemas.microsoft.com/office/powerpoint/2010/main" val="3108287064"/>
                  </p:ext>
                </p:extLst>
              </p:nvPr>
            </p:nvGraphicFramePr>
            <p:xfrm>
              <a:off x="5628005" y="2109406"/>
              <a:ext cx="6117590" cy="3998152"/>
            </p:xfrm>
            <a:graphic>
              <a:graphicData uri="http://schemas.openxmlformats.org/drawingml/2006/table">
                <a:tbl>
                  <a:tblPr firstRow="1" firstCol="1" bandRow="1">
                    <a:tableStyleId>{5C22544A-7EE6-4342-B048-85BDC9FD1C3A}</a:tableStyleId>
                  </a:tblPr>
                  <a:tblGrid>
                    <a:gridCol w="1167130"/>
                    <a:gridCol w="4950460"/>
                  </a:tblGrid>
                  <a:tr h="195644">
                    <a:tc>
                      <a:txBody>
                        <a:bodyPr/>
                        <a:lstStyle/>
                        <a:p>
                          <a:pPr algn="ctr">
                            <a:spcAft>
                              <a:spcPts val="0"/>
                            </a:spcAft>
                          </a:pPr>
                          <a:r>
                            <a:rPr lang="en-GB" sz="900" dirty="0">
                              <a:effectLst/>
                            </a:rPr>
                            <a:t>Description</a:t>
                          </a:r>
                          <a:endParaRPr lang="zh-CN" sz="1000" dirty="0">
                            <a:effectLst/>
                            <a:latin typeface="Times New Roman" panose="02020603050405020304" pitchFamily="18" charset="0"/>
                            <a:ea typeface="宋体" panose="02010600030101010101" pitchFamily="2" charset="-122"/>
                          </a:endParaRPr>
                        </a:p>
                      </a:txBody>
                      <a:tcPr marL="17780" marR="68580" marT="0" marB="0"/>
                    </a:tc>
                    <a:tc>
                      <a:txBody>
                        <a:bodyPr/>
                        <a:lstStyle/>
                        <a:p>
                          <a:pPr algn="ctr">
                            <a:spcAft>
                              <a:spcPts val="0"/>
                            </a:spcAft>
                          </a:pPr>
                          <a:r>
                            <a:rPr lang="en-GB" sz="900" dirty="0">
                              <a:effectLst/>
                            </a:rPr>
                            <a:t>Equation</a:t>
                          </a:r>
                          <a:endParaRPr lang="zh-CN" sz="1000" dirty="0">
                            <a:effectLst/>
                            <a:latin typeface="Times New Roman" panose="02020603050405020304" pitchFamily="18" charset="0"/>
                            <a:ea typeface="宋体" panose="02010600030101010101" pitchFamily="2" charset="-122"/>
                          </a:endParaRPr>
                        </a:p>
                      </a:txBody>
                      <a:tcPr marL="17780" marR="68580" marT="0" marB="0"/>
                    </a:tc>
                  </a:tr>
                  <a:tr h="499745">
                    <a:tc>
                      <a:txBody>
                        <a:bodyPr/>
                        <a:lstStyle/>
                        <a:p>
                          <a:pPr algn="ctr">
                            <a:spcAft>
                              <a:spcPts val="0"/>
                            </a:spcAft>
                          </a:pPr>
                          <a:r>
                            <a:rPr lang="en-GB" sz="900">
                              <a:effectLst/>
                            </a:rPr>
                            <a:t>Peak normalized element radiation pattern</a:t>
                          </a:r>
                          <a:endParaRPr lang="zh-CN" sz="1000">
                            <a:effectLst/>
                            <a:latin typeface="Times New Roman" panose="02020603050405020304" pitchFamily="18" charset="0"/>
                            <a:ea typeface="宋体" panose="02010600030101010101" pitchFamily="2" charset="-122"/>
                          </a:endParaRPr>
                        </a:p>
                      </a:txBody>
                      <a:tcPr marL="17780" marR="68580" marT="0" marB="0"/>
                    </a:tc>
                    <a:tc>
                      <a:txBody>
                        <a:bodyPr/>
                        <a:lstStyle/>
                        <a:p>
                          <a:endParaRPr lang="zh-CN"/>
                        </a:p>
                      </a:txBody>
                      <a:tcPr marL="17780" marR="68580" marT="0" marB="0">
                        <a:blipFill rotWithShape="0">
                          <a:blip r:embed="rId3"/>
                          <a:stretch>
                            <a:fillRect l="-23768" t="-46341" r="-493" b="-676829"/>
                          </a:stretch>
                        </a:blipFill>
                      </a:tcPr>
                    </a:tc>
                  </a:tr>
                  <a:tr h="411480">
                    <a:tc>
                      <a:txBody>
                        <a:bodyPr/>
                        <a:lstStyle/>
                        <a:p>
                          <a:pPr algn="ctr">
                            <a:spcAft>
                              <a:spcPts val="0"/>
                            </a:spcAft>
                          </a:pPr>
                          <a:r>
                            <a:rPr lang="en-GB" sz="900">
                              <a:effectLst/>
                            </a:rPr>
                            <a:t>Peak gain normalized element radiation pattern</a:t>
                          </a:r>
                          <a:endParaRPr lang="zh-CN" sz="1000">
                            <a:effectLst/>
                            <a:latin typeface="Times New Roman" panose="02020603050405020304" pitchFamily="18" charset="0"/>
                            <a:ea typeface="宋体" panose="02010600030101010101" pitchFamily="2" charset="-122"/>
                          </a:endParaRPr>
                        </a:p>
                      </a:txBody>
                      <a:tcPr marL="17780" marR="68580" marT="0" marB="0"/>
                    </a:tc>
                    <a:tc>
                      <a:txBody>
                        <a:bodyPr/>
                        <a:lstStyle/>
                        <a:p>
                          <a:endParaRPr lang="zh-CN"/>
                        </a:p>
                      </a:txBody>
                      <a:tcPr marL="17780" marR="68580" marT="0" marB="0">
                        <a:blipFill rotWithShape="0">
                          <a:blip r:embed="rId3"/>
                          <a:stretch>
                            <a:fillRect l="-23768" t="-176471" r="-493" b="-716176"/>
                          </a:stretch>
                        </a:blipFill>
                      </a:tcPr>
                    </a:tc>
                  </a:tr>
                  <a:tr h="354521">
                    <a:tc>
                      <a:txBody>
                        <a:bodyPr/>
                        <a:lstStyle/>
                        <a:p>
                          <a:pPr algn="ctr">
                            <a:spcAft>
                              <a:spcPts val="0"/>
                            </a:spcAft>
                          </a:pPr>
                          <a:r>
                            <a:rPr lang="en-GB" sz="900">
                              <a:effectLst/>
                            </a:rPr>
                            <a:t>Sub-array excitation</a:t>
                          </a:r>
                          <a:endParaRPr lang="zh-CN" sz="1000">
                            <a:effectLst/>
                            <a:latin typeface="Times New Roman" panose="02020603050405020304" pitchFamily="18" charset="0"/>
                            <a:ea typeface="宋体" panose="02010600030101010101" pitchFamily="2" charset="-122"/>
                          </a:endParaRPr>
                        </a:p>
                      </a:txBody>
                      <a:tcPr marL="17780" marR="68580" marT="0" marB="0"/>
                    </a:tc>
                    <a:tc>
                      <a:txBody>
                        <a:bodyPr/>
                        <a:lstStyle/>
                        <a:p>
                          <a:endParaRPr lang="zh-CN"/>
                        </a:p>
                      </a:txBody>
                      <a:tcPr marL="17780" marR="68580" marT="0" marB="0">
                        <a:blipFill rotWithShape="0">
                          <a:blip r:embed="rId3"/>
                          <a:stretch>
                            <a:fillRect l="-23768" t="-324138" r="-493" b="-739655"/>
                          </a:stretch>
                        </a:blipFill>
                      </a:tcPr>
                    </a:tc>
                  </a:tr>
                  <a:tr h="1004062">
                    <a:tc>
                      <a:txBody>
                        <a:bodyPr/>
                        <a:lstStyle/>
                        <a:p>
                          <a:pPr algn="ctr">
                            <a:spcAft>
                              <a:spcPts val="0"/>
                            </a:spcAft>
                          </a:pPr>
                          <a:r>
                            <a:rPr lang="en-GB" sz="900">
                              <a:effectLst/>
                            </a:rPr>
                            <a:t>Sub-array radiation pattern</a:t>
                          </a:r>
                          <a:endParaRPr lang="zh-CN" sz="1000">
                            <a:effectLst/>
                            <a:latin typeface="Times New Roman" panose="02020603050405020304" pitchFamily="18" charset="0"/>
                            <a:ea typeface="宋体" panose="02010600030101010101" pitchFamily="2" charset="-122"/>
                          </a:endParaRPr>
                        </a:p>
                      </a:txBody>
                      <a:tcPr marL="17780" marR="68580" marT="0" marB="0"/>
                    </a:tc>
                    <a:tc>
                      <a:txBody>
                        <a:bodyPr/>
                        <a:lstStyle/>
                        <a:p>
                          <a:endParaRPr lang="zh-CN"/>
                        </a:p>
                      </a:txBody>
                      <a:tcPr marL="17780" marR="68580" marT="0" marB="0">
                        <a:blipFill rotWithShape="0">
                          <a:blip r:embed="rId3"/>
                          <a:stretch>
                            <a:fillRect l="-23768" t="-149091" r="-493" b="-160000"/>
                          </a:stretch>
                        </a:blipFill>
                      </a:tcPr>
                    </a:tc>
                  </a:tr>
                  <a:tr h="441579">
                    <a:tc>
                      <a:txBody>
                        <a:bodyPr/>
                        <a:lstStyle/>
                        <a:p>
                          <a:pPr algn="ctr">
                            <a:spcAft>
                              <a:spcPts val="0"/>
                            </a:spcAft>
                          </a:pPr>
                          <a:r>
                            <a:rPr lang="en-GB" sz="900">
                              <a:effectLst/>
                            </a:rPr>
                            <a:t>Array excitation</a:t>
                          </a:r>
                          <a:endParaRPr lang="zh-CN" sz="1000">
                            <a:effectLst/>
                            <a:latin typeface="Times New Roman" panose="02020603050405020304" pitchFamily="18" charset="0"/>
                            <a:ea typeface="宋体" panose="02010600030101010101" pitchFamily="2" charset="-122"/>
                          </a:endParaRPr>
                        </a:p>
                      </a:txBody>
                      <a:tcPr marL="17780" marR="68580" marT="0" marB="0"/>
                    </a:tc>
                    <a:tc>
                      <a:txBody>
                        <a:bodyPr/>
                        <a:lstStyle/>
                        <a:p>
                          <a:endParaRPr lang="zh-CN"/>
                        </a:p>
                      </a:txBody>
                      <a:tcPr marL="17780" marR="68580" marT="0" marB="0">
                        <a:blipFill rotWithShape="0">
                          <a:blip r:embed="rId3"/>
                          <a:stretch>
                            <a:fillRect l="-23768" t="-570833" r="-493" b="-266667"/>
                          </a:stretch>
                        </a:blipFill>
                      </a:tcPr>
                    </a:tc>
                  </a:tr>
                  <a:tr h="1091121">
                    <a:tc>
                      <a:txBody>
                        <a:bodyPr/>
                        <a:lstStyle/>
                        <a:p>
                          <a:pPr algn="ctr">
                            <a:spcAft>
                              <a:spcPts val="0"/>
                            </a:spcAft>
                          </a:pPr>
                          <a:r>
                            <a:rPr lang="en-GB" sz="900" dirty="0">
                              <a:effectLst/>
                            </a:rPr>
                            <a:t>Composite array radiation pattern</a:t>
                          </a:r>
                          <a:endParaRPr lang="zh-CN" sz="1000" dirty="0">
                            <a:effectLst/>
                            <a:latin typeface="Times New Roman" panose="02020603050405020304" pitchFamily="18" charset="0"/>
                            <a:ea typeface="宋体" panose="02010600030101010101" pitchFamily="2" charset="-122"/>
                          </a:endParaRPr>
                        </a:p>
                      </a:txBody>
                      <a:tcPr marL="17780" marR="68580" marT="0" marB="0"/>
                    </a:tc>
                    <a:tc>
                      <a:txBody>
                        <a:bodyPr/>
                        <a:lstStyle/>
                        <a:p>
                          <a:endParaRPr lang="zh-CN"/>
                        </a:p>
                      </a:txBody>
                      <a:tcPr marL="17780" marR="68580" marT="0" marB="0">
                        <a:blipFill rotWithShape="0">
                          <a:blip r:embed="rId3"/>
                          <a:stretch>
                            <a:fillRect l="-23768" t="-269832" r="-493" b="-7263"/>
                          </a:stretch>
                        </a:blipFill>
                      </a:tcPr>
                    </a:tc>
                  </a:tr>
                </a:tbl>
              </a:graphicData>
            </a:graphic>
          </p:graphicFrame>
        </mc:Fallback>
      </mc:AlternateContent>
      <p:sp>
        <p:nvSpPr>
          <p:cNvPr id="14" name="矩形 13"/>
          <p:cNvSpPr/>
          <p:nvPr/>
        </p:nvSpPr>
        <p:spPr>
          <a:xfrm>
            <a:off x="8256255" y="1754189"/>
            <a:ext cx="1120820" cy="369332"/>
          </a:xfrm>
          <a:prstGeom prst="rect">
            <a:avLst/>
          </a:prstGeom>
        </p:spPr>
        <p:txBody>
          <a:bodyPr wrap="none">
            <a:spAutoFit/>
          </a:bodyPr>
          <a:lstStyle/>
          <a:p>
            <a:r>
              <a:rPr lang="en-GB" altLang="zh-CN" dirty="0"/>
              <a:t>Option </a:t>
            </a:r>
            <a:r>
              <a:rPr lang="en-GB" altLang="zh-CN" dirty="0" smtClean="0"/>
              <a:t>2 </a:t>
            </a:r>
            <a:endParaRPr lang="zh-CN" altLang="en-US" dirty="0"/>
          </a:p>
        </p:txBody>
      </p:sp>
      <p:sp>
        <p:nvSpPr>
          <p:cNvPr id="2" name="矩形 1"/>
          <p:cNvSpPr/>
          <p:nvPr/>
        </p:nvSpPr>
        <p:spPr>
          <a:xfrm>
            <a:off x="447413" y="4248443"/>
            <a:ext cx="5038987" cy="1908215"/>
          </a:xfrm>
          <a:prstGeom prst="rect">
            <a:avLst/>
          </a:prstGeom>
        </p:spPr>
        <p:txBody>
          <a:bodyPr wrap="square">
            <a:spAutoFit/>
          </a:bodyPr>
          <a:lstStyle/>
          <a:p>
            <a:pPr>
              <a:spcAft>
                <a:spcPts val="600"/>
              </a:spcAft>
            </a:pPr>
            <a:r>
              <a:rPr lang="en-US" altLang="zh-CN" sz="1400" dirty="0" smtClean="0">
                <a:highlight>
                  <a:srgbClr val="FFFF00"/>
                </a:highlight>
                <a:latin typeface="Times New Roman" panose="02020603050405020304" pitchFamily="18" charset="0"/>
                <a:ea typeface="等线" panose="02010600030101010101" pitchFamily="2" charset="-122"/>
              </a:rPr>
              <a:t>Moderator: </a:t>
            </a:r>
          </a:p>
          <a:p>
            <a:pPr>
              <a:spcAft>
                <a:spcPts val="600"/>
              </a:spcAft>
            </a:pPr>
            <a:r>
              <a:rPr lang="en-US" altLang="zh-CN" sz="1400" dirty="0" smtClean="0">
                <a:highlight>
                  <a:srgbClr val="FFFF00"/>
                </a:highlight>
                <a:latin typeface="Times New Roman" panose="02020603050405020304" pitchFamily="18" charset="0"/>
                <a:ea typeface="等线" panose="02010600030101010101" pitchFamily="2" charset="-122"/>
              </a:rPr>
              <a:t>It </a:t>
            </a:r>
            <a:r>
              <a:rPr lang="en-US" altLang="zh-CN" sz="1400" dirty="0">
                <a:highlight>
                  <a:srgbClr val="FFFF00"/>
                </a:highlight>
                <a:latin typeface="Times New Roman" panose="02020603050405020304" pitchFamily="18" charset="0"/>
                <a:ea typeface="等线" panose="02010600030101010101" pitchFamily="2" charset="-122"/>
              </a:rPr>
              <a:t>should be noted that, </a:t>
            </a:r>
            <a:endParaRPr lang="zh-CN" altLang="zh-CN" sz="1400" dirty="0">
              <a:latin typeface="Times New Roman" panose="02020603050405020304" pitchFamily="18" charset="0"/>
            </a:endParaRPr>
          </a:p>
          <a:p>
            <a:pPr marL="342900" lvl="0" indent="-342900">
              <a:spcAft>
                <a:spcPts val="600"/>
              </a:spcAft>
              <a:buFont typeface="+mj-lt"/>
              <a:buAutoNum type="alphaLcParenR"/>
            </a:pPr>
            <a:r>
              <a:rPr lang="en-US" altLang="zh-CN" sz="1400" dirty="0">
                <a:highlight>
                  <a:srgbClr val="FFFF00"/>
                </a:highlight>
                <a:latin typeface="Times New Roman" panose="02020603050405020304" pitchFamily="18" charset="0"/>
                <a:ea typeface="等线" panose="02010600030101010101" pitchFamily="2" charset="-122"/>
              </a:rPr>
              <a:t>Option 1 AAS antenna pattern refers to that in ITU-R M.2101 and input parameters follow Table 2.3-6 (Antenna row could be updated to ITU-R M.2101). </a:t>
            </a:r>
            <a:endParaRPr lang="zh-CN" altLang="zh-CN" sz="1400" dirty="0">
              <a:latin typeface="Times New Roman" panose="02020603050405020304" pitchFamily="18" charset="0"/>
              <a:ea typeface="MS Mincho"/>
            </a:endParaRPr>
          </a:p>
          <a:p>
            <a:pPr marL="342900" lvl="0" indent="-342900">
              <a:spcAft>
                <a:spcPts val="600"/>
              </a:spcAft>
              <a:buFont typeface="+mj-lt"/>
              <a:buAutoNum type="alphaLcParenR"/>
            </a:pPr>
            <a:r>
              <a:rPr lang="en-US" altLang="zh-CN" sz="1400" dirty="0">
                <a:highlight>
                  <a:srgbClr val="FFFF00"/>
                </a:highlight>
                <a:latin typeface="Times New Roman" panose="02020603050405020304" pitchFamily="18" charset="0"/>
                <a:ea typeface="等线" panose="02010600030101010101" pitchFamily="2" charset="-122"/>
              </a:rPr>
              <a:t>TR 38.921 pattern is the same with ITU-R M.2101 </a:t>
            </a:r>
            <a:r>
              <a:rPr lang="en-US" altLang="zh-CN" sz="1400" dirty="0" smtClean="0">
                <a:highlight>
                  <a:srgbClr val="FFFF00"/>
                </a:highlight>
                <a:latin typeface="Times New Roman" panose="02020603050405020304" pitchFamily="18" charset="0"/>
                <a:ea typeface="等线" panose="02010600030101010101" pitchFamily="2" charset="-122"/>
              </a:rPr>
              <a:t>pattern.</a:t>
            </a:r>
          </a:p>
          <a:p>
            <a:pPr marL="342900" lvl="0" indent="-342900">
              <a:spcAft>
                <a:spcPts val="600"/>
              </a:spcAft>
              <a:buFont typeface="+mj-lt"/>
              <a:buAutoNum type="alphaLcParenR"/>
            </a:pPr>
            <a:r>
              <a:rPr lang="en-US" altLang="zh-CN" sz="1400" dirty="0" smtClean="0">
                <a:highlight>
                  <a:srgbClr val="FFFF00"/>
                </a:highlight>
                <a:latin typeface="Times New Roman" panose="02020603050405020304" pitchFamily="18" charset="0"/>
                <a:ea typeface="等线" panose="02010600030101010101" pitchFamily="2" charset="-122"/>
              </a:rPr>
              <a:t>For </a:t>
            </a:r>
            <a:r>
              <a:rPr lang="en-US" altLang="zh-CN" sz="1400" dirty="0">
                <a:highlight>
                  <a:srgbClr val="FFFF00"/>
                </a:highlight>
                <a:latin typeface="Times New Roman" panose="02020603050405020304" pitchFamily="18" charset="0"/>
                <a:ea typeface="等线" panose="02010600030101010101" pitchFamily="2" charset="-122"/>
              </a:rPr>
              <a:t>Option 2, relative discussion is ongoing in [337].</a:t>
            </a:r>
            <a:r>
              <a:rPr lang="en-US" altLang="zh-CN" sz="1400" dirty="0">
                <a:latin typeface="Times New Roman" panose="02020603050405020304" pitchFamily="18" charset="0"/>
                <a:ea typeface="等线" panose="02010600030101010101" pitchFamily="2" charset="-122"/>
              </a:rPr>
              <a:t> </a:t>
            </a:r>
            <a:endParaRPr lang="zh-CN" altLang="en-US" sz="1400" dirty="0"/>
          </a:p>
        </p:txBody>
      </p:sp>
    </p:spTree>
    <p:extLst>
      <p:ext uri="{BB962C8B-B14F-4D97-AF65-F5344CB8AC3E}">
        <p14:creationId xmlns:p14="http://schemas.microsoft.com/office/powerpoint/2010/main" val="2326784055"/>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smtClean="0"/>
              <a:t>Way Forward - Simulation Assumptions</a:t>
            </a:r>
            <a:endParaRPr lang="en-GB" altLang="en-US" dirty="0"/>
          </a:p>
        </p:txBody>
      </p:sp>
      <p:sp>
        <p:nvSpPr>
          <p:cNvPr id="11" name="Content Placeholder 2">
            <a:extLst>
              <a:ext uri="{FF2B5EF4-FFF2-40B4-BE49-F238E27FC236}">
                <a16:creationId xmlns="" xmlns:a16="http://schemas.microsoft.com/office/drawing/2014/main" id="{33CFEE74-7B51-47B2-8BC9-945D38E983E7}"/>
              </a:ext>
            </a:extLst>
          </p:cNvPr>
          <p:cNvSpPr txBox="1">
            <a:spLocks/>
          </p:cNvSpPr>
          <p:nvPr/>
        </p:nvSpPr>
        <p:spPr bwMode="auto">
          <a:xfrm>
            <a:off x="838200" y="1992314"/>
            <a:ext cx="10515600"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en-US" dirty="0" smtClean="0"/>
              <a:t>TN BS non-AAS Antenna: FFS</a:t>
            </a:r>
          </a:p>
          <a:p>
            <a:pPr marL="717550" lvl="1">
              <a:spcBef>
                <a:spcPts val="1000"/>
              </a:spcBef>
              <a:buClrTx/>
            </a:pPr>
            <a:r>
              <a:rPr lang="en-US" altLang="zh-CN" sz="2000" dirty="0" smtClean="0"/>
              <a:t>Option </a:t>
            </a:r>
            <a:r>
              <a:rPr lang="en-US" altLang="zh-CN" sz="2000" dirty="0"/>
              <a:t>1: For </a:t>
            </a:r>
            <a:r>
              <a:rPr lang="en-US" altLang="zh-CN" sz="2000" dirty="0" smtClean="0"/>
              <a:t>non-AAS </a:t>
            </a:r>
            <a:r>
              <a:rPr lang="en-US" altLang="zh-CN" sz="2000" dirty="0"/>
              <a:t>antennas, refer to the ITU LS reply in R4-2008924 but its vertical coverage should be ~10deg. (and not 30) and the gain should be around 17-18 </a:t>
            </a:r>
            <a:r>
              <a:rPr lang="en-US" altLang="zh-CN" sz="2000" dirty="0" err="1"/>
              <a:t>dBi</a:t>
            </a:r>
            <a:r>
              <a:rPr lang="en-US" altLang="zh-CN" sz="2000" dirty="0"/>
              <a:t> (not 12</a:t>
            </a:r>
            <a:r>
              <a:rPr lang="en-US" altLang="zh-CN" sz="2000" dirty="0" smtClean="0"/>
              <a:t>).</a:t>
            </a:r>
          </a:p>
          <a:p>
            <a:pPr marL="717550" lvl="1">
              <a:spcBef>
                <a:spcPts val="1000"/>
              </a:spcBef>
              <a:buClrTx/>
            </a:pPr>
            <a:r>
              <a:rPr lang="en-US" altLang="zh-CN" sz="2000" dirty="0" smtClean="0"/>
              <a:t>Option </a:t>
            </a:r>
            <a:r>
              <a:rPr lang="en-US" altLang="zh-CN" sz="2000" dirty="0"/>
              <a:t>2: RAN4 to refer to TR 36.942 for the BS non-AAS antenna pattern. </a:t>
            </a:r>
            <a:endParaRPr lang="en-US" altLang="zh-CN" sz="2000" dirty="0" smtClean="0"/>
          </a:p>
          <a:p>
            <a:pPr marL="717550" lvl="1">
              <a:spcBef>
                <a:spcPts val="1000"/>
              </a:spcBef>
              <a:buClrTx/>
            </a:pPr>
            <a:r>
              <a:rPr lang="en-US" altLang="en-US" sz="2000" dirty="0" smtClean="0"/>
              <a:t>Option </a:t>
            </a:r>
            <a:r>
              <a:rPr lang="en-US" altLang="en-US" sz="2000" dirty="0"/>
              <a:t>3: Table 2.4.3-1 of </a:t>
            </a:r>
            <a:r>
              <a:rPr lang="en-US" altLang="en-US" sz="2000" dirty="0" smtClean="0"/>
              <a:t>R4-2106105</a:t>
            </a:r>
            <a:endParaRPr lang="en-US" altLang="zh-CN" sz="2000" dirty="0" smtClean="0"/>
          </a:p>
          <a:p>
            <a:pPr marL="488950" lvl="1" indent="0">
              <a:spcBef>
                <a:spcPts val="1000"/>
              </a:spcBef>
              <a:buNone/>
            </a:pPr>
            <a:r>
              <a:rPr lang="en-US" altLang="zh-CN" sz="2000" dirty="0" smtClean="0"/>
              <a:t>Note that Table 2.4.3-1 of R4-2106105 defined the antenna element pattern for non-AAS antennas.RAN4 needs to define the antenna pattern for non-AAS BS for simulation.</a:t>
            </a:r>
          </a:p>
        </p:txBody>
      </p:sp>
    </p:spTree>
    <p:extLst>
      <p:ext uri="{BB962C8B-B14F-4D97-AF65-F5344CB8AC3E}">
        <p14:creationId xmlns:p14="http://schemas.microsoft.com/office/powerpoint/2010/main" val="704784017"/>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smtClean="0"/>
              <a:t>Way Forward - Simulation Assumptions</a:t>
            </a:r>
            <a:endParaRPr lang="en-GB" altLang="en-US" dirty="0"/>
          </a:p>
        </p:txBody>
      </p:sp>
      <p:sp>
        <p:nvSpPr>
          <p:cNvPr id="11" name="Content Placeholder 2">
            <a:extLst>
              <a:ext uri="{FF2B5EF4-FFF2-40B4-BE49-F238E27FC236}">
                <a16:creationId xmlns="" xmlns:a16="http://schemas.microsoft.com/office/drawing/2014/main" id="{33CFEE74-7B51-47B2-8BC9-945D38E983E7}"/>
              </a:ext>
            </a:extLst>
          </p:cNvPr>
          <p:cNvSpPr txBox="1">
            <a:spLocks/>
          </p:cNvSpPr>
          <p:nvPr/>
        </p:nvSpPr>
        <p:spPr bwMode="auto">
          <a:xfrm>
            <a:off x="838200" y="1925639"/>
            <a:ext cx="10515600" cy="4341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zh-CN" dirty="0" smtClean="0"/>
              <a:t>Deployment of NTN UE: FFS</a:t>
            </a:r>
          </a:p>
          <a:p>
            <a:pPr marL="717550" lvl="1">
              <a:spcBef>
                <a:spcPts val="1000"/>
              </a:spcBef>
              <a:buClrTx/>
            </a:pPr>
            <a:r>
              <a:rPr lang="en-US" altLang="zh-CN" sz="2000" dirty="0" smtClean="0"/>
              <a:t>Option </a:t>
            </a:r>
            <a:r>
              <a:rPr lang="en-US" altLang="zh-CN" sz="2000" dirty="0"/>
              <a:t>1: NTN UE should be randomly generated within the NTN area. And when co-locate with TN network, co-ex study only consider those NTN UE dropped within the TN network. The simulation should follow similar Monte-Carlo approach as for TN simulation assumptions. And further discuss following factors</a:t>
            </a:r>
          </a:p>
          <a:p>
            <a:pPr marL="1057275" lvl="1" indent="-342900">
              <a:spcBef>
                <a:spcPts val="1000"/>
              </a:spcBef>
              <a:buClrTx/>
              <a:buFont typeface="+mj-lt"/>
              <a:buAutoNum type="arabicPeriod"/>
            </a:pPr>
            <a:r>
              <a:rPr lang="en-US" altLang="zh-CN" sz="1600" dirty="0" smtClean="0"/>
              <a:t>Depending </a:t>
            </a:r>
            <a:r>
              <a:rPr lang="en-US" altLang="zh-CN" sz="1600" dirty="0"/>
              <a:t>on who is the aggressor, and who is the victim, the simulation approach may be different. For generating interference, RAN4 simulations may consider multiple sources, but for measuring interference, RAN4 simulation may use one single destination in different </a:t>
            </a:r>
            <a:r>
              <a:rPr lang="en-US" altLang="zh-CN" sz="1600" dirty="0" smtClean="0"/>
              <a:t>locations.</a:t>
            </a:r>
          </a:p>
          <a:p>
            <a:pPr marL="1057275" lvl="1" indent="-342900">
              <a:spcBef>
                <a:spcPts val="1000"/>
              </a:spcBef>
              <a:buClrTx/>
              <a:buFont typeface="+mj-lt"/>
              <a:buAutoNum type="arabicPeriod"/>
            </a:pPr>
            <a:r>
              <a:rPr lang="en-US" altLang="zh-CN" sz="1600" dirty="0" smtClean="0"/>
              <a:t>The </a:t>
            </a:r>
            <a:r>
              <a:rPr lang="en-US" altLang="zh-CN" sz="1600" dirty="0"/>
              <a:t>simulation assumptions should consider UEs connecting with higher priority to the network providing higher </a:t>
            </a:r>
            <a:r>
              <a:rPr lang="en-US" altLang="zh-CN" sz="1600" dirty="0" err="1" smtClean="0"/>
              <a:t>QoS</a:t>
            </a:r>
            <a:r>
              <a:rPr lang="en-US" altLang="zh-CN" sz="1600" dirty="0" smtClean="0"/>
              <a:t>.</a:t>
            </a:r>
          </a:p>
          <a:p>
            <a:pPr marL="1057275" lvl="1" indent="-342900">
              <a:spcBef>
                <a:spcPts val="1000"/>
              </a:spcBef>
              <a:buClrTx/>
              <a:buFont typeface="+mj-lt"/>
              <a:buAutoNum type="arabicPeriod"/>
            </a:pPr>
            <a:r>
              <a:rPr lang="en-US" altLang="zh-CN" sz="1600" dirty="0" smtClean="0"/>
              <a:t>The </a:t>
            </a:r>
            <a:r>
              <a:rPr lang="en-US" altLang="zh-CN" sz="1600" dirty="0"/>
              <a:t>simulation assumptions could be further simplified with NTN UEs at the edge of TN network or outside TN network.</a:t>
            </a:r>
          </a:p>
          <a:p>
            <a:pPr marL="717550" lvl="1">
              <a:spcBef>
                <a:spcPts val="1000"/>
              </a:spcBef>
              <a:buClrTx/>
            </a:pPr>
            <a:r>
              <a:rPr lang="en-US" altLang="zh-CN" sz="2000" dirty="0"/>
              <a:t>Option 2: Distribute the NTN UEs within the TN network boundaries or centers randomly corresponding to simulation cases.</a:t>
            </a:r>
          </a:p>
          <a:p>
            <a:pPr marL="717550" lvl="1">
              <a:spcBef>
                <a:spcPts val="1000"/>
              </a:spcBef>
              <a:buClrTx/>
            </a:pPr>
            <a:endParaRPr lang="zh-CN" altLang="zh-CN" sz="2000" dirty="0"/>
          </a:p>
          <a:p>
            <a:pPr marL="717550">
              <a:buFont typeface="Arial" panose="020B0604020202020204" pitchFamily="34" charset="0"/>
              <a:buChar char="•"/>
            </a:pPr>
            <a:endParaRPr lang="en-US" altLang="en-US" sz="2000" dirty="0"/>
          </a:p>
        </p:txBody>
      </p:sp>
    </p:spTree>
    <p:extLst>
      <p:ext uri="{BB962C8B-B14F-4D97-AF65-F5344CB8AC3E}">
        <p14:creationId xmlns:p14="http://schemas.microsoft.com/office/powerpoint/2010/main" val="3558836398"/>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smtClean="0"/>
              <a:t>Way Forward - Simulation Assumptions</a:t>
            </a:r>
            <a:endParaRPr lang="en-GB" altLang="en-US" dirty="0"/>
          </a:p>
        </p:txBody>
      </p:sp>
      <p:sp>
        <p:nvSpPr>
          <p:cNvPr id="11" name="Content Placeholder 2">
            <a:extLst>
              <a:ext uri="{FF2B5EF4-FFF2-40B4-BE49-F238E27FC236}">
                <a16:creationId xmlns="" xmlns:a16="http://schemas.microsoft.com/office/drawing/2014/main" id="{33CFEE74-7B51-47B2-8BC9-945D38E983E7}"/>
              </a:ext>
            </a:extLst>
          </p:cNvPr>
          <p:cNvSpPr txBox="1">
            <a:spLocks/>
          </p:cNvSpPr>
          <p:nvPr/>
        </p:nvSpPr>
        <p:spPr bwMode="auto">
          <a:xfrm>
            <a:off x="838200" y="1925639"/>
            <a:ext cx="10515600" cy="4341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zh-CN" dirty="0" smtClean="0"/>
              <a:t>Principles to consider UE numbers: FFS</a:t>
            </a:r>
          </a:p>
          <a:p>
            <a:pPr marL="717550" lvl="1">
              <a:spcBef>
                <a:spcPts val="1000"/>
              </a:spcBef>
              <a:buClrTx/>
            </a:pPr>
            <a:r>
              <a:rPr lang="en-US" altLang="zh-CN" sz="2000" dirty="0" smtClean="0"/>
              <a:t>RAN4 </a:t>
            </a:r>
            <a:r>
              <a:rPr lang="en-US" altLang="zh-CN" sz="2000" dirty="0"/>
              <a:t>should consider the number of TN UEs or their respective densities as a function of interference type.</a:t>
            </a:r>
          </a:p>
          <a:p>
            <a:pPr marL="717550" lvl="1">
              <a:spcBef>
                <a:spcPts val="1000"/>
              </a:spcBef>
              <a:buClrTx/>
            </a:pPr>
            <a:r>
              <a:rPr lang="en-US" altLang="zh-CN" sz="2000" dirty="0" smtClean="0"/>
              <a:t>RAN4 </a:t>
            </a:r>
            <a:r>
              <a:rPr lang="en-US" altLang="zh-CN" sz="2000" dirty="0"/>
              <a:t>should consider the number of NTN UEs or their respective densities as a function of interference type.</a:t>
            </a:r>
          </a:p>
          <a:p>
            <a:pPr marL="717550" lvl="1">
              <a:spcBef>
                <a:spcPts val="1000"/>
              </a:spcBef>
              <a:buClrTx/>
            </a:pPr>
            <a:r>
              <a:rPr lang="en-US" altLang="zh-CN" sz="2000" dirty="0" smtClean="0"/>
              <a:t>If </a:t>
            </a:r>
            <a:r>
              <a:rPr lang="en-US" altLang="zh-CN" sz="2000" dirty="0"/>
              <a:t>TN simulation assumptions are using one single TN UE scheduled approach, NTN simulation assumptions should also use one single NTN UE scheduled approach.</a:t>
            </a:r>
          </a:p>
          <a:p>
            <a:pPr marL="717550" lvl="1">
              <a:spcBef>
                <a:spcPts val="1000"/>
              </a:spcBef>
              <a:buClrTx/>
            </a:pPr>
            <a:r>
              <a:rPr lang="en-US" altLang="zh-CN" sz="2000" dirty="0" smtClean="0"/>
              <a:t>If TN simulation assumptions are using a density of TN UEs, NTN simulation assumptions should also use a density of NTN UEs.</a:t>
            </a:r>
          </a:p>
          <a:p>
            <a:pPr marL="717550" lvl="1">
              <a:spcBef>
                <a:spcPts val="1000"/>
              </a:spcBef>
              <a:buClrTx/>
            </a:pPr>
            <a:endParaRPr lang="zh-CN" altLang="zh-CN" sz="2000" dirty="0"/>
          </a:p>
          <a:p>
            <a:pPr marL="717550">
              <a:buFont typeface="Arial" panose="020B0604020202020204" pitchFamily="34" charset="0"/>
              <a:buChar char="•"/>
            </a:pPr>
            <a:endParaRPr lang="en-US" altLang="en-US" sz="2000" dirty="0"/>
          </a:p>
        </p:txBody>
      </p:sp>
    </p:spTree>
    <p:extLst>
      <p:ext uri="{BB962C8B-B14F-4D97-AF65-F5344CB8AC3E}">
        <p14:creationId xmlns:p14="http://schemas.microsoft.com/office/powerpoint/2010/main" val="1576999644"/>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smtClean="0"/>
              <a:t>Way Forward - Simulation Assumptions</a:t>
            </a:r>
            <a:endParaRPr lang="en-GB" altLang="en-US" dirty="0"/>
          </a:p>
        </p:txBody>
      </p:sp>
      <p:sp>
        <p:nvSpPr>
          <p:cNvPr id="11" name="Content Placeholder 2">
            <a:extLst>
              <a:ext uri="{FF2B5EF4-FFF2-40B4-BE49-F238E27FC236}">
                <a16:creationId xmlns="" xmlns:a16="http://schemas.microsoft.com/office/drawing/2014/main" id="{33CFEE74-7B51-47B2-8BC9-945D38E983E7}"/>
              </a:ext>
            </a:extLst>
          </p:cNvPr>
          <p:cNvSpPr txBox="1">
            <a:spLocks/>
          </p:cNvSpPr>
          <p:nvPr/>
        </p:nvSpPr>
        <p:spPr bwMode="auto">
          <a:xfrm>
            <a:off x="838200" y="1801814"/>
            <a:ext cx="10515600" cy="1541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zh-CN" dirty="0" smtClean="0"/>
              <a:t>Number of active NTN UE: FFS</a:t>
            </a:r>
          </a:p>
          <a:p>
            <a:pPr marL="717550" lvl="1">
              <a:spcBef>
                <a:spcPts val="1000"/>
              </a:spcBef>
              <a:buClrTx/>
            </a:pPr>
            <a:r>
              <a:rPr lang="en-US" altLang="zh-CN" sz="2000" dirty="0" smtClean="0"/>
              <a:t>Option </a:t>
            </a:r>
            <a:r>
              <a:rPr lang="en-US" altLang="zh-CN" sz="2000" dirty="0"/>
              <a:t>1: 3 in UL and 1 in DL (same with TN)</a:t>
            </a:r>
          </a:p>
          <a:p>
            <a:pPr marL="717550" lvl="1">
              <a:spcBef>
                <a:spcPts val="1000"/>
              </a:spcBef>
              <a:buClrTx/>
            </a:pPr>
            <a:r>
              <a:rPr lang="en-US" altLang="zh-CN" sz="2000" dirty="0" smtClean="0"/>
              <a:t>Option </a:t>
            </a:r>
            <a:r>
              <a:rPr lang="en-US" altLang="zh-CN" sz="2000" dirty="0"/>
              <a:t>2: Set-1 satellite parameters should be update with following NTN UE density assumptions. </a:t>
            </a:r>
            <a:endParaRPr lang="en-US" alt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2906485383"/>
              </p:ext>
            </p:extLst>
          </p:nvPr>
        </p:nvGraphicFramePr>
        <p:xfrm>
          <a:off x="838199" y="3324225"/>
          <a:ext cx="10515601" cy="3040380"/>
        </p:xfrm>
        <a:graphic>
          <a:graphicData uri="http://schemas.openxmlformats.org/drawingml/2006/table">
            <a:tbl>
              <a:tblPr firstRow="1" firstCol="1" bandRow="1">
                <a:tableStyleId>{5C22544A-7EE6-4342-B048-85BDC9FD1C3A}</a:tableStyleId>
              </a:tblPr>
              <a:tblGrid>
                <a:gridCol w="2162175"/>
                <a:gridCol w="657225"/>
                <a:gridCol w="2234398"/>
                <a:gridCol w="2731953"/>
                <a:gridCol w="2729850"/>
              </a:tblGrid>
              <a:tr h="77398">
                <a:tc gridSpan="2">
                  <a:txBody>
                    <a:bodyPr/>
                    <a:lstStyle/>
                    <a:p>
                      <a:pPr algn="just" fontAlgn="base" hangingPunct="0">
                        <a:spcAft>
                          <a:spcPts val="0"/>
                        </a:spcAft>
                      </a:pPr>
                      <a:r>
                        <a:rPr lang="en-GB" sz="1050" dirty="0">
                          <a:effectLst/>
                        </a:rPr>
                        <a:t>Satellite orbit</a:t>
                      </a:r>
                      <a:endParaRPr lang="zh-CN" sz="105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a:txBody>
                    <a:bodyPr/>
                    <a:lstStyle/>
                    <a:p>
                      <a:pPr algn="just" fontAlgn="base" hangingPunct="0">
                        <a:spcAft>
                          <a:spcPts val="0"/>
                        </a:spcAft>
                      </a:pPr>
                      <a:r>
                        <a:rPr lang="en-GB" sz="1050">
                          <a:effectLst/>
                        </a:rPr>
                        <a:t>GEO</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a:effectLst/>
                        </a:rPr>
                        <a:t>LEO-1200</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a:effectLst/>
                        </a:rPr>
                        <a:t>LEO-600</a:t>
                      </a:r>
                      <a:endParaRPr lang="zh-CN" sz="1050">
                        <a:effectLst/>
                        <a:latin typeface="Times New Roman" panose="02020603050405020304" pitchFamily="18" charset="0"/>
                        <a:ea typeface="宋体" panose="02010600030101010101" pitchFamily="2" charset="-122"/>
                      </a:endParaRPr>
                    </a:p>
                  </a:txBody>
                  <a:tcPr marL="68580" marR="68580" marT="0" marB="0"/>
                </a:tc>
              </a:tr>
              <a:tr h="77398">
                <a:tc gridSpan="2">
                  <a:txBody>
                    <a:bodyPr/>
                    <a:lstStyle/>
                    <a:p>
                      <a:pPr algn="just" fontAlgn="base" hangingPunct="0">
                        <a:spcAft>
                          <a:spcPts val="0"/>
                        </a:spcAft>
                      </a:pPr>
                      <a:r>
                        <a:rPr lang="en-GB" sz="1050">
                          <a:effectLst/>
                        </a:rPr>
                        <a:t>Satellite altitude</a:t>
                      </a:r>
                      <a:endParaRPr lang="zh-CN" sz="105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a:txBody>
                    <a:bodyPr/>
                    <a:lstStyle/>
                    <a:p>
                      <a:pPr algn="just" fontAlgn="base" hangingPunct="0">
                        <a:spcAft>
                          <a:spcPts val="0"/>
                        </a:spcAft>
                      </a:pPr>
                      <a:r>
                        <a:rPr lang="en-GB" sz="1050">
                          <a:effectLst/>
                        </a:rPr>
                        <a:t>35786 km</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a:effectLst/>
                        </a:rPr>
                        <a:t>1200 km</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a:effectLst/>
                        </a:rPr>
                        <a:t>600 km</a:t>
                      </a:r>
                      <a:endParaRPr lang="zh-CN" sz="1050">
                        <a:effectLst/>
                        <a:latin typeface="Times New Roman" panose="02020603050405020304" pitchFamily="18" charset="0"/>
                        <a:ea typeface="宋体" panose="02010600030101010101" pitchFamily="2" charset="-122"/>
                      </a:endParaRPr>
                    </a:p>
                  </a:txBody>
                  <a:tcPr marL="68580" marR="68580" marT="0" marB="0"/>
                </a:tc>
              </a:tr>
              <a:tr h="77398">
                <a:tc gridSpan="5">
                  <a:txBody>
                    <a:bodyPr/>
                    <a:lstStyle/>
                    <a:p>
                      <a:pPr algn="ctr" fontAlgn="base" hangingPunct="0">
                        <a:spcAft>
                          <a:spcPts val="0"/>
                        </a:spcAft>
                      </a:pPr>
                      <a:r>
                        <a:rPr lang="en-GB" sz="1050">
                          <a:effectLst/>
                        </a:rPr>
                        <a:t>NTN UE Assumptions (Distribution, Density/km</a:t>
                      </a:r>
                      <a:r>
                        <a:rPr lang="en-GB" sz="1050" baseline="30000">
                          <a:effectLst/>
                        </a:rPr>
                        <a:t>2</a:t>
                      </a:r>
                      <a:r>
                        <a:rPr lang="en-GB" sz="1050">
                          <a:effectLst/>
                        </a:rPr>
                        <a:t>) for 15 MHz and 30 MHz configurations (FRF1)</a:t>
                      </a:r>
                      <a:endParaRPr lang="zh-CN" sz="105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54796">
                <a:tc>
                  <a:txBody>
                    <a:bodyPr/>
                    <a:lstStyle/>
                    <a:p>
                      <a:pPr algn="just" fontAlgn="base" hangingPunct="0">
                        <a:spcAft>
                          <a:spcPts val="0"/>
                        </a:spcAft>
                      </a:pPr>
                      <a:r>
                        <a:rPr lang="en-GB" sz="1050">
                          <a:effectLst/>
                        </a:rPr>
                        <a:t>Satellite Beam Diameter</a:t>
                      </a:r>
                      <a:endParaRPr lang="zh-CN" sz="1050">
                        <a:effectLst/>
                        <a:latin typeface="Times New Roman" panose="02020603050405020304" pitchFamily="18" charset="0"/>
                        <a:ea typeface="宋体" panose="02010600030101010101" pitchFamily="2" charset="-122"/>
                      </a:endParaRPr>
                    </a:p>
                  </a:txBody>
                  <a:tcPr marL="68580" marR="68580" marT="0" marB="0"/>
                </a:tc>
                <a:tc rowSpan="7">
                  <a:txBody>
                    <a:bodyPr/>
                    <a:lstStyle/>
                    <a:p>
                      <a:pPr algn="just" fontAlgn="base" hangingPunct="0">
                        <a:spcAft>
                          <a:spcPts val="0"/>
                        </a:spcAft>
                      </a:pPr>
                      <a:r>
                        <a:rPr lang="en-GB" sz="1050" dirty="0">
                          <a:effectLst/>
                        </a:rPr>
                        <a:t>2GHz</a:t>
                      </a:r>
                      <a:endParaRPr lang="zh-CN" sz="105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dirty="0">
                          <a:effectLst/>
                        </a:rPr>
                        <a:t>250 km</a:t>
                      </a:r>
                      <a:endParaRPr lang="zh-CN" sz="105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a:effectLst/>
                        </a:rPr>
                        <a:t>90 km</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a:effectLst/>
                        </a:rPr>
                        <a:t>50 km</a:t>
                      </a:r>
                      <a:endParaRPr lang="zh-CN" sz="1050">
                        <a:effectLst/>
                        <a:latin typeface="Times New Roman" panose="02020603050405020304" pitchFamily="18" charset="0"/>
                        <a:ea typeface="宋体" panose="02010600030101010101" pitchFamily="2" charset="-122"/>
                      </a:endParaRPr>
                    </a:p>
                  </a:txBody>
                  <a:tcPr marL="68580" marR="68580" marT="0" marB="0"/>
                </a:tc>
              </a:tr>
              <a:tr h="138738">
                <a:tc>
                  <a:txBody>
                    <a:bodyPr/>
                    <a:lstStyle/>
                    <a:p>
                      <a:pPr algn="just" fontAlgn="base" hangingPunct="0">
                        <a:spcAft>
                          <a:spcPts val="0"/>
                        </a:spcAft>
                      </a:pPr>
                      <a:r>
                        <a:rPr lang="en-GB" sz="1050">
                          <a:effectLst/>
                        </a:rPr>
                        <a:t>Mean Throughput Rate per (Active) NTN UE</a:t>
                      </a:r>
                      <a:endParaRPr lang="zh-CN" sz="1050">
                        <a:effectLst/>
                        <a:latin typeface="Times New Roman" panose="02020603050405020304" pitchFamily="18" charset="0"/>
                        <a:ea typeface="宋体" panose="02010600030101010101" pitchFamily="2" charset="-122"/>
                      </a:endParaRPr>
                    </a:p>
                  </a:txBody>
                  <a:tcPr marL="68580" marR="68580" marT="0" marB="0"/>
                </a:tc>
                <a:tc vMerge="1">
                  <a:txBody>
                    <a:bodyPr/>
                    <a:lstStyle/>
                    <a:p>
                      <a:endParaRPr lang="zh-CN" altLang="en-US"/>
                    </a:p>
                  </a:txBody>
                  <a:tcPr/>
                </a:tc>
                <a:tc>
                  <a:txBody>
                    <a:bodyPr/>
                    <a:lstStyle/>
                    <a:p>
                      <a:pPr algn="just" fontAlgn="base" hangingPunct="0">
                        <a:spcAft>
                          <a:spcPts val="0"/>
                        </a:spcAft>
                      </a:pPr>
                      <a:r>
                        <a:rPr lang="en-GB" sz="1050">
                          <a:effectLst/>
                          <a:highlight>
                            <a:srgbClr val="FFFF00"/>
                          </a:highlight>
                        </a:rPr>
                        <a:t>250 kbps</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a:effectLst/>
                          <a:highlight>
                            <a:srgbClr val="FFFF00"/>
                          </a:highlight>
                        </a:rPr>
                        <a:t>250 kbps</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a:effectLst/>
                          <a:highlight>
                            <a:srgbClr val="FFFF00"/>
                          </a:highlight>
                        </a:rPr>
                        <a:t>250 kbps</a:t>
                      </a:r>
                      <a:endParaRPr lang="zh-CN" sz="1050">
                        <a:effectLst/>
                        <a:latin typeface="Times New Roman" panose="02020603050405020304" pitchFamily="18" charset="0"/>
                        <a:ea typeface="宋体" panose="02010600030101010101" pitchFamily="2" charset="-122"/>
                      </a:endParaRPr>
                    </a:p>
                  </a:txBody>
                  <a:tcPr marL="68580" marR="68580" marT="0" marB="0"/>
                </a:tc>
              </a:tr>
              <a:tr h="232515">
                <a:tc>
                  <a:txBody>
                    <a:bodyPr/>
                    <a:lstStyle/>
                    <a:p>
                      <a:pPr algn="just" fontAlgn="base" hangingPunct="0">
                        <a:spcAft>
                          <a:spcPts val="0"/>
                        </a:spcAft>
                      </a:pPr>
                      <a:r>
                        <a:rPr lang="en-GB" sz="1050">
                          <a:effectLst/>
                        </a:rPr>
                        <a:t>Satellite Spectrum Efficiency Assumption</a:t>
                      </a:r>
                      <a:endParaRPr lang="zh-CN" sz="1050">
                        <a:effectLst/>
                        <a:latin typeface="Times New Roman" panose="02020603050405020304" pitchFamily="18" charset="0"/>
                        <a:ea typeface="宋体" panose="02010600030101010101" pitchFamily="2" charset="-122"/>
                      </a:endParaRPr>
                    </a:p>
                  </a:txBody>
                  <a:tcPr marL="68580" marR="68580" marT="0" marB="0"/>
                </a:tc>
                <a:tc vMerge="1">
                  <a:txBody>
                    <a:bodyPr/>
                    <a:lstStyle/>
                    <a:p>
                      <a:endParaRPr lang="zh-CN" altLang="en-US"/>
                    </a:p>
                  </a:txBody>
                  <a:tcPr/>
                </a:tc>
                <a:tc>
                  <a:txBody>
                    <a:bodyPr/>
                    <a:lstStyle/>
                    <a:p>
                      <a:pPr algn="just" fontAlgn="base" hangingPunct="0">
                        <a:spcAft>
                          <a:spcPts val="0"/>
                        </a:spcAft>
                      </a:pPr>
                      <a:r>
                        <a:rPr lang="en-GB" sz="1050">
                          <a:effectLst/>
                          <a:highlight>
                            <a:srgbClr val="FFFF00"/>
                          </a:highlight>
                        </a:rPr>
                        <a:t>1.35bit/sec/Hz</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a:effectLst/>
                          <a:highlight>
                            <a:srgbClr val="FFFF00"/>
                          </a:highlight>
                        </a:rPr>
                        <a:t>1.35bit/sec/Hz</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a:effectLst/>
                          <a:highlight>
                            <a:srgbClr val="FFFF00"/>
                          </a:highlight>
                        </a:rPr>
                        <a:t>1.35bit/sec/Hz</a:t>
                      </a:r>
                      <a:endParaRPr lang="zh-CN" sz="1050">
                        <a:effectLst/>
                        <a:latin typeface="Times New Roman" panose="02020603050405020304" pitchFamily="18" charset="0"/>
                        <a:ea typeface="宋体" panose="02010600030101010101" pitchFamily="2" charset="-122"/>
                      </a:endParaRPr>
                    </a:p>
                  </a:txBody>
                  <a:tcPr marL="68580" marR="68580" marT="0" marB="0"/>
                </a:tc>
              </a:tr>
              <a:tr h="138738">
                <a:tc>
                  <a:txBody>
                    <a:bodyPr/>
                    <a:lstStyle/>
                    <a:p>
                      <a:pPr algn="just" fontAlgn="base" hangingPunct="0">
                        <a:spcAft>
                          <a:spcPts val="0"/>
                        </a:spcAft>
                      </a:pPr>
                      <a:r>
                        <a:rPr lang="en-GB" sz="1050">
                          <a:effectLst/>
                        </a:rPr>
                        <a:t>Channel Bandwidth Assumption per Beam</a:t>
                      </a:r>
                      <a:endParaRPr lang="zh-CN" sz="1050">
                        <a:effectLst/>
                        <a:latin typeface="Times New Roman" panose="02020603050405020304" pitchFamily="18" charset="0"/>
                        <a:ea typeface="宋体" panose="02010600030101010101" pitchFamily="2" charset="-122"/>
                      </a:endParaRPr>
                    </a:p>
                  </a:txBody>
                  <a:tcPr marL="68580" marR="68580" marT="0" marB="0"/>
                </a:tc>
                <a:tc vMerge="1">
                  <a:txBody>
                    <a:bodyPr/>
                    <a:lstStyle/>
                    <a:p>
                      <a:endParaRPr lang="zh-CN" altLang="en-US"/>
                    </a:p>
                  </a:txBody>
                  <a:tcPr/>
                </a:tc>
                <a:tc>
                  <a:txBody>
                    <a:bodyPr/>
                    <a:lstStyle/>
                    <a:p>
                      <a:pPr algn="just" fontAlgn="base" hangingPunct="0">
                        <a:spcAft>
                          <a:spcPts val="0"/>
                        </a:spcAft>
                      </a:pPr>
                      <a:r>
                        <a:rPr lang="en-GB" sz="1050">
                          <a:effectLst/>
                          <a:highlight>
                            <a:srgbClr val="FFFF00"/>
                          </a:highlight>
                        </a:rPr>
                        <a:t>5; 10; 15; 30 MHz</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a:effectLst/>
                          <a:highlight>
                            <a:srgbClr val="FFFF00"/>
                          </a:highlight>
                        </a:rPr>
                        <a:t>5; 10; 15; 30 MHz</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a:effectLst/>
                          <a:highlight>
                            <a:srgbClr val="FFFF00"/>
                          </a:highlight>
                        </a:rPr>
                        <a:t>5; 10; 15; 30 MHz</a:t>
                      </a:r>
                      <a:endParaRPr lang="zh-CN" sz="1050">
                        <a:effectLst/>
                        <a:latin typeface="Times New Roman" panose="02020603050405020304" pitchFamily="18" charset="0"/>
                        <a:ea typeface="宋体" panose="02010600030101010101" pitchFamily="2" charset="-122"/>
                      </a:endParaRPr>
                    </a:p>
                  </a:txBody>
                  <a:tcPr marL="68580" marR="68580" marT="0" marB="0"/>
                </a:tc>
              </a:tr>
              <a:tr h="138738">
                <a:tc>
                  <a:txBody>
                    <a:bodyPr/>
                    <a:lstStyle/>
                    <a:p>
                      <a:pPr algn="just" fontAlgn="base" hangingPunct="0">
                        <a:spcAft>
                          <a:spcPts val="0"/>
                        </a:spcAft>
                      </a:pPr>
                      <a:r>
                        <a:rPr lang="en-GB" sz="1050">
                          <a:effectLst/>
                        </a:rPr>
                        <a:t>Maximum Throughput per Beam</a:t>
                      </a:r>
                      <a:endParaRPr lang="zh-CN" sz="1050">
                        <a:effectLst/>
                        <a:latin typeface="Times New Roman" panose="02020603050405020304" pitchFamily="18" charset="0"/>
                        <a:ea typeface="宋体" panose="02010600030101010101" pitchFamily="2" charset="-122"/>
                      </a:endParaRPr>
                    </a:p>
                  </a:txBody>
                  <a:tcPr marL="68580" marR="68580" marT="0" marB="0"/>
                </a:tc>
                <a:tc vMerge="1">
                  <a:txBody>
                    <a:bodyPr/>
                    <a:lstStyle/>
                    <a:p>
                      <a:endParaRPr lang="zh-CN" altLang="en-US"/>
                    </a:p>
                  </a:txBody>
                  <a:tcPr/>
                </a:tc>
                <a:tc>
                  <a:txBody>
                    <a:bodyPr/>
                    <a:lstStyle/>
                    <a:p>
                      <a:pPr algn="just" fontAlgn="base" hangingPunct="0">
                        <a:spcAft>
                          <a:spcPts val="0"/>
                        </a:spcAft>
                      </a:pPr>
                      <a:r>
                        <a:rPr lang="en-US" sz="1050">
                          <a:effectLst/>
                          <a:highlight>
                            <a:srgbClr val="FFFF00"/>
                          </a:highlight>
                        </a:rPr>
                        <a:t>6.75; 13.5; 20.25; 40.5 Mbps</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US" sz="1050">
                          <a:effectLst/>
                          <a:highlight>
                            <a:srgbClr val="FFFF00"/>
                          </a:highlight>
                        </a:rPr>
                        <a:t>6.75; 13.5; 20.25; 40.5 Mbps</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US" sz="1050">
                          <a:effectLst/>
                          <a:highlight>
                            <a:srgbClr val="FFFF00"/>
                          </a:highlight>
                        </a:rPr>
                        <a:t>6.75; 13.5; 20.25; 40.5 Mbps</a:t>
                      </a:r>
                      <a:endParaRPr lang="zh-CN" sz="1050">
                        <a:effectLst/>
                        <a:latin typeface="Times New Roman" panose="02020603050405020304" pitchFamily="18" charset="0"/>
                        <a:ea typeface="宋体" panose="02010600030101010101" pitchFamily="2" charset="-122"/>
                      </a:endParaRPr>
                    </a:p>
                  </a:txBody>
                  <a:tcPr marL="68580" marR="68580" marT="0" marB="0"/>
                </a:tc>
              </a:tr>
              <a:tr h="277477">
                <a:tc>
                  <a:txBody>
                    <a:bodyPr/>
                    <a:lstStyle/>
                    <a:p>
                      <a:pPr algn="just" fontAlgn="base" hangingPunct="0">
                        <a:spcAft>
                          <a:spcPts val="0"/>
                        </a:spcAft>
                      </a:pPr>
                      <a:r>
                        <a:rPr lang="en-GB" sz="1050">
                          <a:effectLst/>
                        </a:rPr>
                        <a:t>Number of NTN (Active) UEs per Beam</a:t>
                      </a:r>
                      <a:endParaRPr lang="zh-CN" sz="1050">
                        <a:effectLst/>
                        <a:latin typeface="Times New Roman" panose="02020603050405020304" pitchFamily="18" charset="0"/>
                        <a:ea typeface="宋体" panose="02010600030101010101" pitchFamily="2" charset="-122"/>
                      </a:endParaRPr>
                    </a:p>
                  </a:txBody>
                  <a:tcPr marL="68580" marR="68580" marT="0" marB="0"/>
                </a:tc>
                <a:tc vMerge="1">
                  <a:txBody>
                    <a:bodyPr/>
                    <a:lstStyle/>
                    <a:p>
                      <a:endParaRPr lang="zh-CN" altLang="en-US"/>
                    </a:p>
                  </a:txBody>
                  <a:tcPr/>
                </a:tc>
                <a:tc>
                  <a:txBody>
                    <a:bodyPr/>
                    <a:lstStyle/>
                    <a:p>
                      <a:pPr algn="just" fontAlgn="base" hangingPunct="0">
                        <a:spcAft>
                          <a:spcPts val="0"/>
                        </a:spcAft>
                      </a:pPr>
                      <a:r>
                        <a:rPr lang="en-US" sz="1050">
                          <a:effectLst/>
                        </a:rPr>
                        <a:t>30 MHz assumption:</a:t>
                      </a:r>
                      <a:endParaRPr lang="zh-CN" sz="1050">
                        <a:effectLst/>
                      </a:endParaRPr>
                    </a:p>
                    <a:p>
                      <a:pPr algn="just" fontAlgn="base" hangingPunct="0">
                        <a:spcAft>
                          <a:spcPts val="0"/>
                        </a:spcAft>
                      </a:pPr>
                      <a:r>
                        <a:rPr lang="en-US" sz="1050">
                          <a:effectLst/>
                          <a:highlight>
                            <a:srgbClr val="FFFF00"/>
                          </a:highlight>
                        </a:rPr>
                        <a:t>162 NTN UEs/beam</a:t>
                      </a:r>
                      <a:r>
                        <a:rPr lang="en-US" sz="1050">
                          <a:effectLst/>
                        </a:rPr>
                        <a:t> </a:t>
                      </a:r>
                      <a:endParaRPr lang="zh-CN" sz="1050">
                        <a:effectLst/>
                      </a:endParaRPr>
                    </a:p>
                    <a:p>
                      <a:pPr algn="just" fontAlgn="base" hangingPunct="0">
                        <a:spcAft>
                          <a:spcPts val="0"/>
                        </a:spcAft>
                      </a:pPr>
                      <a:r>
                        <a:rPr lang="en-US" sz="1050">
                          <a:effectLst/>
                        </a:rPr>
                        <a:t>15 MHz assumption:</a:t>
                      </a:r>
                      <a:endParaRPr lang="zh-CN" sz="1050">
                        <a:effectLst/>
                      </a:endParaRPr>
                    </a:p>
                    <a:p>
                      <a:pPr algn="just" fontAlgn="base" hangingPunct="0">
                        <a:spcAft>
                          <a:spcPts val="0"/>
                        </a:spcAft>
                      </a:pPr>
                      <a:r>
                        <a:rPr lang="en-US" sz="1050">
                          <a:effectLst/>
                          <a:highlight>
                            <a:srgbClr val="FFFF00"/>
                          </a:highlight>
                        </a:rPr>
                        <a:t>81 NTN UEs/beam</a:t>
                      </a:r>
                      <a:r>
                        <a:rPr lang="en-US" sz="1050">
                          <a:effectLst/>
                        </a:rPr>
                        <a:t> </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US" sz="1050">
                          <a:effectLst/>
                        </a:rPr>
                        <a:t>30 MHz assumption:</a:t>
                      </a:r>
                      <a:endParaRPr lang="zh-CN" sz="1050">
                        <a:effectLst/>
                      </a:endParaRPr>
                    </a:p>
                    <a:p>
                      <a:pPr algn="just" fontAlgn="base" hangingPunct="0">
                        <a:spcAft>
                          <a:spcPts val="0"/>
                        </a:spcAft>
                      </a:pPr>
                      <a:r>
                        <a:rPr lang="en-US" sz="1050">
                          <a:effectLst/>
                          <a:highlight>
                            <a:srgbClr val="FFFF00"/>
                          </a:highlight>
                        </a:rPr>
                        <a:t>162 NTN UEs/beam</a:t>
                      </a:r>
                      <a:r>
                        <a:rPr lang="en-US" sz="1050">
                          <a:effectLst/>
                        </a:rPr>
                        <a:t> </a:t>
                      </a:r>
                      <a:endParaRPr lang="zh-CN" sz="1050">
                        <a:effectLst/>
                      </a:endParaRPr>
                    </a:p>
                    <a:p>
                      <a:pPr algn="just" fontAlgn="base" hangingPunct="0">
                        <a:spcAft>
                          <a:spcPts val="0"/>
                        </a:spcAft>
                      </a:pPr>
                      <a:r>
                        <a:rPr lang="en-US" sz="1050">
                          <a:effectLst/>
                        </a:rPr>
                        <a:t>15 MHz assumption:</a:t>
                      </a:r>
                      <a:endParaRPr lang="zh-CN" sz="1050">
                        <a:effectLst/>
                      </a:endParaRPr>
                    </a:p>
                    <a:p>
                      <a:pPr algn="just" fontAlgn="base" hangingPunct="0">
                        <a:spcAft>
                          <a:spcPts val="0"/>
                        </a:spcAft>
                      </a:pPr>
                      <a:r>
                        <a:rPr lang="en-US" sz="1050">
                          <a:effectLst/>
                          <a:highlight>
                            <a:srgbClr val="FFFF00"/>
                          </a:highlight>
                        </a:rPr>
                        <a:t>81 NTN UEs/beam</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US" sz="1050" dirty="0">
                          <a:effectLst/>
                        </a:rPr>
                        <a:t>30 MHz assumption:</a:t>
                      </a:r>
                      <a:endParaRPr lang="zh-CN" sz="1050" dirty="0">
                        <a:effectLst/>
                      </a:endParaRPr>
                    </a:p>
                    <a:p>
                      <a:pPr algn="just" fontAlgn="base" hangingPunct="0">
                        <a:spcAft>
                          <a:spcPts val="0"/>
                        </a:spcAft>
                      </a:pPr>
                      <a:r>
                        <a:rPr lang="en-US" sz="1050" dirty="0">
                          <a:effectLst/>
                          <a:highlight>
                            <a:srgbClr val="FFFF00"/>
                          </a:highlight>
                        </a:rPr>
                        <a:t>162 NTN UEs/beam</a:t>
                      </a:r>
                      <a:r>
                        <a:rPr lang="en-US" sz="1050" dirty="0">
                          <a:effectLst/>
                        </a:rPr>
                        <a:t> </a:t>
                      </a:r>
                      <a:endParaRPr lang="zh-CN" sz="1050" dirty="0">
                        <a:effectLst/>
                      </a:endParaRPr>
                    </a:p>
                    <a:p>
                      <a:pPr algn="just" fontAlgn="base" hangingPunct="0">
                        <a:spcAft>
                          <a:spcPts val="0"/>
                        </a:spcAft>
                      </a:pPr>
                      <a:r>
                        <a:rPr lang="en-US" sz="1050" dirty="0">
                          <a:effectLst/>
                        </a:rPr>
                        <a:t>15 MHz assumption:</a:t>
                      </a:r>
                      <a:endParaRPr lang="zh-CN" sz="1050" dirty="0">
                        <a:effectLst/>
                      </a:endParaRPr>
                    </a:p>
                    <a:p>
                      <a:pPr algn="just" fontAlgn="base" hangingPunct="0">
                        <a:spcAft>
                          <a:spcPts val="0"/>
                        </a:spcAft>
                      </a:pPr>
                      <a:r>
                        <a:rPr lang="en-US" sz="1050" dirty="0">
                          <a:effectLst/>
                          <a:highlight>
                            <a:srgbClr val="FFFF00"/>
                          </a:highlight>
                        </a:rPr>
                        <a:t>81 NTN UEs/beam</a:t>
                      </a:r>
                      <a:endParaRPr lang="zh-CN" sz="1050" dirty="0">
                        <a:effectLst/>
                        <a:latin typeface="Times New Roman" panose="02020603050405020304" pitchFamily="18" charset="0"/>
                        <a:ea typeface="宋体" panose="02010600030101010101" pitchFamily="2" charset="-122"/>
                      </a:endParaRPr>
                    </a:p>
                  </a:txBody>
                  <a:tcPr marL="68580" marR="68580" marT="0" marB="0"/>
                </a:tc>
              </a:tr>
              <a:tr h="277477">
                <a:tc>
                  <a:txBody>
                    <a:bodyPr/>
                    <a:lstStyle/>
                    <a:p>
                      <a:pPr algn="just" fontAlgn="base" hangingPunct="0">
                        <a:spcAft>
                          <a:spcPts val="0"/>
                        </a:spcAft>
                      </a:pPr>
                      <a:r>
                        <a:rPr lang="en-GB" sz="1050">
                          <a:effectLst/>
                        </a:rPr>
                        <a:t>NTN UE Density per Given Service Type (for Simulation Purpose)</a:t>
                      </a:r>
                      <a:endParaRPr lang="zh-CN" sz="1050">
                        <a:effectLst/>
                        <a:latin typeface="Times New Roman" panose="02020603050405020304" pitchFamily="18" charset="0"/>
                        <a:ea typeface="宋体" panose="02010600030101010101" pitchFamily="2" charset="-122"/>
                      </a:endParaRPr>
                    </a:p>
                  </a:txBody>
                  <a:tcPr marL="68580" marR="68580" marT="0" marB="0"/>
                </a:tc>
                <a:tc vMerge="1">
                  <a:txBody>
                    <a:bodyPr/>
                    <a:lstStyle/>
                    <a:p>
                      <a:endParaRPr lang="zh-CN" altLang="en-US"/>
                    </a:p>
                  </a:txBody>
                  <a:tcPr/>
                </a:tc>
                <a:tc>
                  <a:txBody>
                    <a:bodyPr/>
                    <a:lstStyle/>
                    <a:p>
                      <a:pPr algn="just" fontAlgn="base" hangingPunct="0">
                        <a:spcAft>
                          <a:spcPts val="0"/>
                        </a:spcAft>
                      </a:pPr>
                      <a:r>
                        <a:rPr lang="en-US" sz="1050">
                          <a:effectLst/>
                        </a:rPr>
                        <a:t>30 MHz assumption:</a:t>
                      </a:r>
                      <a:endParaRPr lang="zh-CN" sz="1050">
                        <a:effectLst/>
                      </a:endParaRPr>
                    </a:p>
                    <a:p>
                      <a:pPr algn="just" fontAlgn="base" hangingPunct="0">
                        <a:spcAft>
                          <a:spcPts val="0"/>
                        </a:spcAft>
                      </a:pPr>
                      <a:r>
                        <a:rPr lang="en-GB" sz="1050">
                          <a:effectLst/>
                          <a:highlight>
                            <a:srgbClr val="FFFF00"/>
                          </a:highlight>
                        </a:rPr>
                        <a:t>0.0033 NTN UEs/km</a:t>
                      </a:r>
                      <a:r>
                        <a:rPr lang="en-GB" sz="1050" baseline="30000">
                          <a:effectLst/>
                          <a:highlight>
                            <a:srgbClr val="FFFF00"/>
                          </a:highlight>
                        </a:rPr>
                        <a:t>2</a:t>
                      </a:r>
                      <a:endParaRPr lang="zh-CN" sz="1050">
                        <a:effectLst/>
                      </a:endParaRPr>
                    </a:p>
                    <a:p>
                      <a:pPr algn="just" fontAlgn="base" hangingPunct="0">
                        <a:spcAft>
                          <a:spcPts val="0"/>
                        </a:spcAft>
                      </a:pPr>
                      <a:r>
                        <a:rPr lang="en-US" sz="1050">
                          <a:effectLst/>
                        </a:rPr>
                        <a:t>15 MHz assumption:</a:t>
                      </a:r>
                      <a:endParaRPr lang="zh-CN" sz="1050">
                        <a:effectLst/>
                      </a:endParaRPr>
                    </a:p>
                    <a:p>
                      <a:pPr algn="just" fontAlgn="base" hangingPunct="0">
                        <a:spcAft>
                          <a:spcPts val="0"/>
                        </a:spcAft>
                      </a:pPr>
                      <a:r>
                        <a:rPr lang="en-GB" sz="1050">
                          <a:effectLst/>
                          <a:highlight>
                            <a:srgbClr val="FFFF00"/>
                          </a:highlight>
                        </a:rPr>
                        <a:t>0.0016 NTN UEs/km</a:t>
                      </a:r>
                      <a:r>
                        <a:rPr lang="en-GB" sz="1050" baseline="30000">
                          <a:effectLst/>
                          <a:highlight>
                            <a:srgbClr val="FFFF00"/>
                          </a:highlight>
                        </a:rPr>
                        <a:t>2</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US" sz="1050">
                          <a:effectLst/>
                        </a:rPr>
                        <a:t>30 MHz assumption:</a:t>
                      </a:r>
                      <a:endParaRPr lang="zh-CN" sz="1050">
                        <a:effectLst/>
                      </a:endParaRPr>
                    </a:p>
                    <a:p>
                      <a:pPr algn="just" fontAlgn="base" hangingPunct="0">
                        <a:spcAft>
                          <a:spcPts val="0"/>
                        </a:spcAft>
                      </a:pPr>
                      <a:r>
                        <a:rPr lang="en-GB" sz="1050">
                          <a:effectLst/>
                          <a:highlight>
                            <a:srgbClr val="FFFF00"/>
                          </a:highlight>
                        </a:rPr>
                        <a:t>0.0255 NTN UEs/km</a:t>
                      </a:r>
                      <a:r>
                        <a:rPr lang="en-GB" sz="1050" baseline="30000">
                          <a:effectLst/>
                          <a:highlight>
                            <a:srgbClr val="FFFF00"/>
                          </a:highlight>
                        </a:rPr>
                        <a:t>2</a:t>
                      </a:r>
                      <a:endParaRPr lang="zh-CN" sz="1050">
                        <a:effectLst/>
                      </a:endParaRPr>
                    </a:p>
                    <a:p>
                      <a:pPr algn="just" fontAlgn="base" hangingPunct="0">
                        <a:spcAft>
                          <a:spcPts val="0"/>
                        </a:spcAft>
                      </a:pPr>
                      <a:r>
                        <a:rPr lang="en-US" sz="1050">
                          <a:effectLst/>
                        </a:rPr>
                        <a:t>15 MHz assumption:</a:t>
                      </a:r>
                      <a:endParaRPr lang="zh-CN" sz="1050">
                        <a:effectLst/>
                      </a:endParaRPr>
                    </a:p>
                    <a:p>
                      <a:pPr algn="just" fontAlgn="base" hangingPunct="0">
                        <a:spcAft>
                          <a:spcPts val="0"/>
                        </a:spcAft>
                      </a:pPr>
                      <a:r>
                        <a:rPr lang="en-GB" sz="1050">
                          <a:effectLst/>
                          <a:highlight>
                            <a:srgbClr val="FFFF00"/>
                          </a:highlight>
                        </a:rPr>
                        <a:t>0.0127 NTN UEs/km</a:t>
                      </a:r>
                      <a:r>
                        <a:rPr lang="en-GB" sz="1050" baseline="30000">
                          <a:effectLst/>
                          <a:highlight>
                            <a:srgbClr val="FFFF00"/>
                          </a:highlight>
                        </a:rPr>
                        <a:t>2</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US" sz="1050" dirty="0">
                          <a:effectLst/>
                        </a:rPr>
                        <a:t>30 MHz assumption:</a:t>
                      </a:r>
                      <a:endParaRPr lang="zh-CN" sz="1050" dirty="0">
                        <a:effectLst/>
                      </a:endParaRPr>
                    </a:p>
                    <a:p>
                      <a:pPr algn="just" fontAlgn="base" hangingPunct="0">
                        <a:spcAft>
                          <a:spcPts val="0"/>
                        </a:spcAft>
                      </a:pPr>
                      <a:r>
                        <a:rPr lang="en-GB" sz="1050" dirty="0">
                          <a:effectLst/>
                          <a:highlight>
                            <a:srgbClr val="FFFF00"/>
                          </a:highlight>
                        </a:rPr>
                        <a:t>0.0825 NTN UEs/km</a:t>
                      </a:r>
                      <a:r>
                        <a:rPr lang="en-GB" sz="1050" baseline="30000" dirty="0">
                          <a:effectLst/>
                          <a:highlight>
                            <a:srgbClr val="FFFF00"/>
                          </a:highlight>
                        </a:rPr>
                        <a:t>2</a:t>
                      </a:r>
                      <a:endParaRPr lang="zh-CN" sz="1050" dirty="0">
                        <a:effectLst/>
                      </a:endParaRPr>
                    </a:p>
                    <a:p>
                      <a:pPr algn="just" fontAlgn="base" hangingPunct="0">
                        <a:spcAft>
                          <a:spcPts val="0"/>
                        </a:spcAft>
                      </a:pPr>
                      <a:r>
                        <a:rPr lang="en-US" sz="1050" dirty="0">
                          <a:effectLst/>
                        </a:rPr>
                        <a:t>15 MHz assumption:</a:t>
                      </a:r>
                      <a:endParaRPr lang="zh-CN" sz="1050" dirty="0">
                        <a:effectLst/>
                      </a:endParaRPr>
                    </a:p>
                    <a:p>
                      <a:pPr algn="just" fontAlgn="base" hangingPunct="0">
                        <a:spcAft>
                          <a:spcPts val="0"/>
                        </a:spcAft>
                      </a:pPr>
                      <a:r>
                        <a:rPr lang="en-GB" sz="1050" dirty="0">
                          <a:effectLst/>
                          <a:highlight>
                            <a:srgbClr val="FFFF00"/>
                          </a:highlight>
                        </a:rPr>
                        <a:t>0.0412 NTN UEs/km</a:t>
                      </a:r>
                      <a:r>
                        <a:rPr lang="en-GB" sz="1050" baseline="30000" dirty="0">
                          <a:effectLst/>
                          <a:highlight>
                            <a:srgbClr val="FFFF00"/>
                          </a:highlight>
                        </a:rPr>
                        <a:t>2</a:t>
                      </a:r>
                      <a:endParaRPr lang="zh-CN" sz="1050" dirty="0">
                        <a:effectLst/>
                        <a:latin typeface="Times New Roman" panose="02020603050405020304" pitchFamily="18" charset="0"/>
                        <a:ea typeface="宋体" panose="02010600030101010101" pitchFamily="2" charset="-122"/>
                      </a:endParaRPr>
                    </a:p>
                  </a:txBody>
                  <a:tcPr marL="68580" marR="68580" marT="0" marB="0"/>
                </a:tc>
              </a:tr>
            </a:tbl>
          </a:graphicData>
        </a:graphic>
      </p:graphicFrame>
    </p:spTree>
    <p:extLst>
      <p:ext uri="{BB962C8B-B14F-4D97-AF65-F5344CB8AC3E}">
        <p14:creationId xmlns:p14="http://schemas.microsoft.com/office/powerpoint/2010/main" val="2429151199"/>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smtClean="0"/>
              <a:t>Way Forward - Simulation Assumptions</a:t>
            </a:r>
            <a:endParaRPr lang="en-GB" altLang="en-US" dirty="0"/>
          </a:p>
        </p:txBody>
      </p:sp>
      <p:sp>
        <p:nvSpPr>
          <p:cNvPr id="11" name="Content Placeholder 2">
            <a:extLst>
              <a:ext uri="{FF2B5EF4-FFF2-40B4-BE49-F238E27FC236}">
                <a16:creationId xmlns="" xmlns:a16="http://schemas.microsoft.com/office/drawing/2014/main" id="{33CFEE74-7B51-47B2-8BC9-945D38E983E7}"/>
              </a:ext>
            </a:extLst>
          </p:cNvPr>
          <p:cNvSpPr txBox="1">
            <a:spLocks/>
          </p:cNvSpPr>
          <p:nvPr/>
        </p:nvSpPr>
        <p:spPr bwMode="auto">
          <a:xfrm>
            <a:off x="838200" y="1878014"/>
            <a:ext cx="10515600" cy="1579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zh-CN" dirty="0" smtClean="0"/>
              <a:t>Indoor/outdoor TN UE: FFS</a:t>
            </a:r>
          </a:p>
          <a:p>
            <a:pPr marL="717550" lvl="1">
              <a:spcBef>
                <a:spcPts val="1000"/>
              </a:spcBef>
              <a:buClrTx/>
            </a:pPr>
            <a:r>
              <a:rPr lang="en-US" altLang="zh-CN" sz="2000" dirty="0" smtClean="0"/>
              <a:t>Option </a:t>
            </a:r>
            <a:r>
              <a:rPr lang="en-US" altLang="zh-CN" sz="2000" dirty="0"/>
              <a:t>1: Assume 80% of TN UEs are outdoor and 20% indoor for TN macro urban and suburban.</a:t>
            </a:r>
          </a:p>
          <a:p>
            <a:pPr marL="717550" lvl="1">
              <a:spcBef>
                <a:spcPts val="1000"/>
              </a:spcBef>
              <a:buClrTx/>
            </a:pPr>
            <a:r>
              <a:rPr lang="en-US" altLang="zh-CN" sz="2000" dirty="0" smtClean="0"/>
              <a:t>Option </a:t>
            </a:r>
            <a:r>
              <a:rPr lang="en-US" altLang="zh-CN" sz="2000" dirty="0"/>
              <a:t>2: 100% Outdoor </a:t>
            </a:r>
            <a:endParaRPr lang="en-US" altLang="zh-CN" sz="2000" dirty="0" smtClean="0"/>
          </a:p>
          <a:p>
            <a:pPr marL="488950" lvl="1" indent="0">
              <a:spcBef>
                <a:spcPts val="1000"/>
              </a:spcBef>
              <a:buClrTx/>
              <a:buNone/>
            </a:pPr>
            <a:r>
              <a:rPr lang="en-US" altLang="zh-CN" sz="2000" dirty="0" smtClean="0">
                <a:solidFill>
                  <a:schemeClr val="accent2">
                    <a:lumMod val="75000"/>
                  </a:schemeClr>
                </a:solidFill>
                <a:sym typeface="Wingdings" panose="05000000000000000000" pitchFamily="2" charset="2"/>
              </a:rPr>
              <a:t> </a:t>
            </a:r>
            <a:r>
              <a:rPr lang="en-US" altLang="zh-CN" sz="2000" dirty="0">
                <a:solidFill>
                  <a:schemeClr val="accent2">
                    <a:lumMod val="75000"/>
                  </a:schemeClr>
                </a:solidFill>
              </a:rPr>
              <a:t>Recommended WF: Adopt Option </a:t>
            </a:r>
            <a:r>
              <a:rPr lang="en-US" altLang="zh-CN" sz="2000" dirty="0" smtClean="0">
                <a:solidFill>
                  <a:schemeClr val="accent2">
                    <a:lumMod val="75000"/>
                  </a:schemeClr>
                </a:solidFill>
              </a:rPr>
              <a:t>2</a:t>
            </a:r>
            <a:endParaRPr lang="zh-CN" altLang="zh-CN" sz="2000" dirty="0">
              <a:solidFill>
                <a:schemeClr val="accent2">
                  <a:lumMod val="75000"/>
                </a:schemeClr>
              </a:solidFill>
            </a:endParaRPr>
          </a:p>
          <a:p>
            <a:pPr marL="717550">
              <a:buFont typeface="Arial" panose="020B0604020202020204" pitchFamily="34" charset="0"/>
              <a:buChar char="•"/>
            </a:pPr>
            <a:endParaRPr lang="en-US" altLang="en-US" sz="2000" dirty="0"/>
          </a:p>
        </p:txBody>
      </p:sp>
      <p:sp>
        <p:nvSpPr>
          <p:cNvPr id="4" name="Content Placeholder 2">
            <a:extLst>
              <a:ext uri="{FF2B5EF4-FFF2-40B4-BE49-F238E27FC236}">
                <a16:creationId xmlns="" xmlns:a16="http://schemas.microsoft.com/office/drawing/2014/main" id="{33CFEE74-7B51-47B2-8BC9-945D38E983E7}"/>
              </a:ext>
            </a:extLst>
          </p:cNvPr>
          <p:cNvSpPr txBox="1">
            <a:spLocks/>
          </p:cNvSpPr>
          <p:nvPr/>
        </p:nvSpPr>
        <p:spPr bwMode="auto">
          <a:xfrm>
            <a:off x="838200" y="4073526"/>
            <a:ext cx="10515600" cy="1579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zh-CN" dirty="0" smtClean="0"/>
              <a:t>NTN UL TPC: FFS</a:t>
            </a:r>
          </a:p>
          <a:p>
            <a:pPr marL="717550" lvl="1">
              <a:spcBef>
                <a:spcPts val="1000"/>
              </a:spcBef>
              <a:buClrTx/>
            </a:pPr>
            <a:r>
              <a:rPr lang="en-US" altLang="zh-CN" sz="2000" dirty="0" smtClean="0"/>
              <a:t>Option </a:t>
            </a:r>
            <a:r>
              <a:rPr lang="en-US" altLang="zh-CN" sz="2000" dirty="0"/>
              <a:t>1: Whether to use NTN UL power control or set 23 </a:t>
            </a:r>
            <a:r>
              <a:rPr lang="en-US" altLang="zh-CN" sz="2000" dirty="0" err="1"/>
              <a:t>dBm</a:t>
            </a:r>
            <a:r>
              <a:rPr lang="en-US" altLang="zh-CN" sz="2000" dirty="0"/>
              <a:t> may depend on the relation between </a:t>
            </a:r>
            <a:r>
              <a:rPr lang="en-US" altLang="zh-CN" sz="2000" dirty="0" err="1"/>
              <a:t>CLx-ile</a:t>
            </a:r>
            <a:r>
              <a:rPr lang="en-US" altLang="zh-CN" sz="2000" dirty="0"/>
              <a:t>, Path loss and Satellite Rx max Gain.</a:t>
            </a:r>
          </a:p>
          <a:p>
            <a:pPr marL="717550" lvl="1">
              <a:spcBef>
                <a:spcPts val="1000"/>
              </a:spcBef>
              <a:buClrTx/>
            </a:pPr>
            <a:r>
              <a:rPr lang="en-US" altLang="zh-CN" sz="2000" dirty="0" smtClean="0"/>
              <a:t>Option </a:t>
            </a:r>
            <a:r>
              <a:rPr lang="en-US" altLang="zh-CN" sz="2000" dirty="0"/>
              <a:t>2: The </a:t>
            </a:r>
            <a:r>
              <a:rPr lang="en-US" altLang="zh-CN" sz="2000" dirty="0" err="1"/>
              <a:t>CLx-ile</a:t>
            </a:r>
            <a:r>
              <a:rPr lang="en-US" altLang="zh-CN" sz="2000" dirty="0"/>
              <a:t> value should be adapted for rural, dense urban and indoor scenarios.</a:t>
            </a:r>
          </a:p>
          <a:p>
            <a:pPr marL="717550" lvl="1">
              <a:spcBef>
                <a:spcPts val="1000"/>
              </a:spcBef>
              <a:buClrTx/>
            </a:pPr>
            <a:r>
              <a:rPr lang="en-US" altLang="zh-CN" sz="2000" dirty="0" smtClean="0"/>
              <a:t>Option </a:t>
            </a:r>
            <a:r>
              <a:rPr lang="en-US" altLang="zh-CN" sz="2000" dirty="0"/>
              <a:t>3: RAN4 to reuse the same TN TPC for NTN with SNR target 15dB</a:t>
            </a:r>
            <a:r>
              <a:rPr lang="en-US" altLang="zh-CN" sz="2000" dirty="0" smtClean="0"/>
              <a:t>.</a:t>
            </a:r>
          </a:p>
          <a:p>
            <a:pPr marL="488950" lvl="1" indent="0">
              <a:spcBef>
                <a:spcPts val="1000"/>
              </a:spcBef>
              <a:buClrTx/>
              <a:buNone/>
            </a:pPr>
            <a:r>
              <a:rPr lang="en-US" altLang="zh-CN" sz="2000" dirty="0" smtClean="0">
                <a:solidFill>
                  <a:schemeClr val="accent2">
                    <a:lumMod val="75000"/>
                  </a:schemeClr>
                </a:solidFill>
                <a:sym typeface="Wingdings" panose="05000000000000000000" pitchFamily="2" charset="2"/>
              </a:rPr>
              <a:t></a:t>
            </a:r>
            <a:r>
              <a:rPr lang="en-US" altLang="zh-CN" sz="2000" dirty="0" smtClean="0">
                <a:solidFill>
                  <a:schemeClr val="accent2">
                    <a:lumMod val="75000"/>
                  </a:schemeClr>
                </a:solidFill>
              </a:rPr>
              <a:t>Recommended </a:t>
            </a:r>
            <a:r>
              <a:rPr lang="en-US" altLang="zh-CN" sz="2000" dirty="0">
                <a:solidFill>
                  <a:schemeClr val="accent2">
                    <a:lumMod val="75000"/>
                  </a:schemeClr>
                </a:solidFill>
              </a:rPr>
              <a:t>WF: Adopt Option 3 for calibration</a:t>
            </a:r>
            <a:endParaRPr lang="en-US" altLang="en-US" sz="2000" dirty="0">
              <a:solidFill>
                <a:schemeClr val="accent2">
                  <a:lumMod val="75000"/>
                </a:schemeClr>
              </a:solidFill>
            </a:endParaRPr>
          </a:p>
          <a:p>
            <a:pPr marL="717550" lvl="1">
              <a:spcBef>
                <a:spcPts val="1000"/>
              </a:spcBef>
              <a:buClrTx/>
            </a:pPr>
            <a:endParaRPr lang="en-US" altLang="zh-CN" sz="2000" dirty="0"/>
          </a:p>
          <a:p>
            <a:pPr marL="717550">
              <a:buFont typeface="Arial" panose="020B0604020202020204" pitchFamily="34" charset="0"/>
              <a:buChar char="•"/>
            </a:pPr>
            <a:endParaRPr lang="en-US" altLang="en-US" sz="2000" dirty="0"/>
          </a:p>
        </p:txBody>
      </p:sp>
    </p:spTree>
    <p:extLst>
      <p:ext uri="{BB962C8B-B14F-4D97-AF65-F5344CB8AC3E}">
        <p14:creationId xmlns:p14="http://schemas.microsoft.com/office/powerpoint/2010/main" val="3867811203"/>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smtClean="0"/>
              <a:t>Way Forward - Simulation Assumptions</a:t>
            </a:r>
            <a:endParaRPr lang="en-GB" altLang="en-US" dirty="0"/>
          </a:p>
        </p:txBody>
      </p:sp>
      <p:sp>
        <p:nvSpPr>
          <p:cNvPr id="11" name="Content Placeholder 2">
            <a:extLst>
              <a:ext uri="{FF2B5EF4-FFF2-40B4-BE49-F238E27FC236}">
                <a16:creationId xmlns="" xmlns:a16="http://schemas.microsoft.com/office/drawing/2014/main" id="{33CFEE74-7B51-47B2-8BC9-945D38E983E7}"/>
              </a:ext>
            </a:extLst>
          </p:cNvPr>
          <p:cNvSpPr txBox="1">
            <a:spLocks/>
          </p:cNvSpPr>
          <p:nvPr/>
        </p:nvSpPr>
        <p:spPr bwMode="auto">
          <a:xfrm>
            <a:off x="838200" y="1878014"/>
            <a:ext cx="10515600" cy="1579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zh-CN" dirty="0"/>
              <a:t>Throughput ~ SNR mapping: </a:t>
            </a:r>
            <a:r>
              <a:rPr lang="en-US" altLang="zh-CN" dirty="0" smtClean="0"/>
              <a:t>FFS</a:t>
            </a:r>
          </a:p>
          <a:p>
            <a:pPr marL="717550" lvl="1">
              <a:spcBef>
                <a:spcPts val="1000"/>
              </a:spcBef>
              <a:buClrTx/>
            </a:pPr>
            <a:r>
              <a:rPr lang="en-US" altLang="zh-CN" sz="2000" dirty="0" smtClean="0"/>
              <a:t>Option </a:t>
            </a:r>
            <a:r>
              <a:rPr lang="en-US" altLang="zh-CN" sz="2000" dirty="0"/>
              <a:t>1: the parameters in tale 5-1 can be reused for the following </a:t>
            </a:r>
            <a:r>
              <a:rPr lang="en-US" altLang="zh-CN" sz="2000" dirty="0" smtClean="0"/>
              <a:t>parameters </a:t>
            </a:r>
            <a:r>
              <a:rPr lang="en-GB" altLang="zh-CN" sz="2000" dirty="0">
                <a:sym typeface="Symbol" panose="05050102010706020507" pitchFamily="18" charset="2"/>
              </a:rPr>
              <a:t></a:t>
            </a:r>
            <a:r>
              <a:rPr lang="en-GB" altLang="zh-CN" sz="2000" dirty="0"/>
              <a:t>	</a:t>
            </a:r>
            <a:r>
              <a:rPr lang="en-US" altLang="zh-CN" sz="2000" dirty="0" smtClean="0"/>
              <a:t>, </a:t>
            </a:r>
            <a:r>
              <a:rPr lang="en-US" altLang="zh-CN" sz="2000" dirty="0"/>
              <a:t>SNIRMIN, and SNIRMAX, but other options are not precluded</a:t>
            </a:r>
            <a:r>
              <a:rPr lang="en-US" altLang="zh-CN" sz="2000" dirty="0" smtClean="0"/>
              <a:t>.</a:t>
            </a:r>
          </a:p>
          <a:p>
            <a:pPr marL="717550" lvl="1">
              <a:spcBef>
                <a:spcPts val="1000"/>
              </a:spcBef>
              <a:buClrTx/>
            </a:pPr>
            <a:endParaRPr lang="en-US" altLang="zh-CN" sz="2000" dirty="0"/>
          </a:p>
          <a:p>
            <a:pPr marL="717550" lvl="1">
              <a:spcBef>
                <a:spcPts val="1000"/>
              </a:spcBef>
              <a:buClrTx/>
            </a:pPr>
            <a:endParaRPr lang="en-US" altLang="zh-CN" sz="2000" dirty="0" smtClean="0"/>
          </a:p>
          <a:p>
            <a:pPr marL="717550" lvl="1">
              <a:spcBef>
                <a:spcPts val="1000"/>
              </a:spcBef>
              <a:buClrTx/>
            </a:pPr>
            <a:endParaRPr lang="en-US" altLang="zh-CN" sz="2000" dirty="0"/>
          </a:p>
          <a:p>
            <a:pPr marL="717550" lvl="1">
              <a:spcBef>
                <a:spcPts val="1000"/>
              </a:spcBef>
              <a:buClrTx/>
            </a:pPr>
            <a:endParaRPr lang="en-US" altLang="zh-CN" sz="2000" dirty="0" smtClean="0"/>
          </a:p>
          <a:p>
            <a:pPr marL="717550" lvl="1">
              <a:spcBef>
                <a:spcPts val="1000"/>
              </a:spcBef>
              <a:buClrTx/>
            </a:pPr>
            <a:endParaRPr lang="en-US" altLang="zh-CN" sz="2000" dirty="0"/>
          </a:p>
          <a:p>
            <a:pPr marL="488950" lvl="1" indent="0">
              <a:spcBef>
                <a:spcPts val="1000"/>
              </a:spcBef>
              <a:buClrTx/>
              <a:buNone/>
            </a:pPr>
            <a:r>
              <a:rPr lang="en-US" altLang="zh-CN" sz="2000" dirty="0" smtClean="0">
                <a:solidFill>
                  <a:schemeClr val="accent2">
                    <a:lumMod val="75000"/>
                  </a:schemeClr>
                </a:solidFill>
                <a:sym typeface="Wingdings" panose="05000000000000000000" pitchFamily="2" charset="2"/>
              </a:rPr>
              <a:t> </a:t>
            </a:r>
            <a:r>
              <a:rPr lang="en-US" altLang="zh-CN" sz="2000" dirty="0" smtClean="0">
                <a:solidFill>
                  <a:schemeClr val="accent2">
                    <a:lumMod val="75000"/>
                  </a:schemeClr>
                </a:solidFill>
              </a:rPr>
              <a:t>Recommended WF: Option 1 can be a starting point. </a:t>
            </a:r>
            <a:endParaRPr lang="zh-CN" altLang="zh-CN" sz="2000" dirty="0" smtClean="0">
              <a:solidFill>
                <a:schemeClr val="accent2">
                  <a:lumMod val="75000"/>
                </a:schemeClr>
              </a:solidFill>
            </a:endParaRPr>
          </a:p>
          <a:p>
            <a:pPr marL="717550">
              <a:buFont typeface="Arial" panose="020B0604020202020204" pitchFamily="34" charset="0"/>
              <a:buChar char="•"/>
            </a:pPr>
            <a:endParaRPr lang="en-US" alt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1434878017"/>
              </p:ext>
            </p:extLst>
          </p:nvPr>
        </p:nvGraphicFramePr>
        <p:xfrm>
          <a:off x="2478402" y="3163094"/>
          <a:ext cx="7627623" cy="670560"/>
        </p:xfrm>
        <a:graphic>
          <a:graphicData uri="http://schemas.openxmlformats.org/drawingml/2006/table">
            <a:tbl>
              <a:tblPr firstRow="1" firstCol="1" bandRow="1">
                <a:tableStyleId>{5C22544A-7EE6-4342-B048-85BDC9FD1C3A}</a:tableStyleId>
              </a:tblPr>
              <a:tblGrid>
                <a:gridCol w="1906906"/>
                <a:gridCol w="1087035"/>
                <a:gridCol w="1077397"/>
                <a:gridCol w="3556285"/>
              </a:tblGrid>
              <a:tr h="31750">
                <a:tc>
                  <a:txBody>
                    <a:bodyPr/>
                    <a:lstStyle/>
                    <a:p>
                      <a:pPr algn="ctr">
                        <a:spcAft>
                          <a:spcPts val="0"/>
                        </a:spcAft>
                      </a:pPr>
                      <a:r>
                        <a:rPr lang="en-US" sz="1100" kern="100">
                          <a:effectLst/>
                        </a:rPr>
                        <a:t>Parameter </a:t>
                      </a:r>
                      <a:endParaRPr lang="zh-CN" sz="1100" b="1">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100" kern="100">
                          <a:effectLst/>
                        </a:rPr>
                        <a:t>DL </a:t>
                      </a:r>
                      <a:endParaRPr lang="zh-CN" sz="1100" b="1">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100" kern="100">
                          <a:effectLst/>
                        </a:rPr>
                        <a:t>UL </a:t>
                      </a:r>
                      <a:endParaRPr lang="zh-CN" sz="1100" b="1">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100" kern="100">
                          <a:effectLst/>
                        </a:rPr>
                        <a:t>Notes </a:t>
                      </a:r>
                      <a:endParaRPr lang="zh-CN" sz="1100" b="1">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r>
              <a:tr h="31750">
                <a:tc>
                  <a:txBody>
                    <a:bodyPr/>
                    <a:lstStyle/>
                    <a:p>
                      <a:pPr algn="ctr">
                        <a:spcAft>
                          <a:spcPts val="0"/>
                        </a:spcAft>
                      </a:pPr>
                      <a:r>
                        <a:rPr lang="zh-CN" sz="1100">
                          <a:effectLst/>
                        </a:rPr>
                        <a:t>α, attenuation </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zh-CN" sz="1100">
                          <a:effectLst/>
                        </a:rPr>
                        <a:t>0.6 </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zh-CN" sz="1100">
                          <a:effectLst/>
                        </a:rPr>
                        <a:t>0.4 </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zh-CN" sz="1100">
                          <a:effectLst/>
                        </a:rPr>
                        <a:t>Represents implementation losses </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r>
              <a:tr h="135255">
                <a:tc>
                  <a:txBody>
                    <a:bodyPr/>
                    <a:lstStyle/>
                    <a:p>
                      <a:pPr algn="ctr">
                        <a:spcAft>
                          <a:spcPts val="0"/>
                        </a:spcAft>
                      </a:pPr>
                      <a:r>
                        <a:rPr lang="zh-CN" sz="1100">
                          <a:effectLst/>
                        </a:rPr>
                        <a:t>SNIR</a:t>
                      </a:r>
                      <a:r>
                        <a:rPr lang="zh-CN" sz="1100" baseline="-25000">
                          <a:effectLst/>
                        </a:rPr>
                        <a:t>MIN</a:t>
                      </a:r>
                      <a:r>
                        <a:rPr lang="zh-CN" sz="1100">
                          <a:effectLst/>
                        </a:rPr>
                        <a:t>, dB </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zh-CN" sz="1100">
                          <a:effectLst/>
                        </a:rPr>
                        <a:t>-10 </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zh-CN" sz="1100">
                          <a:effectLst/>
                        </a:rPr>
                        <a:t>-10 </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100">
                          <a:effectLst/>
                        </a:rPr>
                        <a:t>Based on QPSK, 1/8 rate (DL) &amp; 1/5 rate (UL) </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r>
              <a:tr h="135255">
                <a:tc>
                  <a:txBody>
                    <a:bodyPr/>
                    <a:lstStyle/>
                    <a:p>
                      <a:pPr algn="ctr">
                        <a:spcAft>
                          <a:spcPts val="0"/>
                        </a:spcAft>
                      </a:pPr>
                      <a:r>
                        <a:rPr lang="zh-CN" sz="1100">
                          <a:effectLst/>
                        </a:rPr>
                        <a:t>SNIR</a:t>
                      </a:r>
                      <a:r>
                        <a:rPr lang="zh-CN" sz="1100" baseline="-25000">
                          <a:effectLst/>
                        </a:rPr>
                        <a:t>MAX</a:t>
                      </a:r>
                      <a:r>
                        <a:rPr lang="zh-CN" sz="1100">
                          <a:effectLst/>
                        </a:rPr>
                        <a:t>, dB </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zh-CN" sz="1100">
                          <a:effectLst/>
                        </a:rPr>
                        <a:t>30 </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zh-CN" sz="1100">
                          <a:effectLst/>
                        </a:rPr>
                        <a:t>22 </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100" dirty="0">
                          <a:effectLst/>
                        </a:rPr>
                        <a:t>Based on 256QAM 0.93(DL) &amp; 64QAM 0.93 (UL) </a:t>
                      </a:r>
                      <a:endParaRPr lang="zh-CN" sz="11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r>
            </a:tbl>
          </a:graphicData>
        </a:graphic>
      </p:graphicFrame>
      <p:sp>
        <p:nvSpPr>
          <p:cNvPr id="3" name="矩形 2"/>
          <p:cNvSpPr/>
          <p:nvPr/>
        </p:nvSpPr>
        <p:spPr>
          <a:xfrm>
            <a:off x="2324100" y="3910310"/>
            <a:ext cx="7820025" cy="430887"/>
          </a:xfrm>
          <a:prstGeom prst="rect">
            <a:avLst/>
          </a:prstGeom>
        </p:spPr>
        <p:txBody>
          <a:bodyPr wrap="square">
            <a:spAutoFit/>
          </a:bodyPr>
          <a:lstStyle/>
          <a:p>
            <a:pPr marL="90170">
              <a:spcAft>
                <a:spcPts val="900"/>
              </a:spcAft>
            </a:pPr>
            <a:r>
              <a:rPr lang="en-GB" altLang="zh-CN" sz="1100" dirty="0">
                <a:latin typeface="Times New Roman" panose="02020603050405020304" pitchFamily="18" charset="0"/>
              </a:rPr>
              <a:t>It</a:t>
            </a:r>
            <a:r>
              <a:rPr lang="en-GB" altLang="zh-CN" sz="1100" dirty="0">
                <a:latin typeface="Times New Roman" panose="02020603050405020304" pitchFamily="18" charset="0"/>
                <a:ea typeface="等线" panose="02010600030101010101" pitchFamily="2" charset="-122"/>
              </a:rPr>
              <a:t>’s infeasible to achieve 30dB/22dB DL/UL maximum SNIR f</a:t>
            </a:r>
            <a:r>
              <a:rPr lang="en-GB" altLang="zh-CN" sz="1100" dirty="0">
                <a:latin typeface="Times New Roman" panose="02020603050405020304" pitchFamily="18" charset="0"/>
              </a:rPr>
              <a:t>or NR NTN, so the following parameters need to be further studied and RAN4 need to check them with RAN1.</a:t>
            </a:r>
            <a:endParaRPr lang="zh-CN" altLang="zh-CN" sz="1100" dirty="0">
              <a:latin typeface="Times New Roman" panose="02020603050405020304" pitchFamily="18" charset="0"/>
            </a:endParaRPr>
          </a:p>
        </p:txBody>
      </p:sp>
      <p:sp>
        <p:nvSpPr>
          <p:cNvPr id="6" name="矩形 5"/>
          <p:cNvSpPr/>
          <p:nvPr/>
        </p:nvSpPr>
        <p:spPr>
          <a:xfrm>
            <a:off x="2324100" y="4286389"/>
            <a:ext cx="6096000" cy="600164"/>
          </a:xfrm>
          <a:prstGeom prst="rect">
            <a:avLst/>
          </a:prstGeom>
        </p:spPr>
        <p:txBody>
          <a:bodyPr>
            <a:spAutoFit/>
          </a:bodyPr>
          <a:lstStyle/>
          <a:p>
            <a:pPr marL="90170">
              <a:spcAft>
                <a:spcPts val="900"/>
              </a:spcAft>
            </a:pPr>
            <a:r>
              <a:rPr lang="en-GB" altLang="zh-CN" sz="1100" dirty="0" smtClean="0">
                <a:latin typeface="Times New Roman" panose="02020603050405020304" pitchFamily="18" charset="0"/>
                <a:sym typeface="Symbol" panose="05050102010706020507" pitchFamily="18" charset="2"/>
              </a:rPr>
              <a:t>	</a:t>
            </a:r>
            <a:r>
              <a:rPr lang="en-GB" altLang="zh-CN" sz="1100" dirty="0" smtClean="0">
                <a:latin typeface="Times New Roman" panose="02020603050405020304" pitchFamily="18" charset="0"/>
              </a:rPr>
              <a:t>Attenuation </a:t>
            </a:r>
            <a:r>
              <a:rPr lang="en-GB" altLang="zh-CN" sz="1100" dirty="0">
                <a:latin typeface="Times New Roman" panose="02020603050405020304" pitchFamily="18" charset="0"/>
              </a:rPr>
              <a:t>factor, representing implementation losses</a:t>
            </a:r>
            <a:br>
              <a:rPr lang="en-GB" altLang="zh-CN" sz="1100" dirty="0">
                <a:latin typeface="Times New Roman" panose="02020603050405020304" pitchFamily="18" charset="0"/>
              </a:rPr>
            </a:br>
            <a:r>
              <a:rPr lang="en-GB" altLang="zh-CN" sz="1100" dirty="0">
                <a:latin typeface="Times New Roman" panose="02020603050405020304" pitchFamily="18" charset="0"/>
              </a:rPr>
              <a:t>SNIR</a:t>
            </a:r>
            <a:r>
              <a:rPr lang="en-GB" altLang="zh-CN" sz="1100" baseline="-25000" dirty="0">
                <a:latin typeface="Times New Roman" panose="02020603050405020304" pitchFamily="18" charset="0"/>
              </a:rPr>
              <a:t>MIN</a:t>
            </a:r>
            <a:r>
              <a:rPr lang="en-GB" altLang="zh-CN" sz="1100" dirty="0">
                <a:latin typeface="Times New Roman" panose="02020603050405020304" pitchFamily="18" charset="0"/>
              </a:rPr>
              <a:t> </a:t>
            </a:r>
            <a:r>
              <a:rPr lang="en-GB" altLang="zh-CN" sz="1100" dirty="0" smtClean="0">
                <a:latin typeface="Times New Roman" panose="02020603050405020304" pitchFamily="18" charset="0"/>
              </a:rPr>
              <a:t>	Minimum </a:t>
            </a:r>
            <a:r>
              <a:rPr lang="en-GB" altLang="zh-CN" sz="1100" dirty="0">
                <a:latin typeface="Times New Roman" panose="02020603050405020304" pitchFamily="18" charset="0"/>
              </a:rPr>
              <a:t>SNIR of the code set, dB</a:t>
            </a:r>
            <a:br>
              <a:rPr lang="en-GB" altLang="zh-CN" sz="1100" dirty="0">
                <a:latin typeface="Times New Roman" panose="02020603050405020304" pitchFamily="18" charset="0"/>
              </a:rPr>
            </a:br>
            <a:r>
              <a:rPr lang="en-GB" altLang="zh-CN" sz="1100" dirty="0">
                <a:latin typeface="Times New Roman" panose="02020603050405020304" pitchFamily="18" charset="0"/>
              </a:rPr>
              <a:t>SNIR</a:t>
            </a:r>
            <a:r>
              <a:rPr lang="en-GB" altLang="zh-CN" sz="1100" baseline="-25000" dirty="0">
                <a:latin typeface="Times New Roman" panose="02020603050405020304" pitchFamily="18" charset="0"/>
              </a:rPr>
              <a:t>MAX</a:t>
            </a:r>
            <a:r>
              <a:rPr lang="en-GB" altLang="zh-CN" sz="1100" dirty="0">
                <a:latin typeface="Times New Roman" panose="02020603050405020304" pitchFamily="18" charset="0"/>
              </a:rPr>
              <a:t> </a:t>
            </a:r>
            <a:r>
              <a:rPr lang="en-GB" altLang="zh-CN" sz="1100" dirty="0" smtClean="0">
                <a:latin typeface="Times New Roman" panose="02020603050405020304" pitchFamily="18" charset="0"/>
              </a:rPr>
              <a:t>	Maximum </a:t>
            </a:r>
            <a:r>
              <a:rPr lang="en-GB" altLang="zh-CN" sz="1100" dirty="0">
                <a:latin typeface="Times New Roman" panose="02020603050405020304" pitchFamily="18" charset="0"/>
              </a:rPr>
              <a:t>SNIR of the code set, dB</a:t>
            </a:r>
            <a:endParaRPr lang="zh-CN" altLang="zh-CN" sz="1100" dirty="0">
              <a:latin typeface="Times New Roman" panose="02020603050405020304" pitchFamily="18" charset="0"/>
            </a:endParaRPr>
          </a:p>
        </p:txBody>
      </p:sp>
    </p:spTree>
    <p:extLst>
      <p:ext uri="{BB962C8B-B14F-4D97-AF65-F5344CB8AC3E}">
        <p14:creationId xmlns:p14="http://schemas.microsoft.com/office/powerpoint/2010/main" val="2379723732"/>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smtClean="0"/>
              <a:t>Way Forward - Simulation Assumptions</a:t>
            </a:r>
            <a:endParaRPr lang="en-GB" altLang="en-US" dirty="0"/>
          </a:p>
        </p:txBody>
      </p:sp>
      <p:sp>
        <p:nvSpPr>
          <p:cNvPr id="11" name="Content Placeholder 2">
            <a:extLst>
              <a:ext uri="{FF2B5EF4-FFF2-40B4-BE49-F238E27FC236}">
                <a16:creationId xmlns="" xmlns:a16="http://schemas.microsoft.com/office/drawing/2014/main" id="{33CFEE74-7B51-47B2-8BC9-945D38E983E7}"/>
              </a:ext>
            </a:extLst>
          </p:cNvPr>
          <p:cNvSpPr txBox="1">
            <a:spLocks/>
          </p:cNvSpPr>
          <p:nvPr/>
        </p:nvSpPr>
        <p:spPr bwMode="auto">
          <a:xfrm>
            <a:off x="838200" y="1878014"/>
            <a:ext cx="10515600" cy="1579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zh-CN" dirty="0" smtClean="0"/>
              <a:t>Interference impact analysis when TN UL is victim: FFS</a:t>
            </a:r>
          </a:p>
          <a:p>
            <a:pPr marL="717550" lvl="1">
              <a:spcBef>
                <a:spcPts val="1000"/>
              </a:spcBef>
              <a:buClrTx/>
            </a:pPr>
            <a:r>
              <a:rPr lang="en-US" altLang="zh-CN" sz="2000" dirty="0" smtClean="0"/>
              <a:t>Option </a:t>
            </a:r>
            <a:r>
              <a:rPr lang="en-US" altLang="zh-CN" sz="2000" dirty="0"/>
              <a:t>1: Only consider the TN cells hosting NTN UEs (i.e. impact should be checked only for TN UEs inside those TN cells).</a:t>
            </a:r>
          </a:p>
          <a:p>
            <a:pPr marL="717550" lvl="1">
              <a:spcBef>
                <a:spcPts val="1000"/>
              </a:spcBef>
              <a:buClrTx/>
            </a:pPr>
            <a:r>
              <a:rPr lang="en-US" altLang="zh-CN" sz="2000" dirty="0" smtClean="0"/>
              <a:t>Option </a:t>
            </a:r>
            <a:r>
              <a:rPr lang="en-US" altLang="zh-CN" sz="2000" dirty="0"/>
              <a:t>2: Consider all TN cells.</a:t>
            </a:r>
          </a:p>
          <a:p>
            <a:pPr marL="717550" lvl="1">
              <a:spcBef>
                <a:spcPts val="1000"/>
              </a:spcBef>
              <a:buClrTx/>
            </a:pPr>
            <a:r>
              <a:rPr lang="en-US" altLang="zh-CN" sz="2000" dirty="0" smtClean="0"/>
              <a:t>Option </a:t>
            </a:r>
            <a:r>
              <a:rPr lang="en-US" altLang="zh-CN" sz="2000" dirty="0"/>
              <a:t>3 (new): Consider the impact to the whole TN network (19-Cell, 57 Sectors), if NTN UE is dropped within this TN network (19-cell, 57 sectors), we consider the impact</a:t>
            </a:r>
            <a:r>
              <a:rPr lang="en-US" altLang="zh-CN" sz="2000" dirty="0" smtClean="0"/>
              <a:t>.</a:t>
            </a:r>
            <a:endParaRPr lang="en-US" altLang="zh-CN" sz="2000" dirty="0"/>
          </a:p>
        </p:txBody>
      </p:sp>
      <p:sp>
        <p:nvSpPr>
          <p:cNvPr id="9" name="Content Placeholder 2">
            <a:extLst>
              <a:ext uri="{FF2B5EF4-FFF2-40B4-BE49-F238E27FC236}">
                <a16:creationId xmlns="" xmlns:a16="http://schemas.microsoft.com/office/drawing/2014/main" id="{33CFEE74-7B51-47B2-8BC9-945D38E983E7}"/>
              </a:ext>
            </a:extLst>
          </p:cNvPr>
          <p:cNvSpPr txBox="1">
            <a:spLocks/>
          </p:cNvSpPr>
          <p:nvPr/>
        </p:nvSpPr>
        <p:spPr bwMode="auto">
          <a:xfrm>
            <a:off x="838200" y="4873623"/>
            <a:ext cx="10515600" cy="167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en-US" dirty="0" smtClean="0"/>
              <a:t>Details are all captured in R4-2108645.</a:t>
            </a:r>
          </a:p>
          <a:p>
            <a:pPr marL="717550">
              <a:buFont typeface="Arial" panose="020B0604020202020204" pitchFamily="34" charset="0"/>
              <a:buChar char="•"/>
            </a:pPr>
            <a:r>
              <a:rPr lang="en-US" altLang="en-US" sz="2000" dirty="0" smtClean="0"/>
              <a:t>Remaining </a:t>
            </a:r>
            <a:r>
              <a:rPr lang="en-US" altLang="en-US" sz="2000" dirty="0"/>
              <a:t>open issue are </a:t>
            </a:r>
            <a:r>
              <a:rPr lang="en-US" altLang="en-US" sz="2000" dirty="0" smtClean="0"/>
              <a:t>with </a:t>
            </a:r>
            <a:r>
              <a:rPr lang="en-US" altLang="en-US" sz="2000" dirty="0"/>
              <a:t>[] and will be further discussed.</a:t>
            </a:r>
          </a:p>
        </p:txBody>
      </p:sp>
    </p:spTree>
    <p:extLst>
      <p:ext uri="{BB962C8B-B14F-4D97-AF65-F5344CB8AC3E}">
        <p14:creationId xmlns:p14="http://schemas.microsoft.com/office/powerpoint/2010/main" val="801968162"/>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en-US" altLang="zh-CN" dirty="0" smtClean="0"/>
              <a:t>Outline</a:t>
            </a:r>
            <a:endParaRPr lang="zh-CN" altLang="en-US" dirty="0"/>
          </a:p>
        </p:txBody>
      </p:sp>
      <p:sp>
        <p:nvSpPr>
          <p:cNvPr id="4" name="内容占位符 3"/>
          <p:cNvSpPr>
            <a:spLocks noGrp="1"/>
          </p:cNvSpPr>
          <p:nvPr>
            <p:ph idx="1"/>
          </p:nvPr>
        </p:nvSpPr>
        <p:spPr/>
        <p:txBody>
          <a:bodyPr/>
          <a:lstStyle/>
          <a:p>
            <a:pPr marL="447675" indent="-447675"/>
            <a:r>
              <a:rPr lang="en-US" altLang="zh-CN" dirty="0" smtClean="0"/>
              <a:t>This document provides </a:t>
            </a:r>
            <a:r>
              <a:rPr lang="en-GB" altLang="zh-CN" dirty="0" smtClean="0"/>
              <a:t>p</a:t>
            </a:r>
            <a:r>
              <a:rPr lang="en-GB" altLang="en-US" dirty="0" smtClean="0"/>
              <a:t>roposed </a:t>
            </a:r>
            <a:r>
              <a:rPr lang="en-GB" altLang="en-US" dirty="0"/>
              <a:t>way forward based on the outcomes of “</a:t>
            </a:r>
            <a:r>
              <a:rPr lang="en-GB" altLang="zh-CN" dirty="0"/>
              <a:t>Email discussion summary for [</a:t>
            </a:r>
            <a:r>
              <a:rPr lang="en-GB" altLang="zh-CN" dirty="0" smtClean="0"/>
              <a:t>99e</a:t>
            </a:r>
            <a:r>
              <a:rPr lang="en-GB" altLang="zh-CN" dirty="0"/>
              <a:t>][</a:t>
            </a:r>
            <a:r>
              <a:rPr lang="en-GB" altLang="zh-CN" dirty="0" smtClean="0"/>
              <a:t>313] NTN_Solutions_Part2”</a:t>
            </a:r>
          </a:p>
          <a:p>
            <a:pPr marL="447675" indent="-447675"/>
            <a:r>
              <a:rPr lang="en-GB" altLang="en-US" dirty="0" smtClean="0"/>
              <a:t>See </a:t>
            </a:r>
            <a:r>
              <a:rPr lang="en-GB" altLang="zh-CN" b="1" u="heavy" dirty="0" smtClean="0"/>
              <a:t>R4-2108700</a:t>
            </a:r>
          </a:p>
          <a:p>
            <a:pPr marL="447675" indent="-447675"/>
            <a:r>
              <a:rPr lang="en-GB" altLang="zh-CN" dirty="0" smtClean="0">
                <a:solidFill>
                  <a:schemeClr val="accent2">
                    <a:lumMod val="75000"/>
                  </a:schemeClr>
                </a:solidFill>
              </a:rPr>
              <a:t>Proposals/Recommended WF in “orange” are those not agreed yet but worth a try.  </a:t>
            </a:r>
            <a:endParaRPr lang="en-GB" altLang="zh-CN" dirty="0"/>
          </a:p>
          <a:p>
            <a:endParaRPr lang="zh-CN" altLang="en-US" dirty="0"/>
          </a:p>
        </p:txBody>
      </p:sp>
    </p:spTree>
    <p:extLst>
      <p:ext uri="{BB962C8B-B14F-4D97-AF65-F5344CB8AC3E}">
        <p14:creationId xmlns:p14="http://schemas.microsoft.com/office/powerpoint/2010/main" val="270203954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smtClean="0"/>
              <a:t>Way Forward - HAPS</a:t>
            </a:r>
            <a:endParaRPr lang="en-GB" altLang="en-US" dirty="0"/>
          </a:p>
        </p:txBody>
      </p:sp>
      <p:sp>
        <p:nvSpPr>
          <p:cNvPr id="6147" name="Content Placeholder 2">
            <a:extLst>
              <a:ext uri="{FF2B5EF4-FFF2-40B4-BE49-F238E27FC236}">
                <a16:creationId xmlns="" xmlns:a16="http://schemas.microsoft.com/office/drawing/2014/main" id="{33CFEE74-7B51-47B2-8BC9-945D38E983E7}"/>
              </a:ext>
            </a:extLst>
          </p:cNvPr>
          <p:cNvSpPr>
            <a:spLocks noGrp="1"/>
          </p:cNvSpPr>
          <p:nvPr>
            <p:ph idx="1"/>
          </p:nvPr>
        </p:nvSpPr>
        <p:spPr>
          <a:xfrm>
            <a:off x="838200" y="1883681"/>
            <a:ext cx="10515600" cy="845857"/>
          </a:xfrm>
        </p:spPr>
        <p:txBody>
          <a:bodyPr/>
          <a:lstStyle/>
          <a:p>
            <a:pPr marL="358775" indent="-358775"/>
            <a:r>
              <a:rPr lang="en-US" altLang="en-US" dirty="0" smtClean="0"/>
              <a:t>Agreed on HAPS UE NF=9dB.</a:t>
            </a:r>
          </a:p>
        </p:txBody>
      </p:sp>
      <p:sp>
        <p:nvSpPr>
          <p:cNvPr id="9" name="Content Placeholder 2">
            <a:extLst>
              <a:ext uri="{FF2B5EF4-FFF2-40B4-BE49-F238E27FC236}">
                <a16:creationId xmlns="" xmlns:a16="http://schemas.microsoft.com/office/drawing/2014/main" id="{33CFEE74-7B51-47B2-8BC9-945D38E983E7}"/>
              </a:ext>
            </a:extLst>
          </p:cNvPr>
          <p:cNvSpPr txBox="1">
            <a:spLocks/>
          </p:cNvSpPr>
          <p:nvPr/>
        </p:nvSpPr>
        <p:spPr bwMode="auto">
          <a:xfrm>
            <a:off x="838200" y="3369581"/>
            <a:ext cx="10515600" cy="845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en-US" dirty="0" smtClean="0"/>
              <a:t>H</a:t>
            </a:r>
            <a:r>
              <a:rPr lang="en-US" altLang="zh-CN" dirty="0" smtClean="0"/>
              <a:t>APS UE UL TPC: FFS</a:t>
            </a:r>
          </a:p>
          <a:p>
            <a:pPr marL="717550" lvl="1">
              <a:spcBef>
                <a:spcPts val="1000"/>
              </a:spcBef>
              <a:buClrTx/>
            </a:pPr>
            <a:r>
              <a:rPr lang="en-US" altLang="en-US" sz="2000" dirty="0"/>
              <a:t>Use the following parameters to set the UE’s UL transmit power in the agreed UL power control model:</a:t>
            </a:r>
          </a:p>
        </p:txBody>
      </p:sp>
      <p:graphicFrame>
        <p:nvGraphicFramePr>
          <p:cNvPr id="6" name="表格 5"/>
          <p:cNvGraphicFramePr>
            <a:graphicFrameLocks noGrp="1"/>
          </p:cNvGraphicFramePr>
          <p:nvPr>
            <p:extLst>
              <p:ext uri="{D42A27DB-BD31-4B8C-83A1-F6EECF244321}">
                <p14:modId xmlns:p14="http://schemas.microsoft.com/office/powerpoint/2010/main" val="206402756"/>
              </p:ext>
            </p:extLst>
          </p:nvPr>
        </p:nvGraphicFramePr>
        <p:xfrm>
          <a:off x="3431857" y="4562475"/>
          <a:ext cx="4664393" cy="1569393"/>
        </p:xfrm>
        <a:graphic>
          <a:graphicData uri="http://schemas.openxmlformats.org/drawingml/2006/table">
            <a:tbl>
              <a:tblPr firstRow="1" firstCol="1" bandRow="1">
                <a:tableStyleId>{5C22544A-7EE6-4342-B048-85BDC9FD1C3A}</a:tableStyleId>
              </a:tblPr>
              <a:tblGrid>
                <a:gridCol w="2684435"/>
                <a:gridCol w="903633"/>
                <a:gridCol w="1076325"/>
              </a:tblGrid>
              <a:tr h="251375">
                <a:tc>
                  <a:txBody>
                    <a:bodyPr/>
                    <a:lstStyle/>
                    <a:p>
                      <a:pPr fontAlgn="base" hangingPunct="0">
                        <a:spcAft>
                          <a:spcPts val="100"/>
                        </a:spcAft>
                      </a:pPr>
                      <a:r>
                        <a:rPr lang="en-GB" sz="1050">
                          <a:effectLst/>
                        </a:rPr>
                        <a:t>UL power control parameter</a:t>
                      </a:r>
                      <a:endParaRPr lang="zh-CN" sz="1050">
                        <a:effectLst/>
                        <a:latin typeface="Times New Roman" panose="02020603050405020304" pitchFamily="18" charset="0"/>
                        <a:ea typeface="宋体" panose="02010600030101010101" pitchFamily="2" charset="-122"/>
                      </a:endParaRPr>
                    </a:p>
                  </a:txBody>
                  <a:tcPr marL="68580" marR="68580" marT="25400" marB="25400"/>
                </a:tc>
                <a:tc>
                  <a:txBody>
                    <a:bodyPr/>
                    <a:lstStyle/>
                    <a:p>
                      <a:pPr algn="ctr" fontAlgn="base" hangingPunct="0">
                        <a:spcAft>
                          <a:spcPts val="100"/>
                        </a:spcAft>
                      </a:pPr>
                      <a:r>
                        <a:rPr lang="en-GB" sz="1050">
                          <a:effectLst/>
                        </a:rPr>
                        <a:t>TN</a:t>
                      </a:r>
                      <a:endParaRPr lang="zh-CN" sz="1050">
                        <a:effectLst/>
                        <a:latin typeface="Times New Roman" panose="02020603050405020304" pitchFamily="18" charset="0"/>
                        <a:ea typeface="宋体" panose="02010600030101010101" pitchFamily="2" charset="-122"/>
                      </a:endParaRPr>
                    </a:p>
                  </a:txBody>
                  <a:tcPr marL="68580" marR="68580" marT="25400" marB="25400"/>
                </a:tc>
                <a:tc>
                  <a:txBody>
                    <a:bodyPr/>
                    <a:lstStyle/>
                    <a:p>
                      <a:pPr algn="ctr" fontAlgn="base" hangingPunct="0">
                        <a:spcAft>
                          <a:spcPts val="100"/>
                        </a:spcAft>
                      </a:pPr>
                      <a:r>
                        <a:rPr lang="en-GB" sz="1050">
                          <a:effectLst/>
                        </a:rPr>
                        <a:t>HAPS</a:t>
                      </a:r>
                      <a:endParaRPr lang="zh-CN" sz="1050">
                        <a:effectLst/>
                        <a:latin typeface="Times New Roman" panose="02020603050405020304" pitchFamily="18" charset="0"/>
                        <a:ea typeface="宋体" panose="02010600030101010101" pitchFamily="2" charset="-122"/>
                      </a:endParaRPr>
                    </a:p>
                  </a:txBody>
                  <a:tcPr marL="68580" marR="68580" marT="25400" marB="25400"/>
                </a:tc>
              </a:tr>
              <a:tr h="271756">
                <a:tc>
                  <a:txBody>
                    <a:bodyPr/>
                    <a:lstStyle/>
                    <a:p>
                      <a:pPr fontAlgn="base" hangingPunct="0">
                        <a:spcAft>
                          <a:spcPts val="100"/>
                        </a:spcAft>
                        <a:tabLst>
                          <a:tab pos="1047115" algn="ctr"/>
                        </a:tabLst>
                      </a:pPr>
                      <a:r>
                        <a:rPr lang="en-GB" sz="1050">
                          <a:effectLst/>
                        </a:rPr>
                        <a:t>P</a:t>
                      </a:r>
                      <a:r>
                        <a:rPr lang="en-GB" sz="1050" baseline="-25000">
                          <a:effectLst/>
                        </a:rPr>
                        <a:t>max</a:t>
                      </a:r>
                      <a:r>
                        <a:rPr lang="en-GB" sz="1050">
                          <a:effectLst/>
                        </a:rPr>
                        <a:t> (dBm)</a:t>
                      </a:r>
                      <a:endParaRPr lang="zh-CN" sz="1050">
                        <a:effectLst/>
                        <a:latin typeface="Times New Roman" panose="02020603050405020304" pitchFamily="18" charset="0"/>
                        <a:ea typeface="宋体" panose="02010600030101010101" pitchFamily="2" charset="-122"/>
                      </a:endParaRPr>
                    </a:p>
                  </a:txBody>
                  <a:tcPr marL="68580" marR="68580" marT="25400" marB="25400"/>
                </a:tc>
                <a:tc>
                  <a:txBody>
                    <a:bodyPr/>
                    <a:lstStyle/>
                    <a:p>
                      <a:pPr algn="ctr" fontAlgn="base" hangingPunct="0">
                        <a:spcAft>
                          <a:spcPts val="100"/>
                        </a:spcAft>
                      </a:pPr>
                      <a:r>
                        <a:rPr lang="en-GB" sz="1050">
                          <a:effectLst/>
                        </a:rPr>
                        <a:t>23</a:t>
                      </a:r>
                      <a:endParaRPr lang="zh-CN" sz="1050">
                        <a:effectLst/>
                        <a:latin typeface="Times New Roman" panose="02020603050405020304" pitchFamily="18" charset="0"/>
                        <a:ea typeface="宋体" panose="02010600030101010101" pitchFamily="2" charset="-122"/>
                      </a:endParaRPr>
                    </a:p>
                  </a:txBody>
                  <a:tcPr marL="68580" marR="68580" marT="25400" marB="25400"/>
                </a:tc>
                <a:tc>
                  <a:txBody>
                    <a:bodyPr/>
                    <a:lstStyle/>
                    <a:p>
                      <a:pPr algn="ctr" fontAlgn="base" hangingPunct="0">
                        <a:spcAft>
                          <a:spcPts val="100"/>
                        </a:spcAft>
                      </a:pPr>
                      <a:r>
                        <a:rPr lang="en-GB" sz="1050">
                          <a:effectLst/>
                        </a:rPr>
                        <a:t>23</a:t>
                      </a:r>
                      <a:endParaRPr lang="zh-CN" sz="1050">
                        <a:effectLst/>
                        <a:latin typeface="Times New Roman" panose="02020603050405020304" pitchFamily="18" charset="0"/>
                        <a:ea typeface="宋体" panose="02010600030101010101" pitchFamily="2" charset="-122"/>
                      </a:endParaRPr>
                    </a:p>
                  </a:txBody>
                  <a:tcPr marL="68580" marR="68580" marT="25400" marB="25400"/>
                </a:tc>
              </a:tr>
              <a:tr h="271756">
                <a:tc>
                  <a:txBody>
                    <a:bodyPr/>
                    <a:lstStyle/>
                    <a:p>
                      <a:pPr fontAlgn="base" hangingPunct="0">
                        <a:spcAft>
                          <a:spcPts val="100"/>
                        </a:spcAft>
                      </a:pPr>
                      <a:r>
                        <a:rPr lang="en-GB" sz="1050">
                          <a:effectLst/>
                        </a:rPr>
                        <a:t>R</a:t>
                      </a:r>
                      <a:r>
                        <a:rPr lang="en-GB" sz="1050" baseline="-25000">
                          <a:effectLst/>
                        </a:rPr>
                        <a:t>min</a:t>
                      </a:r>
                      <a:r>
                        <a:rPr lang="en-GB" sz="1050">
                          <a:effectLst/>
                        </a:rPr>
                        <a:t> (dB)</a:t>
                      </a:r>
                      <a:endParaRPr lang="zh-CN" sz="1050">
                        <a:effectLst/>
                        <a:latin typeface="Times New Roman" panose="02020603050405020304" pitchFamily="18" charset="0"/>
                        <a:ea typeface="宋体" panose="02010600030101010101" pitchFamily="2" charset="-122"/>
                      </a:endParaRPr>
                    </a:p>
                  </a:txBody>
                  <a:tcPr marL="68580" marR="68580" marT="25400" marB="25400"/>
                </a:tc>
                <a:tc>
                  <a:txBody>
                    <a:bodyPr/>
                    <a:lstStyle/>
                    <a:p>
                      <a:pPr algn="ctr" fontAlgn="base" hangingPunct="0">
                        <a:spcAft>
                          <a:spcPts val="100"/>
                        </a:spcAft>
                      </a:pPr>
                      <a:r>
                        <a:rPr lang="en-GB" sz="1050">
                          <a:effectLst/>
                        </a:rPr>
                        <a:t>-54</a:t>
                      </a:r>
                      <a:endParaRPr lang="zh-CN" sz="1050">
                        <a:effectLst/>
                        <a:latin typeface="Times New Roman" panose="02020603050405020304" pitchFamily="18" charset="0"/>
                        <a:ea typeface="宋体" panose="02010600030101010101" pitchFamily="2" charset="-122"/>
                      </a:endParaRPr>
                    </a:p>
                  </a:txBody>
                  <a:tcPr marL="68580" marR="68580" marT="25400" marB="25400"/>
                </a:tc>
                <a:tc>
                  <a:txBody>
                    <a:bodyPr/>
                    <a:lstStyle/>
                    <a:p>
                      <a:pPr algn="ctr" fontAlgn="base" hangingPunct="0">
                        <a:spcAft>
                          <a:spcPts val="100"/>
                        </a:spcAft>
                      </a:pPr>
                      <a:r>
                        <a:rPr lang="en-GB" sz="1050">
                          <a:effectLst/>
                        </a:rPr>
                        <a:t>-54</a:t>
                      </a:r>
                      <a:endParaRPr lang="zh-CN" sz="1050">
                        <a:effectLst/>
                        <a:latin typeface="Times New Roman" panose="02020603050405020304" pitchFamily="18" charset="0"/>
                        <a:ea typeface="宋体" panose="02010600030101010101" pitchFamily="2" charset="-122"/>
                      </a:endParaRPr>
                    </a:p>
                  </a:txBody>
                  <a:tcPr marL="68580" marR="68580" marT="25400" marB="25400"/>
                </a:tc>
              </a:tr>
              <a:tr h="271756">
                <a:tc>
                  <a:txBody>
                    <a:bodyPr/>
                    <a:lstStyle/>
                    <a:p>
                      <a:pPr fontAlgn="base" hangingPunct="0">
                        <a:spcAft>
                          <a:spcPts val="100"/>
                        </a:spcAft>
                      </a:pPr>
                      <a:r>
                        <a:rPr lang="en-GB" sz="1050">
                          <a:effectLst/>
                        </a:rPr>
                        <a:t>γ</a:t>
                      </a:r>
                      <a:endParaRPr lang="zh-CN" sz="1050">
                        <a:effectLst/>
                        <a:latin typeface="Times New Roman" panose="02020603050405020304" pitchFamily="18" charset="0"/>
                        <a:ea typeface="宋体" panose="02010600030101010101" pitchFamily="2" charset="-122"/>
                      </a:endParaRPr>
                    </a:p>
                  </a:txBody>
                  <a:tcPr marL="68580" marR="68580" marT="25400" marB="25400"/>
                </a:tc>
                <a:tc>
                  <a:txBody>
                    <a:bodyPr/>
                    <a:lstStyle/>
                    <a:p>
                      <a:pPr algn="ctr" fontAlgn="base" hangingPunct="0">
                        <a:spcAft>
                          <a:spcPts val="100"/>
                        </a:spcAft>
                      </a:pPr>
                      <a:r>
                        <a:rPr lang="en-GB" sz="1050">
                          <a:effectLst/>
                        </a:rPr>
                        <a:t>1</a:t>
                      </a:r>
                      <a:endParaRPr lang="zh-CN" sz="1050">
                        <a:effectLst/>
                        <a:latin typeface="Times New Roman" panose="02020603050405020304" pitchFamily="18" charset="0"/>
                        <a:ea typeface="宋体" panose="02010600030101010101" pitchFamily="2" charset="-122"/>
                      </a:endParaRPr>
                    </a:p>
                  </a:txBody>
                  <a:tcPr marL="68580" marR="68580" marT="25400" marB="25400"/>
                </a:tc>
                <a:tc>
                  <a:txBody>
                    <a:bodyPr/>
                    <a:lstStyle/>
                    <a:p>
                      <a:pPr algn="ctr" fontAlgn="base" hangingPunct="0">
                        <a:spcAft>
                          <a:spcPts val="100"/>
                        </a:spcAft>
                      </a:pPr>
                      <a:r>
                        <a:rPr lang="en-GB" sz="1050">
                          <a:effectLst/>
                        </a:rPr>
                        <a:t>1</a:t>
                      </a:r>
                      <a:endParaRPr lang="zh-CN" sz="1050">
                        <a:effectLst/>
                        <a:latin typeface="Times New Roman" panose="02020603050405020304" pitchFamily="18" charset="0"/>
                        <a:ea typeface="宋体" panose="02010600030101010101" pitchFamily="2" charset="-122"/>
                      </a:endParaRPr>
                    </a:p>
                  </a:txBody>
                  <a:tcPr marL="68580" marR="68580" marT="25400" marB="25400"/>
                </a:tc>
              </a:tr>
              <a:tr h="251375">
                <a:tc>
                  <a:txBody>
                    <a:bodyPr/>
                    <a:lstStyle/>
                    <a:p>
                      <a:pPr fontAlgn="base" hangingPunct="0">
                        <a:spcAft>
                          <a:spcPts val="100"/>
                        </a:spcAft>
                      </a:pPr>
                      <a:r>
                        <a:rPr lang="en-GB" sz="1050"/>
                        <a:t>X, transmission bandwidth (MHz)</a:t>
                      </a:r>
                      <a:endParaRPr lang="zh-CN" sz="1050"/>
                    </a:p>
                  </a:txBody>
                  <a:tcPr marL="68580" marR="68580" marT="25400" marB="25400"/>
                </a:tc>
                <a:tc>
                  <a:txBody>
                    <a:bodyPr/>
                    <a:lstStyle/>
                    <a:p>
                      <a:pPr algn="ctr" fontAlgn="base" hangingPunct="0">
                        <a:spcAft>
                          <a:spcPts val="100"/>
                        </a:spcAft>
                      </a:pPr>
                      <a:r>
                        <a:rPr lang="en-GB" sz="1050"/>
                        <a:t>2.88</a:t>
                      </a:r>
                      <a:endParaRPr lang="zh-CN" sz="1050"/>
                    </a:p>
                  </a:txBody>
                  <a:tcPr marL="68580" marR="68580" marT="25400" marB="25400"/>
                </a:tc>
                <a:tc>
                  <a:txBody>
                    <a:bodyPr/>
                    <a:lstStyle/>
                    <a:p>
                      <a:pPr algn="ctr" fontAlgn="base" hangingPunct="0">
                        <a:spcAft>
                          <a:spcPts val="100"/>
                        </a:spcAft>
                      </a:pPr>
                      <a:r>
                        <a:rPr lang="en-GB" sz="1050" dirty="0"/>
                        <a:t>0.36</a:t>
                      </a:r>
                      <a:endParaRPr lang="zh-CN" sz="1050" dirty="0"/>
                    </a:p>
                  </a:txBody>
                  <a:tcPr marL="68580" marR="68580" marT="25400" marB="25400"/>
                </a:tc>
              </a:tr>
              <a:tr h="251375">
                <a:tc>
                  <a:txBody>
                    <a:bodyPr/>
                    <a:lstStyle/>
                    <a:p>
                      <a:pPr fontAlgn="base" hangingPunct="0">
                        <a:spcAft>
                          <a:spcPts val="100"/>
                        </a:spcAft>
                      </a:pPr>
                      <a:r>
                        <a:rPr lang="fr-FR" sz="1050">
                          <a:effectLst/>
                        </a:rPr>
                        <a:t>Y, BS noise figure (dB)</a:t>
                      </a:r>
                      <a:endParaRPr lang="zh-CN" sz="1050">
                        <a:effectLst/>
                        <a:latin typeface="Times New Roman" panose="02020603050405020304" pitchFamily="18" charset="0"/>
                        <a:ea typeface="宋体" panose="02010600030101010101" pitchFamily="2" charset="-122"/>
                      </a:endParaRPr>
                    </a:p>
                  </a:txBody>
                  <a:tcPr marL="68580" marR="68580" marT="25400" marB="25400"/>
                </a:tc>
                <a:tc>
                  <a:txBody>
                    <a:bodyPr/>
                    <a:lstStyle/>
                    <a:p>
                      <a:pPr algn="ctr" fontAlgn="base" hangingPunct="0">
                        <a:spcAft>
                          <a:spcPts val="100"/>
                        </a:spcAft>
                      </a:pPr>
                      <a:r>
                        <a:rPr lang="en-GB" sz="1050">
                          <a:effectLst/>
                        </a:rPr>
                        <a:t>5</a:t>
                      </a:r>
                      <a:endParaRPr lang="zh-CN" sz="1050">
                        <a:effectLst/>
                        <a:latin typeface="Times New Roman" panose="02020603050405020304" pitchFamily="18" charset="0"/>
                        <a:ea typeface="宋体" panose="02010600030101010101" pitchFamily="2" charset="-122"/>
                      </a:endParaRPr>
                    </a:p>
                  </a:txBody>
                  <a:tcPr marL="68580" marR="68580" marT="25400" marB="25400"/>
                </a:tc>
                <a:tc>
                  <a:txBody>
                    <a:bodyPr/>
                    <a:lstStyle/>
                    <a:p>
                      <a:pPr algn="ctr" fontAlgn="base" hangingPunct="0">
                        <a:spcAft>
                          <a:spcPts val="100"/>
                        </a:spcAft>
                      </a:pPr>
                      <a:r>
                        <a:rPr lang="en-GB" sz="1050" dirty="0">
                          <a:effectLst/>
                        </a:rPr>
                        <a:t>5</a:t>
                      </a:r>
                      <a:endParaRPr lang="zh-CN" sz="1050" dirty="0">
                        <a:effectLst/>
                        <a:latin typeface="Times New Roman" panose="02020603050405020304" pitchFamily="18" charset="0"/>
                        <a:ea typeface="宋体" panose="02010600030101010101" pitchFamily="2" charset="-122"/>
                      </a:endParaRPr>
                    </a:p>
                  </a:txBody>
                  <a:tcPr marL="68580" marR="68580" marT="25400" marB="25400"/>
                </a:tc>
              </a:tr>
            </a:tbl>
          </a:graphicData>
        </a:graphic>
      </p:graphicFrame>
      <p:sp>
        <p:nvSpPr>
          <p:cNvPr id="15" name="Content Placeholder 2">
            <a:extLst>
              <a:ext uri="{FF2B5EF4-FFF2-40B4-BE49-F238E27FC236}">
                <a16:creationId xmlns="" xmlns:a16="http://schemas.microsoft.com/office/drawing/2014/main" id="{33CFEE74-7B51-47B2-8BC9-945D38E983E7}"/>
              </a:ext>
            </a:extLst>
          </p:cNvPr>
          <p:cNvSpPr txBox="1">
            <a:spLocks/>
          </p:cNvSpPr>
          <p:nvPr/>
        </p:nvSpPr>
        <p:spPr bwMode="auto">
          <a:xfrm>
            <a:off x="838200" y="2573655"/>
            <a:ext cx="10515600" cy="845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en-US" dirty="0"/>
              <a:t>Layout between HAPS and </a:t>
            </a:r>
            <a:r>
              <a:rPr lang="en-US" altLang="en-US" dirty="0" smtClean="0"/>
              <a:t>TN: FFS</a:t>
            </a:r>
            <a:endParaRPr lang="en-US" altLang="en-US" sz="2000" dirty="0"/>
          </a:p>
        </p:txBody>
      </p:sp>
    </p:spTree>
    <p:extLst>
      <p:ext uri="{BB962C8B-B14F-4D97-AF65-F5344CB8AC3E}">
        <p14:creationId xmlns:p14="http://schemas.microsoft.com/office/powerpoint/2010/main" val="1548463361"/>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smtClean="0"/>
              <a:t>Way Forward - HAPS</a:t>
            </a:r>
            <a:endParaRPr lang="en-GB" altLang="en-US" dirty="0"/>
          </a:p>
        </p:txBody>
      </p:sp>
      <p:sp>
        <p:nvSpPr>
          <p:cNvPr id="10" name="Content Placeholder 2">
            <a:extLst>
              <a:ext uri="{FF2B5EF4-FFF2-40B4-BE49-F238E27FC236}">
                <a16:creationId xmlns="" xmlns:a16="http://schemas.microsoft.com/office/drawing/2014/main" id="{33CFEE74-7B51-47B2-8BC9-945D38E983E7}"/>
              </a:ext>
            </a:extLst>
          </p:cNvPr>
          <p:cNvSpPr txBox="1">
            <a:spLocks/>
          </p:cNvSpPr>
          <p:nvPr/>
        </p:nvSpPr>
        <p:spPr bwMode="auto">
          <a:xfrm>
            <a:off x="838200" y="1788431"/>
            <a:ext cx="10515600" cy="845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lnSpc>
                <a:spcPct val="100000"/>
              </a:lnSpc>
              <a:spcBef>
                <a:spcPts val="0"/>
              </a:spcBef>
            </a:pPr>
            <a:r>
              <a:rPr lang="en-US" altLang="zh-CN" dirty="0" smtClean="0"/>
              <a:t>Antenna parameters: FFS</a:t>
            </a:r>
          </a:p>
        </p:txBody>
      </p:sp>
      <mc:AlternateContent xmlns:mc="http://schemas.openxmlformats.org/markup-compatibility/2006" xmlns:a14="http://schemas.microsoft.com/office/drawing/2010/main">
        <mc:Choice Requires="a14">
          <p:graphicFrame>
            <p:nvGraphicFramePr>
              <p:cNvPr id="2" name="表格 1"/>
              <p:cNvGraphicFramePr>
                <a:graphicFrameLocks noGrp="1"/>
              </p:cNvGraphicFramePr>
              <p:nvPr>
                <p:extLst>
                  <p:ext uri="{D42A27DB-BD31-4B8C-83A1-F6EECF244321}">
                    <p14:modId xmlns:p14="http://schemas.microsoft.com/office/powerpoint/2010/main" val="3175255712"/>
                  </p:ext>
                </p:extLst>
              </p:nvPr>
            </p:nvGraphicFramePr>
            <p:xfrm>
              <a:off x="1330007" y="3227331"/>
              <a:ext cx="3603943" cy="1676400"/>
            </p:xfrm>
            <a:graphic>
              <a:graphicData uri="http://schemas.openxmlformats.org/drawingml/2006/table">
                <a:tbl>
                  <a:tblPr firstRow="1" firstCol="1" bandRow="1">
                    <a:tableStyleId>{5C22544A-7EE6-4342-B048-85BDC9FD1C3A}</a:tableStyleId>
                  </a:tblPr>
                  <a:tblGrid>
                    <a:gridCol w="2217138"/>
                    <a:gridCol w="1386805"/>
                  </a:tblGrid>
                  <a:tr h="0">
                    <a:tc>
                      <a:txBody>
                        <a:bodyPr/>
                        <a:lstStyle/>
                        <a:p>
                          <a:pPr algn="l">
                            <a:spcAft>
                              <a:spcPts val="100"/>
                            </a:spcAft>
                          </a:pPr>
                          <a:r>
                            <a:rPr lang="zh-CN" sz="1200" dirty="0"/>
                            <a:t>Element gain</a:t>
                          </a:r>
                        </a:p>
                      </a:txBody>
                      <a:tcPr marL="68580" marR="68580" marT="17780" marB="17780" anchor="ctr"/>
                    </a:tc>
                    <a:tc>
                      <a:txBody>
                        <a:bodyPr/>
                        <a:lstStyle/>
                        <a:p>
                          <a:pPr algn="l">
                            <a:spcAft>
                              <a:spcPts val="100"/>
                            </a:spcAft>
                          </a:pPr>
                          <a:r>
                            <a:rPr lang="zh-CN" sz="1200"/>
                            <a:t>5.5 dBi</a:t>
                          </a:r>
                        </a:p>
                      </a:txBody>
                      <a:tcPr marL="68580" marR="68580" marT="17780" marB="17780" anchor="ctr"/>
                    </a:tc>
                  </a:tr>
                  <a:tr h="0">
                    <a:tc>
                      <a:txBody>
                        <a:bodyPr/>
                        <a:lstStyle/>
                        <a:p>
                          <a:pPr algn="l">
                            <a:spcAft>
                              <a:spcPts val="100"/>
                            </a:spcAft>
                          </a:pPr>
                          <a:r>
                            <a:rPr lang="zh-CN" sz="1200"/>
                            <a:t>Loss</a:t>
                          </a:r>
                        </a:p>
                      </a:txBody>
                      <a:tcPr marL="68580" marR="68580" marT="17780" marB="17780" anchor="ctr"/>
                    </a:tc>
                    <a:tc>
                      <a:txBody>
                        <a:bodyPr/>
                        <a:lstStyle/>
                        <a:p>
                          <a:pPr algn="l">
                            <a:spcAft>
                              <a:spcPts val="100"/>
                            </a:spcAft>
                          </a:pPr>
                          <a:r>
                            <a:rPr lang="zh-CN" sz="1200" dirty="0"/>
                            <a:t>2.0 dB</a:t>
                          </a:r>
                        </a:p>
                      </a:txBody>
                      <a:tcPr marL="68580" marR="68580" marT="17780" marB="17780" anchor="ctr"/>
                    </a:tc>
                  </a:tr>
                  <a:tr h="0">
                    <a:tc>
                      <a:txBody>
                        <a:bodyPr/>
                        <a:lstStyle/>
                        <a:p>
                          <a:pPr algn="l">
                            <a:spcAft>
                              <a:spcPts val="100"/>
                            </a:spcAft>
                          </a:pPr>
                          <a:r>
                            <a:rPr lang="zh-CN" sz="1200"/>
                            <a:t>Element HPBW horizontal/vertical</a:t>
                          </a:r>
                        </a:p>
                      </a:txBody>
                      <a:tcPr marL="68580" marR="68580" marT="17780" marB="17780" anchor="ctr"/>
                    </a:tc>
                    <a:tc>
                      <a:txBody>
                        <a:bodyPr/>
                        <a:lstStyle/>
                        <a:p>
                          <a:pPr algn="l">
                            <a:spcAft>
                              <a:spcPts val="100"/>
                            </a:spcAft>
                          </a:pPr>
                          <a14:m>
                            <m:oMath xmlns:m="http://schemas.openxmlformats.org/officeDocument/2006/math">
                              <m:r>
                                <a:rPr lang="en-US" sz="1200">
                                  <a:latin typeface="Cambria Math" panose="02040503050406030204" pitchFamily="18" charset="0"/>
                                </a:rPr>
                                <m:t>90°</m:t>
                              </m:r>
                            </m:oMath>
                          </a14:m>
                          <a:r>
                            <a:rPr lang="en-US" sz="1200" dirty="0"/>
                            <a:t> for both H/V</a:t>
                          </a:r>
                          <a:endParaRPr lang="zh-CN" sz="1200" dirty="0"/>
                        </a:p>
                      </a:txBody>
                      <a:tcPr marL="68580" marR="68580" marT="17780" marB="17780" anchor="ctr"/>
                    </a:tc>
                  </a:tr>
                  <a:tr h="0">
                    <a:tc>
                      <a:txBody>
                        <a:bodyPr/>
                        <a:lstStyle/>
                        <a:p>
                          <a:pPr algn="l">
                            <a:spcAft>
                              <a:spcPts val="100"/>
                            </a:spcAft>
                          </a:pPr>
                          <a:r>
                            <a:rPr lang="en-US" sz="1200"/>
                            <a:t>Tx power per antenna panel </a:t>
                          </a:r>
                          <a:endParaRPr lang="zh-CN" sz="1200"/>
                        </a:p>
                      </a:txBody>
                      <a:tcPr marL="68580" marR="68580" marT="17780" marB="17780" anchor="ctr"/>
                    </a:tc>
                    <a:tc>
                      <a:txBody>
                        <a:bodyPr/>
                        <a:lstStyle/>
                        <a:p>
                          <a:pPr algn="l">
                            <a:spcAft>
                              <a:spcPts val="100"/>
                            </a:spcAft>
                          </a:pPr>
                          <a:r>
                            <a:rPr lang="zh-CN" sz="1200"/>
                            <a:t>43 dBm</a:t>
                          </a:r>
                        </a:p>
                      </a:txBody>
                      <a:tcPr marL="68580" marR="68580" marT="17780" marB="17780" anchor="ctr"/>
                    </a:tc>
                  </a:tr>
                  <a:tr h="0">
                    <a:tc>
                      <a:txBody>
                        <a:bodyPr/>
                        <a:lstStyle/>
                        <a:p>
                          <a:pPr algn="l">
                            <a:spcAft>
                              <a:spcPts val="100"/>
                            </a:spcAft>
                          </a:pPr>
                          <a:r>
                            <a:rPr lang="en-US" sz="1200"/>
                            <a:t>HAPS Platform e.i.r.p./cell</a:t>
                          </a:r>
                          <a:endParaRPr lang="zh-CN" sz="1200"/>
                        </a:p>
                      </a:txBody>
                      <a:tcPr marL="68580" marR="68580" marT="17780" marB="17780" anchor="ctr"/>
                    </a:tc>
                    <a:tc>
                      <a:txBody>
                        <a:bodyPr/>
                        <a:lstStyle/>
                        <a:p>
                          <a:pPr algn="l">
                            <a:spcAft>
                              <a:spcPts val="100"/>
                            </a:spcAft>
                          </a:pPr>
                          <a:r>
                            <a:rPr lang="en-US" sz="1200" dirty="0"/>
                            <a:t> </a:t>
                          </a:r>
                          <a:endParaRPr lang="zh-CN" sz="1200" dirty="0"/>
                        </a:p>
                      </a:txBody>
                      <a:tcPr marL="68580" marR="68580" marT="17780" marB="17780" anchor="ctr"/>
                    </a:tc>
                  </a:tr>
                  <a:tr h="0">
                    <a:tc>
                      <a:txBody>
                        <a:bodyPr/>
                        <a:lstStyle/>
                        <a:p>
                          <a:pPr algn="l">
                            <a:spcAft>
                              <a:spcPts val="100"/>
                            </a:spcAft>
                          </a:pPr>
                          <a:r>
                            <a:rPr lang="en-US" sz="1200"/>
                            <a:t>HAPS Platform e.i.r.p. Spectral Density/cell</a:t>
                          </a:r>
                          <a:endParaRPr lang="zh-CN" sz="1200"/>
                        </a:p>
                      </a:txBody>
                      <a:tcPr marL="68580" marR="68580" marT="17780" marB="17780" anchor="ctr"/>
                    </a:tc>
                    <a:tc>
                      <a:txBody>
                        <a:bodyPr/>
                        <a:lstStyle/>
                        <a:p>
                          <a:pPr algn="l">
                            <a:spcAft>
                              <a:spcPts val="100"/>
                            </a:spcAft>
                          </a:pPr>
                          <a:r>
                            <a:rPr lang="en-US" sz="1200" dirty="0"/>
                            <a:t> </a:t>
                          </a:r>
                          <a:endParaRPr lang="zh-CN" sz="1200" dirty="0"/>
                        </a:p>
                      </a:txBody>
                      <a:tcPr marL="68580" marR="68580" marT="17780" marB="17780" anchor="ctr"/>
                    </a:tc>
                  </a:tr>
                </a:tbl>
              </a:graphicData>
            </a:graphic>
          </p:graphicFrame>
        </mc:Choice>
        <mc:Fallback xmlns="">
          <p:graphicFrame>
            <p:nvGraphicFramePr>
              <p:cNvPr id="2" name="表格 1"/>
              <p:cNvGraphicFramePr>
                <a:graphicFrameLocks noGrp="1"/>
              </p:cNvGraphicFramePr>
              <p:nvPr>
                <p:extLst>
                  <p:ext uri="{D42A27DB-BD31-4B8C-83A1-F6EECF244321}">
                    <p14:modId xmlns:p14="http://schemas.microsoft.com/office/powerpoint/2010/main" val="3175255712"/>
                  </p:ext>
                </p:extLst>
              </p:nvPr>
            </p:nvGraphicFramePr>
            <p:xfrm>
              <a:off x="1330007" y="3227331"/>
              <a:ext cx="3603943" cy="1676400"/>
            </p:xfrm>
            <a:graphic>
              <a:graphicData uri="http://schemas.openxmlformats.org/drawingml/2006/table">
                <a:tbl>
                  <a:tblPr firstRow="1" firstCol="1" bandRow="1">
                    <a:tableStyleId>{5C22544A-7EE6-4342-B048-85BDC9FD1C3A}</a:tableStyleId>
                  </a:tblPr>
                  <a:tblGrid>
                    <a:gridCol w="2217138"/>
                    <a:gridCol w="1386805"/>
                  </a:tblGrid>
                  <a:tr h="218440">
                    <a:tc>
                      <a:txBody>
                        <a:bodyPr/>
                        <a:lstStyle/>
                        <a:p>
                          <a:pPr algn="l">
                            <a:spcAft>
                              <a:spcPts val="100"/>
                            </a:spcAft>
                          </a:pPr>
                          <a:r>
                            <a:rPr lang="zh-CN" sz="1200" dirty="0"/>
                            <a:t>Element gain</a:t>
                          </a:r>
                        </a:p>
                      </a:txBody>
                      <a:tcPr marL="68580" marR="68580" marT="17780" marB="17780" anchor="ctr"/>
                    </a:tc>
                    <a:tc>
                      <a:txBody>
                        <a:bodyPr/>
                        <a:lstStyle/>
                        <a:p>
                          <a:pPr algn="l">
                            <a:spcAft>
                              <a:spcPts val="100"/>
                            </a:spcAft>
                          </a:pPr>
                          <a:r>
                            <a:rPr lang="zh-CN" sz="1200"/>
                            <a:t>5.5 dBi</a:t>
                          </a:r>
                        </a:p>
                      </a:txBody>
                      <a:tcPr marL="68580" marR="68580" marT="17780" marB="17780" anchor="ctr"/>
                    </a:tc>
                  </a:tr>
                  <a:tr h="218440">
                    <a:tc>
                      <a:txBody>
                        <a:bodyPr/>
                        <a:lstStyle/>
                        <a:p>
                          <a:pPr algn="l">
                            <a:spcAft>
                              <a:spcPts val="100"/>
                            </a:spcAft>
                          </a:pPr>
                          <a:r>
                            <a:rPr lang="zh-CN" sz="1200"/>
                            <a:t>Loss</a:t>
                          </a:r>
                        </a:p>
                      </a:txBody>
                      <a:tcPr marL="68580" marR="68580" marT="17780" marB="17780" anchor="ctr"/>
                    </a:tc>
                    <a:tc>
                      <a:txBody>
                        <a:bodyPr/>
                        <a:lstStyle/>
                        <a:p>
                          <a:pPr algn="l">
                            <a:spcAft>
                              <a:spcPts val="100"/>
                            </a:spcAft>
                          </a:pPr>
                          <a:r>
                            <a:rPr lang="zh-CN" sz="1200" dirty="0"/>
                            <a:t>2.0 dB</a:t>
                          </a:r>
                        </a:p>
                      </a:txBody>
                      <a:tcPr marL="68580" marR="68580" marT="17780" marB="17780" anchor="ctr"/>
                    </a:tc>
                  </a:tr>
                  <a:tr h="401320">
                    <a:tc>
                      <a:txBody>
                        <a:bodyPr/>
                        <a:lstStyle/>
                        <a:p>
                          <a:pPr algn="l">
                            <a:spcAft>
                              <a:spcPts val="100"/>
                            </a:spcAft>
                          </a:pPr>
                          <a:r>
                            <a:rPr lang="zh-CN" sz="1200"/>
                            <a:t>Element HPBW horizontal/vertical</a:t>
                          </a:r>
                        </a:p>
                      </a:txBody>
                      <a:tcPr marL="68580" marR="68580" marT="17780" marB="17780" anchor="ctr"/>
                    </a:tc>
                    <a:tc>
                      <a:txBody>
                        <a:bodyPr/>
                        <a:lstStyle/>
                        <a:p>
                          <a:endParaRPr lang="zh-CN"/>
                        </a:p>
                      </a:txBody>
                      <a:tcPr marL="68580" marR="68580" marT="17780" marB="17780" anchor="ctr">
                        <a:blipFill rotWithShape="0">
                          <a:blip r:embed="rId3"/>
                          <a:stretch>
                            <a:fillRect l="-160088" t="-116667" r="-1754" b="-227273"/>
                          </a:stretch>
                        </a:blipFill>
                      </a:tcPr>
                    </a:tc>
                  </a:tr>
                  <a:tr h="218440">
                    <a:tc>
                      <a:txBody>
                        <a:bodyPr/>
                        <a:lstStyle/>
                        <a:p>
                          <a:pPr algn="l">
                            <a:spcAft>
                              <a:spcPts val="100"/>
                            </a:spcAft>
                          </a:pPr>
                          <a:r>
                            <a:rPr lang="en-US" sz="1200"/>
                            <a:t>Tx power per antenna panel </a:t>
                          </a:r>
                          <a:endParaRPr lang="zh-CN" sz="1200"/>
                        </a:p>
                      </a:txBody>
                      <a:tcPr marL="68580" marR="68580" marT="17780" marB="17780" anchor="ctr"/>
                    </a:tc>
                    <a:tc>
                      <a:txBody>
                        <a:bodyPr/>
                        <a:lstStyle/>
                        <a:p>
                          <a:pPr algn="l">
                            <a:spcAft>
                              <a:spcPts val="100"/>
                            </a:spcAft>
                          </a:pPr>
                          <a:r>
                            <a:rPr lang="zh-CN" sz="1200"/>
                            <a:t>43 dBm</a:t>
                          </a:r>
                        </a:p>
                      </a:txBody>
                      <a:tcPr marL="68580" marR="68580" marT="17780" marB="17780" anchor="ctr"/>
                    </a:tc>
                  </a:tr>
                  <a:tr h="218440">
                    <a:tc>
                      <a:txBody>
                        <a:bodyPr/>
                        <a:lstStyle/>
                        <a:p>
                          <a:pPr algn="l">
                            <a:spcAft>
                              <a:spcPts val="100"/>
                            </a:spcAft>
                          </a:pPr>
                          <a:r>
                            <a:rPr lang="en-US" sz="1200"/>
                            <a:t>HAPS Platform e.i.r.p./cell</a:t>
                          </a:r>
                          <a:endParaRPr lang="zh-CN" sz="1200"/>
                        </a:p>
                      </a:txBody>
                      <a:tcPr marL="68580" marR="68580" marT="17780" marB="17780" anchor="ctr"/>
                    </a:tc>
                    <a:tc>
                      <a:txBody>
                        <a:bodyPr/>
                        <a:lstStyle/>
                        <a:p>
                          <a:pPr algn="l">
                            <a:spcAft>
                              <a:spcPts val="100"/>
                            </a:spcAft>
                          </a:pPr>
                          <a:r>
                            <a:rPr lang="en-US" sz="1200" dirty="0"/>
                            <a:t> </a:t>
                          </a:r>
                          <a:endParaRPr lang="zh-CN" sz="1200" dirty="0"/>
                        </a:p>
                      </a:txBody>
                      <a:tcPr marL="68580" marR="68580" marT="17780" marB="17780" anchor="ctr"/>
                    </a:tc>
                  </a:tr>
                  <a:tr h="401320">
                    <a:tc>
                      <a:txBody>
                        <a:bodyPr/>
                        <a:lstStyle/>
                        <a:p>
                          <a:pPr algn="l">
                            <a:spcAft>
                              <a:spcPts val="100"/>
                            </a:spcAft>
                          </a:pPr>
                          <a:r>
                            <a:rPr lang="en-US" sz="1200"/>
                            <a:t>HAPS Platform e.i.r.p. Spectral Density/cell</a:t>
                          </a:r>
                          <a:endParaRPr lang="zh-CN" sz="1200"/>
                        </a:p>
                      </a:txBody>
                      <a:tcPr marL="68580" marR="68580" marT="17780" marB="17780" anchor="ctr"/>
                    </a:tc>
                    <a:tc>
                      <a:txBody>
                        <a:bodyPr/>
                        <a:lstStyle/>
                        <a:p>
                          <a:pPr algn="l">
                            <a:spcAft>
                              <a:spcPts val="100"/>
                            </a:spcAft>
                          </a:pPr>
                          <a:r>
                            <a:rPr lang="en-US" sz="1200" dirty="0"/>
                            <a:t> </a:t>
                          </a:r>
                          <a:endParaRPr lang="zh-CN" sz="1200" dirty="0"/>
                        </a:p>
                      </a:txBody>
                      <a:tcPr marL="68580" marR="68580" marT="17780" marB="17780" anchor="ctr"/>
                    </a:tc>
                  </a:tr>
                </a:tbl>
              </a:graphicData>
            </a:graphic>
          </p:graphicFrame>
        </mc:Fallback>
      </mc:AlternateContent>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ext uri="{D42A27DB-BD31-4B8C-83A1-F6EECF244321}">
                    <p14:modId xmlns:p14="http://schemas.microsoft.com/office/powerpoint/2010/main" val="3403119885"/>
                  </p:ext>
                </p:extLst>
              </p:nvPr>
            </p:nvGraphicFramePr>
            <p:xfrm>
              <a:off x="6286500" y="2820803"/>
              <a:ext cx="4676775" cy="2727960"/>
            </p:xfrm>
            <a:graphic>
              <a:graphicData uri="http://schemas.openxmlformats.org/drawingml/2006/table">
                <a:tbl>
                  <a:tblPr firstRow="1" firstCol="1" bandRow="1">
                    <a:tableStyleId>{5C22544A-7EE6-4342-B048-85BDC9FD1C3A}</a:tableStyleId>
                  </a:tblPr>
                  <a:tblGrid>
                    <a:gridCol w="2876550"/>
                    <a:gridCol w="1800225"/>
                  </a:tblGrid>
                  <a:tr h="0">
                    <a:tc>
                      <a:txBody>
                        <a:bodyPr/>
                        <a:lstStyle/>
                        <a:p>
                          <a:pPr algn="l" fontAlgn="base" hangingPunct="0">
                            <a:spcAft>
                              <a:spcPts val="100"/>
                            </a:spcAft>
                          </a:pPr>
                          <a:r>
                            <a:rPr lang="en-US" sz="1000" dirty="0">
                              <a:effectLst/>
                            </a:rPr>
                            <a:t>Antenna array configuration (row x column)</a:t>
                          </a:r>
                          <a:endParaRPr lang="zh-CN" sz="1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en-US" sz="1000">
                              <a:effectLst/>
                            </a:rPr>
                            <a:t>2 x 2 for 1st layer cell</a:t>
                          </a:r>
                          <a:endParaRPr lang="zh-CN" sz="1000">
                            <a:effectLst/>
                          </a:endParaRPr>
                        </a:p>
                        <a:p>
                          <a:pPr algn="l" fontAlgn="base" hangingPunct="0">
                            <a:spcAft>
                              <a:spcPts val="100"/>
                            </a:spcAft>
                          </a:pPr>
                          <a:r>
                            <a:rPr lang="en-US" sz="1000">
                              <a:effectLst/>
                            </a:rPr>
                            <a:t>4 x 2 for 2nd layer cell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r h="0">
                    <a:tc>
                      <a:txBody>
                        <a:bodyPr/>
                        <a:lstStyle/>
                        <a:p>
                          <a:pPr algn="l" fontAlgn="base" hangingPunct="0">
                            <a:spcAft>
                              <a:spcPts val="100"/>
                            </a:spcAft>
                          </a:pPr>
                          <a:r>
                            <a:rPr lang="zh-CN" sz="1000">
                              <a:effectLst/>
                            </a:rPr>
                            <a:t>Antenna polarization</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zh-CN" sz="1000">
                              <a:effectLst/>
                            </a:rPr>
                            <a:t>Linear  </a:t>
                          </a:r>
                          <a14:m>
                            <m:oMath xmlns:m="http://schemas.openxmlformats.org/officeDocument/2006/math">
                              <m:r>
                                <a:rPr lang="zh-CN" sz="1000">
                                  <a:effectLst/>
                                  <a:latin typeface="Cambria Math" panose="02040503050406030204" pitchFamily="18" charset="0"/>
                                </a:rPr>
                                <m:t>±45°</m:t>
                              </m:r>
                            </m:oMath>
                          </a14:m>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r h="0">
                    <a:tc>
                      <a:txBody>
                        <a:bodyPr/>
                        <a:lstStyle/>
                        <a:p>
                          <a:pPr algn="l" fontAlgn="base" hangingPunct="0">
                            <a:spcAft>
                              <a:spcPts val="100"/>
                            </a:spcAft>
                          </a:pPr>
                          <a:r>
                            <a:rPr lang="zh-CN" sz="1000">
                              <a:effectLst/>
                            </a:rPr>
                            <a:t>Element gain</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zh-CN" sz="1000">
                              <a:effectLst/>
                            </a:rPr>
                            <a:t>8 dBi</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r h="0">
                    <a:tc>
                      <a:txBody>
                        <a:bodyPr/>
                        <a:lstStyle/>
                        <a:p>
                          <a:pPr algn="l" fontAlgn="base" hangingPunct="0">
                            <a:spcAft>
                              <a:spcPts val="100"/>
                            </a:spcAft>
                          </a:pPr>
                          <a:r>
                            <a:rPr lang="zh-CN" sz="1000">
                              <a:effectLst/>
                            </a:rPr>
                            <a:t>Element HPBW horizontal/vertical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14:m>
                            <m:oMath xmlns:m="http://schemas.openxmlformats.org/officeDocument/2006/math">
                              <m:r>
                                <a:rPr lang="en-US" sz="1000">
                                  <a:effectLst/>
                                  <a:latin typeface="Cambria Math" panose="02040503050406030204" pitchFamily="18" charset="0"/>
                                </a:rPr>
                                <m:t>65°</m:t>
                              </m:r>
                            </m:oMath>
                          </a14:m>
                          <a:r>
                            <a:rPr lang="en-US" sz="1000">
                              <a:effectLst/>
                            </a:rPr>
                            <a:t> for both H/V</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r h="0">
                    <a:tc>
                      <a:txBody>
                        <a:bodyPr/>
                        <a:lstStyle/>
                        <a:p>
                          <a:pPr algn="l" fontAlgn="base" hangingPunct="0">
                            <a:spcAft>
                              <a:spcPts val="100"/>
                            </a:spcAft>
                          </a:pPr>
                          <a:r>
                            <a:rPr lang="en-US" sz="1000">
                              <a:effectLst/>
                            </a:rPr>
                            <a:t>Element front-to-back ratio horizontal/vertical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en-US" sz="1000">
                              <a:effectLst/>
                            </a:rPr>
                            <a:t>30 dB for both H/V</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r h="0">
                    <a:tc>
                      <a:txBody>
                        <a:bodyPr/>
                        <a:lstStyle/>
                        <a:p>
                          <a:pPr algn="l" fontAlgn="base" hangingPunct="0">
                            <a:spcAft>
                              <a:spcPts val="100"/>
                            </a:spcAft>
                          </a:pPr>
                          <a:r>
                            <a:rPr lang="zh-CN" sz="1000">
                              <a:effectLst/>
                            </a:rPr>
                            <a:t>Element spacing horizontal/vertical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en-US" sz="1000">
                              <a:effectLst/>
                            </a:rPr>
                            <a:t>0.5 wavelength for both H/V</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r h="0">
                    <a:tc>
                      <a:txBody>
                        <a:bodyPr/>
                        <a:lstStyle/>
                        <a:p>
                          <a:pPr algn="l" fontAlgn="base" hangingPunct="0">
                            <a:spcAft>
                              <a:spcPts val="100"/>
                            </a:spcAft>
                          </a:pPr>
                          <a:r>
                            <a:rPr lang="en-US" sz="1000">
                              <a:effectLst/>
                            </a:rPr>
                            <a:t>Antenna panel tilt (from the horizon)</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14:m>
                            <m:oMath xmlns:m="http://schemas.openxmlformats.org/officeDocument/2006/math">
                              <m:r>
                                <a:rPr lang="en-US" sz="1000">
                                  <a:effectLst/>
                                  <a:latin typeface="Cambria Math" panose="02040503050406030204" pitchFamily="18" charset="0"/>
                                </a:rPr>
                                <m:t>90°</m:t>
                              </m:r>
                            </m:oMath>
                          </a14:m>
                          <a:r>
                            <a:rPr lang="en-US" sz="1000" dirty="0">
                              <a:effectLst/>
                            </a:rPr>
                            <a:t> for 1st layer cell</a:t>
                          </a:r>
                          <a:endParaRPr lang="zh-CN" sz="1000" dirty="0">
                            <a:effectLst/>
                          </a:endParaRPr>
                        </a:p>
                        <a:p>
                          <a:pPr algn="l" fontAlgn="base" hangingPunct="0">
                            <a:spcAft>
                              <a:spcPts val="100"/>
                            </a:spcAft>
                          </a:pPr>
                          <a14:m>
                            <m:oMath xmlns:m="http://schemas.openxmlformats.org/officeDocument/2006/math">
                              <m:r>
                                <a:rPr lang="en-US" sz="1000">
                                  <a:effectLst/>
                                  <a:latin typeface="Cambria Math" panose="02040503050406030204" pitchFamily="18" charset="0"/>
                                </a:rPr>
                                <m:t>23°</m:t>
                              </m:r>
                            </m:oMath>
                          </a14:m>
                          <a:r>
                            <a:rPr lang="en-US" sz="1000" dirty="0">
                              <a:effectLst/>
                            </a:rPr>
                            <a:t> for 2nd layer cell</a:t>
                          </a:r>
                          <a:endParaRPr lang="zh-CN" sz="1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r h="0">
                    <a:tc>
                      <a:txBody>
                        <a:bodyPr/>
                        <a:lstStyle/>
                        <a:p>
                          <a:pPr algn="l" fontAlgn="base" hangingPunct="0">
                            <a:spcAft>
                              <a:spcPts val="100"/>
                            </a:spcAft>
                          </a:pPr>
                          <a:r>
                            <a:rPr lang="en-US" sz="1000">
                              <a:effectLst/>
                            </a:rPr>
                            <a:t>Tx power per antenna panel </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zh-CN" sz="1000">
                              <a:effectLst/>
                            </a:rPr>
                            <a:t>43 dBm</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r h="0">
                    <a:tc>
                      <a:txBody>
                        <a:bodyPr/>
                        <a:lstStyle/>
                        <a:p>
                          <a:pPr algn="l" fontAlgn="base" hangingPunct="0">
                            <a:spcAft>
                              <a:spcPts val="100"/>
                            </a:spcAft>
                          </a:pPr>
                          <a:r>
                            <a:rPr lang="en-US" sz="1000">
                              <a:effectLst/>
                            </a:rPr>
                            <a:t>Cable loss</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en-US" sz="1000">
                              <a:effectLst/>
                            </a:rPr>
                            <a:t>2 dB</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r h="0">
                    <a:tc>
                      <a:txBody>
                        <a:bodyPr/>
                        <a:lstStyle/>
                        <a:p>
                          <a:pPr algn="l" fontAlgn="base" hangingPunct="0">
                            <a:spcAft>
                              <a:spcPts val="100"/>
                            </a:spcAft>
                          </a:pPr>
                          <a:r>
                            <a:rPr lang="en-US" sz="1000">
                              <a:effectLst/>
                            </a:rPr>
                            <a:t>HAPS EIRP/cell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en-US" sz="1000">
                              <a:effectLst/>
                            </a:rPr>
                            <a:t>55 dBm (1st layer cell), </a:t>
                          </a:r>
                          <a:endParaRPr lang="zh-CN" sz="1000">
                            <a:effectLst/>
                          </a:endParaRPr>
                        </a:p>
                        <a:p>
                          <a:pPr algn="l" fontAlgn="base" hangingPunct="0">
                            <a:spcAft>
                              <a:spcPts val="100"/>
                            </a:spcAft>
                          </a:pPr>
                          <a:r>
                            <a:rPr lang="en-US" sz="1000">
                              <a:effectLst/>
                            </a:rPr>
                            <a:t>58 dBm (2nd layer cell)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r h="0">
                    <a:tc>
                      <a:txBody>
                        <a:bodyPr/>
                        <a:lstStyle/>
                        <a:p>
                          <a:pPr algn="l" fontAlgn="base" hangingPunct="0">
                            <a:spcAft>
                              <a:spcPts val="100"/>
                            </a:spcAft>
                          </a:pPr>
                          <a:r>
                            <a:rPr lang="en-US" sz="1000">
                              <a:effectLst/>
                            </a:rPr>
                            <a:t>HAPS EIRP spectral density/cell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en-US" sz="1000" dirty="0">
                              <a:effectLst/>
                            </a:rPr>
                            <a:t>42 </a:t>
                          </a:r>
                          <a:r>
                            <a:rPr lang="en-US" sz="1000" dirty="0" err="1">
                              <a:effectLst/>
                            </a:rPr>
                            <a:t>dBm</a:t>
                          </a:r>
                          <a:r>
                            <a:rPr lang="en-US" sz="1000" dirty="0">
                              <a:effectLst/>
                            </a:rPr>
                            <a:t>/MHz (1st layer cell),</a:t>
                          </a:r>
                          <a:endParaRPr lang="zh-CN" sz="1000" dirty="0">
                            <a:effectLst/>
                          </a:endParaRPr>
                        </a:p>
                        <a:p>
                          <a:pPr algn="l" fontAlgn="base" hangingPunct="0">
                            <a:spcAft>
                              <a:spcPts val="100"/>
                            </a:spcAft>
                          </a:pPr>
                          <a:r>
                            <a:rPr lang="en-US" sz="1000" dirty="0">
                              <a:effectLst/>
                            </a:rPr>
                            <a:t>45 </a:t>
                          </a:r>
                          <a:r>
                            <a:rPr lang="en-US" sz="1000" dirty="0" err="1">
                              <a:effectLst/>
                            </a:rPr>
                            <a:t>dBm</a:t>
                          </a:r>
                          <a:r>
                            <a:rPr lang="en-US" sz="1000" dirty="0">
                              <a:effectLst/>
                            </a:rPr>
                            <a:t>/MHz (2nd layer cell)</a:t>
                          </a:r>
                          <a:endParaRPr lang="zh-CN" sz="1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3403119885"/>
                  </p:ext>
                </p:extLst>
              </p:nvPr>
            </p:nvGraphicFramePr>
            <p:xfrm>
              <a:off x="6286500" y="2820803"/>
              <a:ext cx="4676775" cy="2727960"/>
            </p:xfrm>
            <a:graphic>
              <a:graphicData uri="http://schemas.openxmlformats.org/drawingml/2006/table">
                <a:tbl>
                  <a:tblPr firstRow="1" firstCol="1" bandRow="1">
                    <a:tableStyleId>{5C22544A-7EE6-4342-B048-85BDC9FD1C3A}</a:tableStyleId>
                  </a:tblPr>
                  <a:tblGrid>
                    <a:gridCol w="2876550"/>
                    <a:gridCol w="1800225"/>
                  </a:tblGrid>
                  <a:tr h="353060">
                    <a:tc>
                      <a:txBody>
                        <a:bodyPr/>
                        <a:lstStyle/>
                        <a:p>
                          <a:pPr algn="l" fontAlgn="base" hangingPunct="0">
                            <a:spcAft>
                              <a:spcPts val="100"/>
                            </a:spcAft>
                          </a:pPr>
                          <a:r>
                            <a:rPr lang="en-US" sz="1000" dirty="0">
                              <a:effectLst/>
                            </a:rPr>
                            <a:t>Antenna array configuration (row x column)</a:t>
                          </a:r>
                          <a:endParaRPr lang="zh-CN" sz="1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en-US" sz="1000">
                              <a:effectLst/>
                            </a:rPr>
                            <a:t>2 x 2 for 1st layer cell</a:t>
                          </a:r>
                          <a:endParaRPr lang="zh-CN" sz="1000">
                            <a:effectLst/>
                          </a:endParaRPr>
                        </a:p>
                        <a:p>
                          <a:pPr algn="l" fontAlgn="base" hangingPunct="0">
                            <a:spcAft>
                              <a:spcPts val="100"/>
                            </a:spcAft>
                          </a:pPr>
                          <a:r>
                            <a:rPr lang="en-US" sz="1000">
                              <a:effectLst/>
                            </a:rPr>
                            <a:t>4 x 2 for 2nd layer cell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r h="187960">
                    <a:tc>
                      <a:txBody>
                        <a:bodyPr/>
                        <a:lstStyle/>
                        <a:p>
                          <a:pPr algn="l" fontAlgn="base" hangingPunct="0">
                            <a:spcAft>
                              <a:spcPts val="100"/>
                            </a:spcAft>
                          </a:pPr>
                          <a:r>
                            <a:rPr lang="zh-CN" sz="1000">
                              <a:effectLst/>
                            </a:rPr>
                            <a:t>Antenna polarization</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endParaRPr lang="zh-CN"/>
                        </a:p>
                      </a:txBody>
                      <a:tcPr marL="68580" marR="68580" marT="17780" marB="17780" anchor="ctr">
                        <a:blipFill rotWithShape="0">
                          <a:blip r:embed="rId4"/>
                          <a:stretch>
                            <a:fillRect l="-159797" t="-193548" r="-1351" b="-1193548"/>
                          </a:stretch>
                        </a:blipFill>
                      </a:tcPr>
                    </a:tc>
                  </a:tr>
                  <a:tr h="187960">
                    <a:tc>
                      <a:txBody>
                        <a:bodyPr/>
                        <a:lstStyle/>
                        <a:p>
                          <a:pPr algn="l" fontAlgn="base" hangingPunct="0">
                            <a:spcAft>
                              <a:spcPts val="100"/>
                            </a:spcAft>
                          </a:pPr>
                          <a:r>
                            <a:rPr lang="zh-CN" sz="1000">
                              <a:effectLst/>
                            </a:rPr>
                            <a:t>Element gain</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zh-CN" sz="1000">
                              <a:effectLst/>
                            </a:rPr>
                            <a:t>8 dBi</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r h="187960">
                    <a:tc>
                      <a:txBody>
                        <a:bodyPr/>
                        <a:lstStyle/>
                        <a:p>
                          <a:pPr algn="l" fontAlgn="base" hangingPunct="0">
                            <a:spcAft>
                              <a:spcPts val="100"/>
                            </a:spcAft>
                          </a:pPr>
                          <a:r>
                            <a:rPr lang="zh-CN" sz="1000">
                              <a:effectLst/>
                            </a:rPr>
                            <a:t>Element HPBW horizontal/vertical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endParaRPr lang="zh-CN"/>
                        </a:p>
                      </a:txBody>
                      <a:tcPr marL="68580" marR="68580" marT="17780" marB="17780" anchor="ctr">
                        <a:blipFill rotWithShape="0">
                          <a:blip r:embed="rId4"/>
                          <a:stretch>
                            <a:fillRect l="-159797" t="-393548" r="-1351" b="-993548"/>
                          </a:stretch>
                        </a:blipFill>
                      </a:tcPr>
                    </a:tc>
                  </a:tr>
                  <a:tr h="187960">
                    <a:tc>
                      <a:txBody>
                        <a:bodyPr/>
                        <a:lstStyle/>
                        <a:p>
                          <a:pPr algn="l" fontAlgn="base" hangingPunct="0">
                            <a:spcAft>
                              <a:spcPts val="100"/>
                            </a:spcAft>
                          </a:pPr>
                          <a:r>
                            <a:rPr lang="en-US" sz="1000">
                              <a:effectLst/>
                            </a:rPr>
                            <a:t>Element front-to-back ratio horizontal/vertical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en-US" sz="1000">
                              <a:effectLst/>
                            </a:rPr>
                            <a:t>30 dB for both H/V</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r h="187960">
                    <a:tc>
                      <a:txBody>
                        <a:bodyPr/>
                        <a:lstStyle/>
                        <a:p>
                          <a:pPr algn="l" fontAlgn="base" hangingPunct="0">
                            <a:spcAft>
                              <a:spcPts val="100"/>
                            </a:spcAft>
                          </a:pPr>
                          <a:r>
                            <a:rPr lang="zh-CN" sz="1000">
                              <a:effectLst/>
                            </a:rPr>
                            <a:t>Element spacing horizontal/vertical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en-US" sz="1000">
                              <a:effectLst/>
                            </a:rPr>
                            <a:t>0.5 wavelength for both H/V</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r h="353060">
                    <a:tc>
                      <a:txBody>
                        <a:bodyPr/>
                        <a:lstStyle/>
                        <a:p>
                          <a:pPr algn="l" fontAlgn="base" hangingPunct="0">
                            <a:spcAft>
                              <a:spcPts val="100"/>
                            </a:spcAft>
                          </a:pPr>
                          <a:r>
                            <a:rPr lang="en-US" sz="1000">
                              <a:effectLst/>
                            </a:rPr>
                            <a:t>Antenna panel tilt (from the horizon)</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endParaRPr lang="zh-CN"/>
                        </a:p>
                      </a:txBody>
                      <a:tcPr marL="68580" marR="68580" marT="17780" marB="17780" anchor="ctr">
                        <a:blipFill rotWithShape="0">
                          <a:blip r:embed="rId4"/>
                          <a:stretch>
                            <a:fillRect l="-159797" t="-370690" r="-1351" b="-324138"/>
                          </a:stretch>
                        </a:blipFill>
                      </a:tcPr>
                    </a:tc>
                  </a:tr>
                  <a:tr h="187960">
                    <a:tc>
                      <a:txBody>
                        <a:bodyPr/>
                        <a:lstStyle/>
                        <a:p>
                          <a:pPr algn="l" fontAlgn="base" hangingPunct="0">
                            <a:spcAft>
                              <a:spcPts val="100"/>
                            </a:spcAft>
                          </a:pPr>
                          <a:r>
                            <a:rPr lang="en-US" sz="1000">
                              <a:effectLst/>
                            </a:rPr>
                            <a:t>Tx power per antenna panel </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zh-CN" sz="1000">
                              <a:effectLst/>
                            </a:rPr>
                            <a:t>43 dBm</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r h="187960">
                    <a:tc>
                      <a:txBody>
                        <a:bodyPr/>
                        <a:lstStyle/>
                        <a:p>
                          <a:pPr algn="l" fontAlgn="base" hangingPunct="0">
                            <a:spcAft>
                              <a:spcPts val="100"/>
                            </a:spcAft>
                          </a:pPr>
                          <a:r>
                            <a:rPr lang="en-US" sz="1000">
                              <a:effectLst/>
                            </a:rPr>
                            <a:t>Cable loss</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en-US" sz="1000">
                              <a:effectLst/>
                            </a:rPr>
                            <a:t>2 dB</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r h="353060">
                    <a:tc>
                      <a:txBody>
                        <a:bodyPr/>
                        <a:lstStyle/>
                        <a:p>
                          <a:pPr algn="l" fontAlgn="base" hangingPunct="0">
                            <a:spcAft>
                              <a:spcPts val="100"/>
                            </a:spcAft>
                          </a:pPr>
                          <a:r>
                            <a:rPr lang="en-US" sz="1000">
                              <a:effectLst/>
                            </a:rPr>
                            <a:t>HAPS EIRP/cell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en-US" sz="1000">
                              <a:effectLst/>
                            </a:rPr>
                            <a:t>55 dBm (1st layer cell), </a:t>
                          </a:r>
                          <a:endParaRPr lang="zh-CN" sz="1000">
                            <a:effectLst/>
                          </a:endParaRPr>
                        </a:p>
                        <a:p>
                          <a:pPr algn="l" fontAlgn="base" hangingPunct="0">
                            <a:spcAft>
                              <a:spcPts val="100"/>
                            </a:spcAft>
                          </a:pPr>
                          <a:r>
                            <a:rPr lang="en-US" sz="1000">
                              <a:effectLst/>
                            </a:rPr>
                            <a:t>58 dBm (2nd layer cell)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r h="353060">
                    <a:tc>
                      <a:txBody>
                        <a:bodyPr/>
                        <a:lstStyle/>
                        <a:p>
                          <a:pPr algn="l" fontAlgn="base" hangingPunct="0">
                            <a:spcAft>
                              <a:spcPts val="100"/>
                            </a:spcAft>
                          </a:pPr>
                          <a:r>
                            <a:rPr lang="en-US" sz="1000">
                              <a:effectLst/>
                            </a:rPr>
                            <a:t>HAPS EIRP spectral density/cell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en-US" sz="1000" dirty="0">
                              <a:effectLst/>
                            </a:rPr>
                            <a:t>42 </a:t>
                          </a:r>
                          <a:r>
                            <a:rPr lang="en-US" sz="1000" dirty="0" err="1">
                              <a:effectLst/>
                            </a:rPr>
                            <a:t>dBm</a:t>
                          </a:r>
                          <a:r>
                            <a:rPr lang="en-US" sz="1000" dirty="0">
                              <a:effectLst/>
                            </a:rPr>
                            <a:t>/MHz (1st layer cell),</a:t>
                          </a:r>
                          <a:endParaRPr lang="zh-CN" sz="1000" dirty="0">
                            <a:effectLst/>
                          </a:endParaRPr>
                        </a:p>
                        <a:p>
                          <a:pPr algn="l" fontAlgn="base" hangingPunct="0">
                            <a:spcAft>
                              <a:spcPts val="100"/>
                            </a:spcAft>
                          </a:pPr>
                          <a:r>
                            <a:rPr lang="en-US" sz="1000" dirty="0">
                              <a:effectLst/>
                            </a:rPr>
                            <a:t>45 </a:t>
                          </a:r>
                          <a:r>
                            <a:rPr lang="en-US" sz="1000" dirty="0" err="1">
                              <a:effectLst/>
                            </a:rPr>
                            <a:t>dBm</a:t>
                          </a:r>
                          <a:r>
                            <a:rPr lang="en-US" sz="1000" dirty="0">
                              <a:effectLst/>
                            </a:rPr>
                            <a:t>/MHz (2nd layer cell)</a:t>
                          </a:r>
                          <a:endParaRPr lang="zh-CN" sz="1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bl>
              </a:graphicData>
            </a:graphic>
          </p:graphicFrame>
        </mc:Fallback>
      </mc:AlternateContent>
      <p:sp>
        <p:nvSpPr>
          <p:cNvPr id="4" name="文本框 3"/>
          <p:cNvSpPr txBox="1"/>
          <p:nvPr/>
        </p:nvSpPr>
        <p:spPr>
          <a:xfrm>
            <a:off x="2590800" y="2888170"/>
            <a:ext cx="1056700" cy="369332"/>
          </a:xfrm>
          <a:prstGeom prst="rect">
            <a:avLst/>
          </a:prstGeom>
          <a:noFill/>
        </p:spPr>
        <p:txBody>
          <a:bodyPr wrap="none" rtlCol="0">
            <a:spAutoFit/>
          </a:bodyPr>
          <a:lstStyle/>
          <a:p>
            <a:r>
              <a:rPr lang="en-US" altLang="zh-CN" dirty="0" smtClean="0"/>
              <a:t>Option 1</a:t>
            </a:r>
            <a:endParaRPr lang="zh-CN" altLang="en-US" dirty="0"/>
          </a:p>
        </p:txBody>
      </p:sp>
      <p:sp>
        <p:nvSpPr>
          <p:cNvPr id="8" name="文本框 7"/>
          <p:cNvSpPr txBox="1"/>
          <p:nvPr/>
        </p:nvSpPr>
        <p:spPr>
          <a:xfrm>
            <a:off x="8248650" y="2485832"/>
            <a:ext cx="1056700" cy="369332"/>
          </a:xfrm>
          <a:prstGeom prst="rect">
            <a:avLst/>
          </a:prstGeom>
          <a:noFill/>
        </p:spPr>
        <p:txBody>
          <a:bodyPr wrap="none" rtlCol="0">
            <a:spAutoFit/>
          </a:bodyPr>
          <a:lstStyle/>
          <a:p>
            <a:r>
              <a:rPr lang="en-US" altLang="zh-CN" dirty="0" smtClean="0"/>
              <a:t>Option 2</a:t>
            </a:r>
            <a:endParaRPr lang="zh-CN" altLang="en-US" dirty="0"/>
          </a:p>
        </p:txBody>
      </p:sp>
    </p:spTree>
    <p:extLst>
      <p:ext uri="{BB962C8B-B14F-4D97-AF65-F5344CB8AC3E}">
        <p14:creationId xmlns:p14="http://schemas.microsoft.com/office/powerpoint/2010/main" val="3238282135"/>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smtClean="0"/>
              <a:t>Way Forward - HAPS</a:t>
            </a:r>
            <a:endParaRPr lang="en-GB" altLang="en-US" dirty="0"/>
          </a:p>
        </p:txBody>
      </p:sp>
      <p:sp>
        <p:nvSpPr>
          <p:cNvPr id="7" name="Content Placeholder 2">
            <a:extLst>
              <a:ext uri="{FF2B5EF4-FFF2-40B4-BE49-F238E27FC236}">
                <a16:creationId xmlns="" xmlns:a16="http://schemas.microsoft.com/office/drawing/2014/main" id="{33CFEE74-7B51-47B2-8BC9-945D38E983E7}"/>
              </a:ext>
            </a:extLst>
          </p:cNvPr>
          <p:cNvSpPr txBox="1">
            <a:spLocks/>
          </p:cNvSpPr>
          <p:nvPr/>
        </p:nvSpPr>
        <p:spPr bwMode="auto">
          <a:xfrm>
            <a:off x="838200" y="5186813"/>
            <a:ext cx="10515600" cy="167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en-US" dirty="0" smtClean="0"/>
              <a:t>Details are all captured in R4-2108646.</a:t>
            </a:r>
          </a:p>
          <a:p>
            <a:pPr marL="717550">
              <a:buFont typeface="Arial" panose="020B0604020202020204" pitchFamily="34" charset="0"/>
              <a:buChar char="•"/>
            </a:pPr>
            <a:r>
              <a:rPr lang="en-US" altLang="en-US" sz="2000" dirty="0" smtClean="0"/>
              <a:t>Remaining </a:t>
            </a:r>
            <a:r>
              <a:rPr lang="en-US" altLang="en-US" sz="2000" dirty="0"/>
              <a:t>open issue are </a:t>
            </a:r>
            <a:r>
              <a:rPr lang="en-US" altLang="en-US" sz="2000" dirty="0" smtClean="0"/>
              <a:t>with </a:t>
            </a:r>
            <a:r>
              <a:rPr lang="en-US" altLang="en-US" sz="2000" dirty="0"/>
              <a:t>[] and will be further discussed.</a:t>
            </a:r>
          </a:p>
        </p:txBody>
      </p:sp>
      <p:sp>
        <p:nvSpPr>
          <p:cNvPr id="10" name="Content Placeholder 2">
            <a:extLst>
              <a:ext uri="{FF2B5EF4-FFF2-40B4-BE49-F238E27FC236}">
                <a16:creationId xmlns="" xmlns:a16="http://schemas.microsoft.com/office/drawing/2014/main" id="{33CFEE74-7B51-47B2-8BC9-945D38E983E7}"/>
              </a:ext>
            </a:extLst>
          </p:cNvPr>
          <p:cNvSpPr txBox="1">
            <a:spLocks/>
          </p:cNvSpPr>
          <p:nvPr/>
        </p:nvSpPr>
        <p:spPr bwMode="auto">
          <a:xfrm>
            <a:off x="838200" y="1788431"/>
            <a:ext cx="10515600" cy="845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lnSpc>
                <a:spcPct val="100000"/>
              </a:lnSpc>
              <a:spcBef>
                <a:spcPts val="0"/>
              </a:spcBef>
            </a:pPr>
            <a:r>
              <a:rPr lang="en-US" altLang="zh-CN" dirty="0" smtClean="0"/>
              <a:t>Uplink scheduled bandwidth: FFS</a:t>
            </a:r>
          </a:p>
          <a:p>
            <a:pPr marL="717550" lvl="1">
              <a:lnSpc>
                <a:spcPct val="100000"/>
              </a:lnSpc>
              <a:spcBef>
                <a:spcPts val="600"/>
              </a:spcBef>
              <a:buClrTx/>
            </a:pPr>
            <a:r>
              <a:rPr lang="en-US" altLang="en-US" sz="2000" dirty="0" smtClean="0"/>
              <a:t>Option </a:t>
            </a:r>
            <a:r>
              <a:rPr lang="en-US" altLang="en-US" sz="2000" dirty="0"/>
              <a:t>1: </a:t>
            </a:r>
          </a:p>
          <a:p>
            <a:pPr marL="1000125" lvl="1" indent="-285750">
              <a:lnSpc>
                <a:spcPct val="100000"/>
              </a:lnSpc>
              <a:spcBef>
                <a:spcPts val="600"/>
              </a:spcBef>
              <a:buClrTx/>
              <a:buFont typeface="Wingdings" panose="05000000000000000000" pitchFamily="2" charset="2"/>
              <a:buChar char="ü"/>
            </a:pPr>
            <a:r>
              <a:rPr lang="en-US" altLang="en-US" sz="1600" dirty="0" smtClean="0"/>
              <a:t>For </a:t>
            </a:r>
            <a:r>
              <a:rPr lang="en-US" altLang="en-US" sz="1600" dirty="0"/>
              <a:t>the HAPS network, UL scheduled bandwidth is 2 RBs per UE and 10 UEs are scheduled per cell. Scheduled UE resources are randomly distributed across the bandwidth.</a:t>
            </a:r>
          </a:p>
          <a:p>
            <a:pPr marL="1000125" lvl="1" indent="-285750">
              <a:lnSpc>
                <a:spcPct val="100000"/>
              </a:lnSpc>
              <a:spcBef>
                <a:spcPts val="600"/>
              </a:spcBef>
              <a:buClrTx/>
              <a:buFont typeface="Wingdings" panose="05000000000000000000" pitchFamily="2" charset="2"/>
              <a:buChar char="ü"/>
            </a:pPr>
            <a:r>
              <a:rPr lang="en-US" altLang="en-US" sz="1600" dirty="0" smtClean="0"/>
              <a:t>For </a:t>
            </a:r>
            <a:r>
              <a:rPr lang="en-US" altLang="en-US" sz="1600" dirty="0"/>
              <a:t>the TN network, UL scheduled bandwidth is 16 RBs per UE and 6 UEs are scheduled per cell. Scheduled UE resources are randomly distributed across the bandwidth.</a:t>
            </a:r>
          </a:p>
          <a:p>
            <a:pPr marL="717550" lvl="1">
              <a:lnSpc>
                <a:spcPct val="100000"/>
              </a:lnSpc>
              <a:spcBef>
                <a:spcPts val="600"/>
              </a:spcBef>
              <a:buClrTx/>
            </a:pPr>
            <a:r>
              <a:rPr lang="en-US" altLang="en-US" sz="2000" dirty="0" smtClean="0"/>
              <a:t>Option </a:t>
            </a:r>
            <a:r>
              <a:rPr lang="en-US" altLang="en-US" sz="2000" dirty="0"/>
              <a:t>2: </a:t>
            </a:r>
          </a:p>
          <a:p>
            <a:pPr marL="1000125" lvl="1" indent="-285750">
              <a:lnSpc>
                <a:spcPct val="100000"/>
              </a:lnSpc>
              <a:spcBef>
                <a:spcPts val="600"/>
              </a:spcBef>
              <a:buClrTx/>
              <a:buFont typeface="Wingdings" panose="05000000000000000000" pitchFamily="2" charset="2"/>
              <a:buChar char="ü"/>
            </a:pPr>
            <a:r>
              <a:rPr lang="en-US" altLang="en-US" sz="1600" dirty="0"/>
              <a:t>For the HAPS network, 3 or 10</a:t>
            </a:r>
          </a:p>
          <a:p>
            <a:pPr marL="1000125" lvl="1" indent="-285750">
              <a:lnSpc>
                <a:spcPct val="100000"/>
              </a:lnSpc>
              <a:spcBef>
                <a:spcPts val="600"/>
              </a:spcBef>
              <a:buClrTx/>
              <a:buFont typeface="Wingdings" panose="05000000000000000000" pitchFamily="2" charset="2"/>
              <a:buChar char="ü"/>
            </a:pPr>
            <a:r>
              <a:rPr lang="en-US" altLang="en-US" sz="1600" dirty="0"/>
              <a:t>For the TN network, 3UEs are usually assumed for simultaneous </a:t>
            </a:r>
            <a:r>
              <a:rPr lang="en-US" altLang="en-US" sz="1600" dirty="0" smtClean="0"/>
              <a:t>transmission</a:t>
            </a:r>
            <a:endParaRPr lang="en-US" altLang="en-US" sz="2000" dirty="0"/>
          </a:p>
        </p:txBody>
      </p:sp>
    </p:spTree>
    <p:extLst>
      <p:ext uri="{BB962C8B-B14F-4D97-AF65-F5344CB8AC3E}">
        <p14:creationId xmlns:p14="http://schemas.microsoft.com/office/powerpoint/2010/main" val="3110117966"/>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smtClean="0"/>
              <a:t>Way Forward - Calibration</a:t>
            </a:r>
            <a:endParaRPr lang="en-GB" altLang="en-US" dirty="0"/>
          </a:p>
        </p:txBody>
      </p:sp>
      <p:sp>
        <p:nvSpPr>
          <p:cNvPr id="6147" name="Content Placeholder 2">
            <a:extLst>
              <a:ext uri="{FF2B5EF4-FFF2-40B4-BE49-F238E27FC236}">
                <a16:creationId xmlns="" xmlns:a16="http://schemas.microsoft.com/office/drawing/2014/main" id="{33CFEE74-7B51-47B2-8BC9-945D38E983E7}"/>
              </a:ext>
            </a:extLst>
          </p:cNvPr>
          <p:cNvSpPr>
            <a:spLocks noGrp="1"/>
          </p:cNvSpPr>
          <p:nvPr>
            <p:ph idx="1"/>
          </p:nvPr>
        </p:nvSpPr>
        <p:spPr>
          <a:xfrm>
            <a:off x="771525" y="2016124"/>
            <a:ext cx="10515600" cy="3784601"/>
          </a:xfrm>
        </p:spPr>
        <p:txBody>
          <a:bodyPr/>
          <a:lstStyle/>
          <a:p>
            <a:pPr marL="0" indent="0">
              <a:buNone/>
            </a:pPr>
            <a:r>
              <a:rPr lang="en-US" altLang="zh-CN" dirty="0" smtClean="0"/>
              <a:t>Agreement: </a:t>
            </a:r>
          </a:p>
          <a:p>
            <a:pPr marL="358775" indent="-358775"/>
            <a:r>
              <a:rPr lang="en-US" altLang="zh-CN" dirty="0" smtClean="0"/>
              <a:t>Develop tables (</a:t>
            </a:r>
            <a:r>
              <a:rPr lang="en-US" altLang="zh-CN" dirty="0"/>
              <a:t>R4-2108721</a:t>
            </a:r>
            <a:r>
              <a:rPr lang="en-US" altLang="zh-CN" dirty="0" smtClean="0"/>
              <a:t>) </a:t>
            </a:r>
            <a:r>
              <a:rPr lang="en-US" altLang="zh-CN" dirty="0"/>
              <a:t>to calibrate following values for TN, NTN and HAPS respectively.</a:t>
            </a:r>
          </a:p>
          <a:p>
            <a:pPr marL="819150" indent="-457200">
              <a:buFont typeface="Arial" panose="020B0604020202020204" pitchFamily="34" charset="0"/>
              <a:buChar char="•"/>
            </a:pPr>
            <a:r>
              <a:rPr lang="en-US" altLang="zh-CN" sz="2400" dirty="0" smtClean="0"/>
              <a:t>TN</a:t>
            </a:r>
            <a:r>
              <a:rPr lang="en-US" altLang="zh-CN" sz="2400" dirty="0"/>
              <a:t>: DL SINR </a:t>
            </a:r>
            <a:r>
              <a:rPr lang="en-US" altLang="zh-CN" sz="2400" dirty="0" err="1"/>
              <a:t>cdf</a:t>
            </a:r>
            <a:r>
              <a:rPr lang="en-US" altLang="zh-CN" sz="2400" dirty="0"/>
              <a:t> , the UE </a:t>
            </a:r>
            <a:r>
              <a:rPr lang="en-US" altLang="zh-CN" sz="2400" dirty="0" err="1"/>
              <a:t>Tx</a:t>
            </a:r>
            <a:r>
              <a:rPr lang="en-US" altLang="zh-CN" sz="2400" dirty="0"/>
              <a:t> </a:t>
            </a:r>
            <a:r>
              <a:rPr lang="en-US" altLang="zh-CN" sz="2400" dirty="0" err="1"/>
              <a:t>cdf</a:t>
            </a:r>
            <a:r>
              <a:rPr lang="en-US" altLang="zh-CN" sz="2400" dirty="0"/>
              <a:t> and the UL SINR </a:t>
            </a:r>
            <a:r>
              <a:rPr lang="en-US" altLang="zh-CN" sz="2400" dirty="0" err="1"/>
              <a:t>cdf</a:t>
            </a:r>
            <a:r>
              <a:rPr lang="en-US" altLang="zh-CN" sz="2400" dirty="0"/>
              <a:t> </a:t>
            </a:r>
          </a:p>
          <a:p>
            <a:pPr marL="819150" indent="-457200">
              <a:buFont typeface="Arial" panose="020B0604020202020204" pitchFamily="34" charset="0"/>
              <a:buChar char="•"/>
            </a:pPr>
            <a:r>
              <a:rPr lang="en-US" altLang="zh-CN" sz="2400" dirty="0" smtClean="0"/>
              <a:t>NTN</a:t>
            </a:r>
            <a:r>
              <a:rPr lang="en-US" altLang="zh-CN" sz="2400" dirty="0"/>
              <a:t>: DL SINR </a:t>
            </a:r>
            <a:r>
              <a:rPr lang="en-US" altLang="zh-CN" sz="2400" dirty="0" err="1"/>
              <a:t>cdf</a:t>
            </a:r>
            <a:r>
              <a:rPr lang="en-US" altLang="zh-CN" sz="2400" dirty="0"/>
              <a:t> , the UE </a:t>
            </a:r>
            <a:r>
              <a:rPr lang="en-US" altLang="zh-CN" sz="2400" dirty="0" err="1"/>
              <a:t>Tx</a:t>
            </a:r>
            <a:r>
              <a:rPr lang="en-US" altLang="zh-CN" sz="2400" dirty="0"/>
              <a:t> </a:t>
            </a:r>
            <a:r>
              <a:rPr lang="en-US" altLang="zh-CN" sz="2400" dirty="0" err="1"/>
              <a:t>cdf</a:t>
            </a:r>
            <a:r>
              <a:rPr lang="en-US" altLang="zh-CN" sz="2400" dirty="0"/>
              <a:t> and the UL SINR </a:t>
            </a:r>
            <a:r>
              <a:rPr lang="en-US" altLang="zh-CN" sz="2400" dirty="0" err="1"/>
              <a:t>cdf</a:t>
            </a:r>
            <a:r>
              <a:rPr lang="en-US" altLang="zh-CN" sz="2400" dirty="0"/>
              <a:t> </a:t>
            </a:r>
          </a:p>
          <a:p>
            <a:pPr marL="819150" indent="-457200">
              <a:buFont typeface="Arial" panose="020B0604020202020204" pitchFamily="34" charset="0"/>
              <a:buChar char="•"/>
            </a:pPr>
            <a:r>
              <a:rPr lang="en-US" altLang="zh-CN" sz="2400" dirty="0" smtClean="0"/>
              <a:t>HAPS</a:t>
            </a:r>
            <a:r>
              <a:rPr lang="en-US" altLang="zh-CN" sz="2400" dirty="0"/>
              <a:t>: DL SINR </a:t>
            </a:r>
            <a:r>
              <a:rPr lang="en-US" altLang="zh-CN" sz="2400" dirty="0" err="1"/>
              <a:t>cdf</a:t>
            </a:r>
            <a:r>
              <a:rPr lang="en-US" altLang="zh-CN" sz="2400" dirty="0"/>
              <a:t> , the UE </a:t>
            </a:r>
            <a:r>
              <a:rPr lang="en-US" altLang="zh-CN" sz="2400" dirty="0" err="1"/>
              <a:t>Tx</a:t>
            </a:r>
            <a:r>
              <a:rPr lang="en-US" altLang="zh-CN" sz="2400" dirty="0"/>
              <a:t> </a:t>
            </a:r>
            <a:r>
              <a:rPr lang="en-US" altLang="zh-CN" sz="2400" dirty="0" err="1"/>
              <a:t>cdf</a:t>
            </a:r>
            <a:r>
              <a:rPr lang="en-US" altLang="zh-CN" sz="2400" dirty="0"/>
              <a:t> and the UL SINR </a:t>
            </a:r>
            <a:r>
              <a:rPr lang="en-US" altLang="zh-CN" sz="2400" dirty="0" err="1"/>
              <a:t>cdf</a:t>
            </a:r>
            <a:endParaRPr lang="en-US" altLang="zh-CN" sz="2400" dirty="0"/>
          </a:p>
          <a:p>
            <a:pPr marL="358775" indent="-358775"/>
            <a:r>
              <a:rPr lang="en-US" altLang="zh-CN" dirty="0" smtClean="0"/>
              <a:t> </a:t>
            </a:r>
            <a:r>
              <a:rPr lang="en-US" altLang="zh-CN" dirty="0"/>
              <a:t>Conduct the calibration during and after this meeting. </a:t>
            </a:r>
          </a:p>
          <a:p>
            <a:pPr marL="358775" indent="-358775"/>
            <a:r>
              <a:rPr lang="en-US" altLang="zh-CN" dirty="0" smtClean="0"/>
              <a:t> </a:t>
            </a:r>
            <a:r>
              <a:rPr lang="en-US" altLang="zh-CN" dirty="0"/>
              <a:t>Finalize the calibration by RAN4#100e.</a:t>
            </a:r>
          </a:p>
        </p:txBody>
      </p:sp>
    </p:spTree>
    <p:extLst>
      <p:ext uri="{BB962C8B-B14F-4D97-AF65-F5344CB8AC3E}">
        <p14:creationId xmlns:p14="http://schemas.microsoft.com/office/powerpoint/2010/main" val="3161124715"/>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smtClean="0"/>
              <a:t>Way Forward - Calibration</a:t>
            </a:r>
            <a:endParaRPr lang="en-GB" altLang="en-US" dirty="0"/>
          </a:p>
        </p:txBody>
      </p:sp>
      <p:sp>
        <p:nvSpPr>
          <p:cNvPr id="6147" name="Content Placeholder 2">
            <a:extLst>
              <a:ext uri="{FF2B5EF4-FFF2-40B4-BE49-F238E27FC236}">
                <a16:creationId xmlns="" xmlns:a16="http://schemas.microsoft.com/office/drawing/2014/main" id="{33CFEE74-7B51-47B2-8BC9-945D38E983E7}"/>
              </a:ext>
            </a:extLst>
          </p:cNvPr>
          <p:cNvSpPr>
            <a:spLocks noGrp="1"/>
          </p:cNvSpPr>
          <p:nvPr>
            <p:ph idx="1"/>
          </p:nvPr>
        </p:nvSpPr>
        <p:spPr>
          <a:xfrm>
            <a:off x="771525" y="2016124"/>
            <a:ext cx="10515600" cy="3784601"/>
          </a:xfrm>
        </p:spPr>
        <p:txBody>
          <a:bodyPr/>
          <a:lstStyle/>
          <a:p>
            <a:pPr marL="358775" indent="-358775"/>
            <a:r>
              <a:rPr lang="en-US" altLang="zh-CN" dirty="0">
                <a:solidFill>
                  <a:schemeClr val="accent2">
                    <a:lumMod val="75000"/>
                  </a:schemeClr>
                </a:solidFill>
              </a:rPr>
              <a:t>Micro work plan for calibration and </a:t>
            </a:r>
            <a:r>
              <a:rPr lang="en-US" altLang="zh-CN" dirty="0" smtClean="0">
                <a:solidFill>
                  <a:schemeClr val="accent2">
                    <a:lumMod val="75000"/>
                  </a:schemeClr>
                </a:solidFill>
              </a:rPr>
              <a:t>co-existence</a:t>
            </a:r>
            <a:endParaRPr lang="en-US" altLang="zh-CN" dirty="0">
              <a:solidFill>
                <a:schemeClr val="accent2">
                  <a:lumMod val="75000"/>
                </a:schemeClr>
              </a:solidFill>
            </a:endParaRPr>
          </a:p>
          <a:p>
            <a:pPr marL="819150" indent="-457200">
              <a:buFont typeface="Arial" panose="020B0604020202020204" pitchFamily="34" charset="0"/>
              <a:buChar char="•"/>
            </a:pPr>
            <a:r>
              <a:rPr lang="en-US" altLang="zh-CN" sz="2400" dirty="0" smtClean="0">
                <a:solidFill>
                  <a:schemeClr val="accent2">
                    <a:lumMod val="75000"/>
                  </a:schemeClr>
                </a:solidFill>
              </a:rPr>
              <a:t>~ </a:t>
            </a:r>
            <a:r>
              <a:rPr lang="en-US" altLang="zh-CN" sz="2400" dirty="0">
                <a:solidFill>
                  <a:schemeClr val="accent2">
                    <a:lumMod val="75000"/>
                  </a:schemeClr>
                </a:solidFill>
              </a:rPr>
              <a:t>August, 2021: conduct offline discussion and finalize calibration before the RAN4 meeting in August.</a:t>
            </a:r>
          </a:p>
          <a:p>
            <a:pPr marL="819150" indent="-457200">
              <a:buFont typeface="Arial" panose="020B0604020202020204" pitchFamily="34" charset="0"/>
              <a:buChar char="•"/>
            </a:pPr>
            <a:r>
              <a:rPr lang="en-US" altLang="zh-CN" sz="2400" dirty="0" smtClean="0">
                <a:solidFill>
                  <a:schemeClr val="accent2">
                    <a:lumMod val="75000"/>
                  </a:schemeClr>
                </a:solidFill>
              </a:rPr>
              <a:t>2021 </a:t>
            </a:r>
            <a:r>
              <a:rPr lang="en-US" altLang="zh-CN" sz="2400" dirty="0">
                <a:solidFill>
                  <a:schemeClr val="accent2">
                    <a:lumMod val="75000"/>
                  </a:schemeClr>
                </a:solidFill>
              </a:rPr>
              <a:t>Q3</a:t>
            </a:r>
            <a:r>
              <a:rPr lang="zh-CN" altLang="en-US" sz="2400" dirty="0">
                <a:solidFill>
                  <a:schemeClr val="accent2">
                    <a:lumMod val="75000"/>
                  </a:schemeClr>
                </a:solidFill>
              </a:rPr>
              <a:t>：</a:t>
            </a:r>
            <a:r>
              <a:rPr lang="en-US" altLang="zh-CN" sz="2400" dirty="0">
                <a:solidFill>
                  <a:schemeClr val="accent2">
                    <a:lumMod val="75000"/>
                  </a:schemeClr>
                </a:solidFill>
              </a:rPr>
              <a:t>collect results for phase 1 scenarios, and draw conclusion for phase 1 scenarios with ACIR as </a:t>
            </a:r>
            <a:r>
              <a:rPr lang="en-US" altLang="zh-CN" sz="2400" dirty="0" smtClean="0">
                <a:solidFill>
                  <a:schemeClr val="accent2">
                    <a:lumMod val="75000"/>
                  </a:schemeClr>
                </a:solidFill>
              </a:rPr>
              <a:t>output. </a:t>
            </a:r>
            <a:endParaRPr lang="en-US" altLang="zh-CN" sz="2400" dirty="0">
              <a:solidFill>
                <a:schemeClr val="accent2">
                  <a:lumMod val="75000"/>
                </a:schemeClr>
              </a:solidFill>
            </a:endParaRPr>
          </a:p>
          <a:p>
            <a:pPr marL="819150" indent="-457200">
              <a:buFont typeface="Arial" panose="020B0604020202020204" pitchFamily="34" charset="0"/>
              <a:buChar char="•"/>
            </a:pPr>
            <a:r>
              <a:rPr lang="en-US" altLang="zh-CN" sz="2400" dirty="0" smtClean="0">
                <a:solidFill>
                  <a:schemeClr val="accent2">
                    <a:lumMod val="75000"/>
                  </a:schemeClr>
                </a:solidFill>
              </a:rPr>
              <a:t>2021 </a:t>
            </a:r>
            <a:r>
              <a:rPr lang="en-US" altLang="zh-CN" sz="2400" dirty="0">
                <a:solidFill>
                  <a:schemeClr val="accent2">
                    <a:lumMod val="75000"/>
                  </a:schemeClr>
                </a:solidFill>
              </a:rPr>
              <a:t>Q4: collect results for phase 2 scenarios,  draw conclusion for NTN co-existence study with ACIR as </a:t>
            </a:r>
            <a:r>
              <a:rPr lang="en-US" altLang="zh-CN" sz="2400" dirty="0" smtClean="0">
                <a:solidFill>
                  <a:schemeClr val="accent2">
                    <a:lumMod val="75000"/>
                  </a:schemeClr>
                </a:solidFill>
              </a:rPr>
              <a:t>output. </a:t>
            </a:r>
            <a:endParaRPr lang="en-US" altLang="zh-CN" dirty="0">
              <a:solidFill>
                <a:schemeClr val="accent2">
                  <a:lumMod val="75000"/>
                </a:schemeClr>
              </a:solidFill>
            </a:endParaRPr>
          </a:p>
        </p:txBody>
      </p:sp>
    </p:spTree>
    <p:extLst>
      <p:ext uri="{BB962C8B-B14F-4D97-AF65-F5344CB8AC3E}">
        <p14:creationId xmlns:p14="http://schemas.microsoft.com/office/powerpoint/2010/main" val="441879145"/>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 xmlns:a16="http://schemas.microsoft.com/office/drawing/2014/main" id="{3AFF4909-1900-46CD-87F7-AE296C59418F}"/>
              </a:ext>
            </a:extLst>
          </p:cNvPr>
          <p:cNvSpPr>
            <a:spLocks noGrp="1"/>
          </p:cNvSpPr>
          <p:nvPr>
            <p:ph type="title"/>
          </p:nvPr>
        </p:nvSpPr>
        <p:spPr/>
        <p:txBody>
          <a:bodyPr/>
          <a:lstStyle/>
          <a:p>
            <a:r>
              <a:rPr lang="en-GB" altLang="en-US" dirty="0" smtClean="0"/>
              <a:t>Appendix</a:t>
            </a:r>
            <a:endParaRPr lang="en-GB" altLang="en-US" dirty="0"/>
          </a:p>
        </p:txBody>
      </p:sp>
    </p:spTree>
    <p:extLst>
      <p:ext uri="{BB962C8B-B14F-4D97-AF65-F5344CB8AC3E}">
        <p14:creationId xmlns:p14="http://schemas.microsoft.com/office/powerpoint/2010/main" val="687600288"/>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smtClean="0"/>
              <a:t>Reference</a:t>
            </a:r>
            <a:endParaRPr lang="en-GB" altLang="en-US" dirty="0"/>
          </a:p>
        </p:txBody>
      </p:sp>
      <p:sp>
        <p:nvSpPr>
          <p:cNvPr id="7" name="Content Placeholder 2">
            <a:extLst>
              <a:ext uri="{FF2B5EF4-FFF2-40B4-BE49-F238E27FC236}">
                <a16:creationId xmlns="" xmlns:a16="http://schemas.microsoft.com/office/drawing/2014/main" id="{8B215120-9330-4C24-86C0-93DB3C460B0D}"/>
              </a:ext>
            </a:extLst>
          </p:cNvPr>
          <p:cNvSpPr txBox="1">
            <a:spLocks/>
          </p:cNvSpPr>
          <p:nvPr/>
        </p:nvSpPr>
        <p:spPr bwMode="auto">
          <a:xfrm>
            <a:off x="838200" y="1789763"/>
            <a:ext cx="10515600" cy="3203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3200" dirty="0"/>
              <a:t>[1] </a:t>
            </a:r>
            <a:r>
              <a:rPr lang="en-US" altLang="zh-CN" sz="3200" dirty="0" smtClean="0"/>
              <a:t>R4-2108700, </a:t>
            </a:r>
            <a:r>
              <a:rPr lang="en-US" altLang="zh-CN" sz="3200" dirty="0"/>
              <a:t>“</a:t>
            </a:r>
            <a:r>
              <a:rPr lang="en-GB" altLang="zh-CN" sz="3200" dirty="0"/>
              <a:t>Email discussion summary for [</a:t>
            </a:r>
            <a:r>
              <a:rPr lang="en-GB" altLang="zh-CN" sz="3200" dirty="0" smtClean="0"/>
              <a:t>99-e</a:t>
            </a:r>
            <a:r>
              <a:rPr lang="en-GB" altLang="zh-CN" sz="3200" dirty="0"/>
              <a:t>][</a:t>
            </a:r>
            <a:r>
              <a:rPr lang="en-GB" altLang="zh-CN" sz="3200" dirty="0" smtClean="0"/>
              <a:t>313] </a:t>
            </a:r>
            <a:r>
              <a:rPr lang="en-GB" altLang="zh-CN" sz="3200" dirty="0"/>
              <a:t>NTN_Solutions_Part2”, Samsung</a:t>
            </a:r>
          </a:p>
          <a:p>
            <a:pPr marL="0" indent="0">
              <a:buNone/>
            </a:pPr>
            <a:r>
              <a:rPr lang="en-GB" altLang="zh-CN" sz="3200" dirty="0"/>
              <a:t>[2] R4-2108645, “</a:t>
            </a:r>
            <a:r>
              <a:rPr lang="en-US" altLang="zh-CN" sz="3200" dirty="0"/>
              <a:t>Simulation </a:t>
            </a:r>
            <a:r>
              <a:rPr lang="en-US" altLang="zh-CN" sz="3200" dirty="0" smtClean="0"/>
              <a:t>assumptions </a:t>
            </a:r>
            <a:r>
              <a:rPr lang="en-US" altLang="zh-CN" sz="3200" dirty="0"/>
              <a:t>for NTN co-existence study </a:t>
            </a:r>
            <a:r>
              <a:rPr lang="en-GB" altLang="zh-CN" sz="3200" dirty="0"/>
              <a:t>”, </a:t>
            </a:r>
            <a:r>
              <a:rPr lang="en-GB" altLang="zh-CN" sz="3200" dirty="0" smtClean="0"/>
              <a:t>Samsung, CATT</a:t>
            </a:r>
          </a:p>
          <a:p>
            <a:pPr marL="0" indent="0">
              <a:buNone/>
            </a:pPr>
            <a:r>
              <a:rPr lang="en-GB" altLang="zh-CN" sz="3200" dirty="0" smtClean="0"/>
              <a:t>[3] </a:t>
            </a:r>
            <a:r>
              <a:rPr lang="en-GB" altLang="zh-CN" sz="3200" dirty="0"/>
              <a:t>R4-2108646, </a:t>
            </a:r>
            <a:r>
              <a:rPr lang="en-GB" altLang="zh-CN" sz="3200" dirty="0" smtClean="0"/>
              <a:t>“</a:t>
            </a:r>
            <a:r>
              <a:rPr lang="en-US" altLang="zh-CN" sz="3200" dirty="0"/>
              <a:t>Simulation assumptions for </a:t>
            </a:r>
            <a:r>
              <a:rPr lang="en-US" altLang="zh-CN" sz="3200" dirty="0" smtClean="0"/>
              <a:t>HAPS </a:t>
            </a:r>
            <a:r>
              <a:rPr lang="en-US" altLang="zh-CN" sz="3200" dirty="0"/>
              <a:t>co-existence study </a:t>
            </a:r>
            <a:r>
              <a:rPr lang="en-GB" altLang="zh-CN" sz="3200" dirty="0" smtClean="0"/>
              <a:t>”, Nokia</a:t>
            </a:r>
          </a:p>
          <a:p>
            <a:pPr marL="0" indent="0">
              <a:buNone/>
            </a:pPr>
            <a:r>
              <a:rPr lang="en-US" altLang="zh-CN" sz="3200" dirty="0"/>
              <a:t>[4] R4-2108721 , “Template for NTN co-existence calibration results collection </a:t>
            </a:r>
            <a:r>
              <a:rPr lang="en-US" altLang="zh-CN" sz="3200" dirty="0" smtClean="0"/>
              <a:t>”, Samsung</a:t>
            </a:r>
            <a:endParaRPr lang="zh-CN" altLang="zh-CN" sz="3200" dirty="0"/>
          </a:p>
          <a:p>
            <a:pPr marL="0" indent="0">
              <a:buNone/>
            </a:pPr>
            <a:endParaRPr lang="en-US" altLang="zh-CN" sz="3200" dirty="0"/>
          </a:p>
        </p:txBody>
      </p:sp>
    </p:spTree>
    <p:extLst>
      <p:ext uri="{BB962C8B-B14F-4D97-AF65-F5344CB8AC3E}">
        <p14:creationId xmlns:p14="http://schemas.microsoft.com/office/powerpoint/2010/main" val="1579252147"/>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smtClean="0"/>
              <a:t>Contribution list in RAN4 #99s-e</a:t>
            </a:r>
            <a:endParaRPr lang="en-GB" altLang="en-US" dirty="0"/>
          </a:p>
        </p:txBody>
      </p:sp>
      <p:graphicFrame>
        <p:nvGraphicFramePr>
          <p:cNvPr id="2" name="表格 1"/>
          <p:cNvGraphicFramePr>
            <a:graphicFrameLocks noGrp="1"/>
          </p:cNvGraphicFramePr>
          <p:nvPr>
            <p:extLst>
              <p:ext uri="{D42A27DB-BD31-4B8C-83A1-F6EECF244321}">
                <p14:modId xmlns:p14="http://schemas.microsoft.com/office/powerpoint/2010/main" val="2279958638"/>
              </p:ext>
            </p:extLst>
          </p:nvPr>
        </p:nvGraphicFramePr>
        <p:xfrm>
          <a:off x="515471" y="1813658"/>
          <a:ext cx="10771653" cy="3733483"/>
        </p:xfrm>
        <a:graphic>
          <a:graphicData uri="http://schemas.openxmlformats.org/drawingml/2006/table">
            <a:tbl>
              <a:tblPr firstRow="1" bandRow="1">
                <a:tableStyleId>{5C22544A-7EE6-4342-B048-85BDC9FD1C3A}</a:tableStyleId>
              </a:tblPr>
              <a:tblGrid>
                <a:gridCol w="1333657"/>
                <a:gridCol w="7197146"/>
                <a:gridCol w="2240850"/>
              </a:tblGrid>
              <a:tr h="0">
                <a:tc>
                  <a:txBody>
                    <a:bodyPr/>
                    <a:lstStyle/>
                    <a:p>
                      <a:pPr algn="ctr">
                        <a:lnSpc>
                          <a:spcPct val="107000"/>
                        </a:lnSpc>
                        <a:spcAft>
                          <a:spcPts val="0"/>
                        </a:spcAft>
                      </a:pPr>
                      <a:r>
                        <a:rPr lang="fr-FR" sz="1400" dirty="0" err="1">
                          <a:effectLst/>
                          <a:latin typeface="+mn-lt"/>
                        </a:rPr>
                        <a:t>TDoc</a:t>
                      </a:r>
                      <a:r>
                        <a:rPr lang="fr-FR" sz="1400" dirty="0">
                          <a:effectLst/>
                          <a:latin typeface="+mn-lt"/>
                        </a:rPr>
                        <a:t> </a:t>
                      </a:r>
                      <a:r>
                        <a:rPr lang="fr-FR" sz="1400" dirty="0" err="1">
                          <a:effectLst/>
                          <a:latin typeface="+mn-lt"/>
                        </a:rPr>
                        <a:t>Number</a:t>
                      </a:r>
                      <a:endParaRPr lang="zh-CN" sz="1400" dirty="0">
                        <a:effectLst/>
                        <a:latin typeface="+mn-lt"/>
                        <a:ea typeface="宋体" panose="02010600030101010101" pitchFamily="2" charset="-122"/>
                      </a:endParaRPr>
                    </a:p>
                  </a:txBody>
                  <a:tcPr marL="9525" marR="9525" marT="9525" marB="9525" anchor="ctr"/>
                </a:tc>
                <a:tc>
                  <a:txBody>
                    <a:bodyPr/>
                    <a:lstStyle/>
                    <a:p>
                      <a:pPr algn="ctr">
                        <a:lnSpc>
                          <a:spcPct val="107000"/>
                        </a:lnSpc>
                        <a:spcAft>
                          <a:spcPts val="0"/>
                        </a:spcAft>
                      </a:pPr>
                      <a:r>
                        <a:rPr lang="fr-FR" sz="1400" dirty="0" err="1">
                          <a:effectLst/>
                          <a:latin typeface="+mn-lt"/>
                        </a:rPr>
                        <a:t>Title</a:t>
                      </a:r>
                      <a:endParaRPr lang="zh-CN" sz="1400" dirty="0">
                        <a:effectLst/>
                        <a:latin typeface="+mn-lt"/>
                        <a:ea typeface="宋体" panose="02010600030101010101" pitchFamily="2" charset="-122"/>
                      </a:endParaRPr>
                    </a:p>
                  </a:txBody>
                  <a:tcPr marL="9525" marR="9525" marT="9525" marB="9525" anchor="ctr"/>
                </a:tc>
                <a:tc>
                  <a:txBody>
                    <a:bodyPr/>
                    <a:lstStyle/>
                    <a:p>
                      <a:pPr algn="ctr">
                        <a:lnSpc>
                          <a:spcPct val="107000"/>
                        </a:lnSpc>
                        <a:spcAft>
                          <a:spcPts val="0"/>
                        </a:spcAft>
                      </a:pPr>
                      <a:r>
                        <a:rPr lang="fr-FR" sz="1400">
                          <a:effectLst/>
                          <a:latin typeface="+mn-lt"/>
                        </a:rPr>
                        <a:t>Company</a:t>
                      </a:r>
                      <a:endParaRPr lang="zh-CN" sz="1400">
                        <a:effectLst/>
                        <a:latin typeface="+mn-lt"/>
                        <a:ea typeface="宋体" panose="02010600030101010101" pitchFamily="2" charset="-122"/>
                      </a:endParaRPr>
                    </a:p>
                  </a:txBody>
                  <a:tcPr marL="9525" marR="9525" marT="9525" marB="9525" anchor="ctr"/>
                </a:tc>
              </a:tr>
              <a:tr h="0">
                <a:tc>
                  <a:txBody>
                    <a:bodyPr/>
                    <a:lstStyle/>
                    <a:p>
                      <a:pPr algn="ctr">
                        <a:spcAft>
                          <a:spcPts val="0"/>
                        </a:spcAft>
                      </a:pPr>
                      <a:r>
                        <a:rPr lang="en-GB" sz="1400" kern="1200" dirty="0">
                          <a:solidFill>
                            <a:schemeClr val="dk1"/>
                          </a:solidFill>
                          <a:effectLst/>
                          <a:latin typeface="+mn-lt"/>
                          <a:ea typeface="+mn-ea"/>
                          <a:cs typeface="+mn-cs"/>
                        </a:rPr>
                        <a:t>R4-2109118</a:t>
                      </a:r>
                      <a:endParaRPr lang="zh-CN" sz="1400" kern="1200" dirty="0">
                        <a:solidFill>
                          <a:schemeClr val="dk1"/>
                        </a:solidFill>
                        <a:effectLst/>
                        <a:latin typeface="+mn-lt"/>
                        <a:ea typeface="+mn-ea"/>
                        <a:cs typeface="+mn-cs"/>
                      </a:endParaRPr>
                    </a:p>
                  </a:txBody>
                  <a:tcPr marL="9525" marR="9525" marT="9525" marB="9525"/>
                </a:tc>
                <a:tc>
                  <a:txBody>
                    <a:bodyPr/>
                    <a:lstStyle/>
                    <a:p>
                      <a:pPr>
                        <a:spcAft>
                          <a:spcPts val="0"/>
                        </a:spcAft>
                      </a:pPr>
                      <a:r>
                        <a:rPr lang="en-GB" sz="1400" kern="1200">
                          <a:solidFill>
                            <a:schemeClr val="dk1"/>
                          </a:solidFill>
                          <a:effectLst/>
                          <a:latin typeface="+mn-lt"/>
                          <a:ea typeface="+mn-ea"/>
                          <a:cs typeface="+mn-cs"/>
                        </a:rPr>
                        <a:t>Updated simulation assumptions for NTN co-existence</a:t>
                      </a:r>
                      <a:endParaRPr lang="zh-CN" sz="1400" kern="1200">
                        <a:solidFill>
                          <a:schemeClr val="dk1"/>
                        </a:solidFill>
                        <a:effectLst/>
                        <a:latin typeface="+mn-lt"/>
                        <a:ea typeface="+mn-ea"/>
                        <a:cs typeface="+mn-cs"/>
                      </a:endParaRPr>
                    </a:p>
                  </a:txBody>
                  <a:tcPr marL="9525" marR="9525" marT="9525" marB="9525"/>
                </a:tc>
                <a:tc>
                  <a:txBody>
                    <a:bodyPr/>
                    <a:lstStyle/>
                    <a:p>
                      <a:pPr>
                        <a:spcAft>
                          <a:spcPts val="0"/>
                        </a:spcAft>
                      </a:pPr>
                      <a:r>
                        <a:rPr lang="en-GB" sz="1400" kern="1200">
                          <a:solidFill>
                            <a:schemeClr val="dk1"/>
                          </a:solidFill>
                          <a:effectLst/>
                          <a:latin typeface="+mn-lt"/>
                          <a:ea typeface="+mn-ea"/>
                          <a:cs typeface="+mn-cs"/>
                        </a:rPr>
                        <a:t>CATT</a:t>
                      </a:r>
                      <a:endParaRPr lang="zh-CN" sz="1400" kern="1200">
                        <a:solidFill>
                          <a:schemeClr val="dk1"/>
                        </a:solidFill>
                        <a:effectLst/>
                        <a:latin typeface="+mn-lt"/>
                        <a:ea typeface="+mn-ea"/>
                        <a:cs typeface="+mn-cs"/>
                      </a:endParaRPr>
                    </a:p>
                  </a:txBody>
                  <a:tcPr marL="9525" marR="9525" marT="9525" marB="9525"/>
                </a:tc>
              </a:tr>
              <a:tr h="0">
                <a:tc>
                  <a:txBody>
                    <a:bodyPr/>
                    <a:lstStyle/>
                    <a:p>
                      <a:pPr algn="ctr">
                        <a:spcAft>
                          <a:spcPts val="0"/>
                        </a:spcAft>
                      </a:pPr>
                      <a:r>
                        <a:rPr lang="en-GB" sz="1400" kern="1200" dirty="0">
                          <a:solidFill>
                            <a:schemeClr val="dk1"/>
                          </a:solidFill>
                          <a:effectLst/>
                          <a:latin typeface="+mn-lt"/>
                          <a:ea typeface="+mn-ea"/>
                          <a:cs typeface="+mn-cs"/>
                        </a:rPr>
                        <a:t>R4-2109119</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a:solidFill>
                            <a:schemeClr val="dk1"/>
                          </a:solidFill>
                          <a:effectLst/>
                          <a:latin typeface="+mn-lt"/>
                          <a:ea typeface="+mn-ea"/>
                          <a:cs typeface="+mn-cs"/>
                        </a:rPr>
                        <a:t>Comparison of co-existence performance w/w.o. consideration on earthe curvature</a:t>
                      </a:r>
                      <a:endParaRPr lang="zh-CN" sz="1400" kern="120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a:solidFill>
                            <a:schemeClr val="dk1"/>
                          </a:solidFill>
                          <a:effectLst/>
                          <a:latin typeface="+mn-lt"/>
                          <a:ea typeface="+mn-ea"/>
                          <a:cs typeface="+mn-cs"/>
                        </a:rPr>
                        <a:t>CATT</a:t>
                      </a:r>
                      <a:endParaRPr lang="zh-CN" sz="1400" kern="1200">
                        <a:solidFill>
                          <a:schemeClr val="dk1"/>
                        </a:solidFill>
                        <a:effectLst/>
                        <a:latin typeface="+mn-lt"/>
                        <a:ea typeface="+mn-ea"/>
                        <a:cs typeface="+mn-cs"/>
                      </a:endParaRPr>
                    </a:p>
                  </a:txBody>
                  <a:tcPr marL="9525" marR="9525" marT="9525" marB="9525"/>
                </a:tc>
              </a:tr>
              <a:tr h="0">
                <a:tc>
                  <a:txBody>
                    <a:bodyPr/>
                    <a:lstStyle/>
                    <a:p>
                      <a:pPr algn="ctr">
                        <a:spcAft>
                          <a:spcPts val="0"/>
                        </a:spcAft>
                      </a:pPr>
                      <a:r>
                        <a:rPr lang="en-GB" sz="1400" kern="1200" dirty="0">
                          <a:solidFill>
                            <a:schemeClr val="dk1"/>
                          </a:solidFill>
                          <a:effectLst/>
                          <a:latin typeface="+mn-lt"/>
                          <a:ea typeface="+mn-ea"/>
                          <a:cs typeface="+mn-cs"/>
                        </a:rPr>
                        <a:t>R4-2109544</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Proposed simulation assumptions for NTN co-existence study</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a:solidFill>
                            <a:schemeClr val="dk1"/>
                          </a:solidFill>
                          <a:effectLst/>
                          <a:latin typeface="+mn-lt"/>
                          <a:ea typeface="+mn-ea"/>
                          <a:cs typeface="+mn-cs"/>
                        </a:rPr>
                        <a:t>Samsung</a:t>
                      </a:r>
                      <a:endParaRPr lang="zh-CN" sz="1400" kern="1200">
                        <a:solidFill>
                          <a:schemeClr val="dk1"/>
                        </a:solidFill>
                        <a:effectLst/>
                        <a:latin typeface="+mn-lt"/>
                        <a:ea typeface="+mn-ea"/>
                        <a:cs typeface="+mn-cs"/>
                      </a:endParaRPr>
                    </a:p>
                  </a:txBody>
                  <a:tcPr marL="9525" marR="9525" marT="9525" marB="9525"/>
                </a:tc>
              </a:tr>
              <a:tr h="0">
                <a:tc>
                  <a:txBody>
                    <a:bodyPr/>
                    <a:lstStyle/>
                    <a:p>
                      <a:pPr algn="ctr">
                        <a:spcAft>
                          <a:spcPts val="0"/>
                        </a:spcAft>
                      </a:pPr>
                      <a:r>
                        <a:rPr lang="en-GB" sz="1400" kern="1200">
                          <a:solidFill>
                            <a:schemeClr val="dk1"/>
                          </a:solidFill>
                          <a:effectLst/>
                          <a:latin typeface="+mn-lt"/>
                          <a:ea typeface="+mn-ea"/>
                          <a:cs typeface="+mn-cs"/>
                        </a:rPr>
                        <a:t>R4-2109645</a:t>
                      </a:r>
                      <a:endParaRPr lang="zh-CN" sz="1400" kern="120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On simplification of TN UL --&gt; NTN UL simulation</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a:solidFill>
                            <a:schemeClr val="dk1"/>
                          </a:solidFill>
                          <a:effectLst/>
                          <a:latin typeface="+mn-lt"/>
                          <a:ea typeface="+mn-ea"/>
                          <a:cs typeface="+mn-cs"/>
                        </a:rPr>
                        <a:t>CATT</a:t>
                      </a:r>
                      <a:endParaRPr lang="zh-CN" sz="1400" kern="1200">
                        <a:solidFill>
                          <a:schemeClr val="dk1"/>
                        </a:solidFill>
                        <a:effectLst/>
                        <a:latin typeface="+mn-lt"/>
                        <a:ea typeface="+mn-ea"/>
                        <a:cs typeface="+mn-cs"/>
                      </a:endParaRPr>
                    </a:p>
                  </a:txBody>
                  <a:tcPr marL="9525" marR="9525" marT="9525" marB="9525"/>
                </a:tc>
              </a:tr>
              <a:tr h="0">
                <a:tc>
                  <a:txBody>
                    <a:bodyPr/>
                    <a:lstStyle/>
                    <a:p>
                      <a:pPr algn="ctr">
                        <a:spcAft>
                          <a:spcPts val="0"/>
                        </a:spcAft>
                      </a:pPr>
                      <a:r>
                        <a:rPr lang="en-GB" sz="1400" kern="1200">
                          <a:solidFill>
                            <a:schemeClr val="dk1"/>
                          </a:solidFill>
                          <a:effectLst/>
                          <a:latin typeface="+mn-lt"/>
                          <a:ea typeface="+mn-ea"/>
                          <a:cs typeface="+mn-cs"/>
                        </a:rPr>
                        <a:t>R4-2110119</a:t>
                      </a:r>
                      <a:endParaRPr lang="zh-CN" sz="1400" kern="120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NTN Simulations assumptions</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a:solidFill>
                            <a:schemeClr val="dk1"/>
                          </a:solidFill>
                          <a:effectLst/>
                          <a:latin typeface="+mn-lt"/>
                          <a:ea typeface="+mn-ea"/>
                          <a:cs typeface="+mn-cs"/>
                        </a:rPr>
                        <a:t>Ericsson</a:t>
                      </a:r>
                      <a:endParaRPr lang="zh-CN" sz="1400" kern="1200">
                        <a:solidFill>
                          <a:schemeClr val="dk1"/>
                        </a:solidFill>
                        <a:effectLst/>
                        <a:latin typeface="+mn-lt"/>
                        <a:ea typeface="+mn-ea"/>
                        <a:cs typeface="+mn-cs"/>
                      </a:endParaRPr>
                    </a:p>
                  </a:txBody>
                  <a:tcPr marL="9525" marR="9525" marT="9525" marB="9525"/>
                </a:tc>
              </a:tr>
              <a:tr h="0">
                <a:tc>
                  <a:txBody>
                    <a:bodyPr/>
                    <a:lstStyle/>
                    <a:p>
                      <a:pPr algn="ctr">
                        <a:spcAft>
                          <a:spcPts val="0"/>
                        </a:spcAft>
                      </a:pPr>
                      <a:r>
                        <a:rPr lang="en-GB" sz="1400" kern="1200">
                          <a:solidFill>
                            <a:schemeClr val="dk1"/>
                          </a:solidFill>
                          <a:effectLst/>
                          <a:latin typeface="+mn-lt"/>
                          <a:ea typeface="+mn-ea"/>
                          <a:cs typeface="+mn-cs"/>
                        </a:rPr>
                        <a:t>R4-2110121</a:t>
                      </a:r>
                      <a:endParaRPr lang="zh-CN" sz="1400" kern="120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NTN - simulation results for alignment</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a:solidFill>
                            <a:schemeClr val="dk1"/>
                          </a:solidFill>
                          <a:effectLst/>
                          <a:latin typeface="+mn-lt"/>
                          <a:ea typeface="+mn-ea"/>
                          <a:cs typeface="+mn-cs"/>
                        </a:rPr>
                        <a:t>Ericsson</a:t>
                      </a:r>
                      <a:endParaRPr lang="zh-CN" sz="1400" kern="1200">
                        <a:solidFill>
                          <a:schemeClr val="dk1"/>
                        </a:solidFill>
                        <a:effectLst/>
                        <a:latin typeface="+mn-lt"/>
                        <a:ea typeface="+mn-ea"/>
                        <a:cs typeface="+mn-cs"/>
                      </a:endParaRPr>
                    </a:p>
                  </a:txBody>
                  <a:tcPr marL="9525" marR="9525" marT="9525" marB="9525"/>
                </a:tc>
              </a:tr>
              <a:tr h="0">
                <a:tc>
                  <a:txBody>
                    <a:bodyPr/>
                    <a:lstStyle/>
                    <a:p>
                      <a:pPr algn="ctr">
                        <a:spcAft>
                          <a:spcPts val="0"/>
                        </a:spcAft>
                      </a:pPr>
                      <a:r>
                        <a:rPr lang="en-GB" sz="1400" kern="1200">
                          <a:solidFill>
                            <a:schemeClr val="dk1"/>
                          </a:solidFill>
                          <a:effectLst/>
                          <a:latin typeface="+mn-lt"/>
                          <a:ea typeface="+mn-ea"/>
                          <a:cs typeface="+mn-cs"/>
                        </a:rPr>
                        <a:t>R4-2110193</a:t>
                      </a:r>
                      <a:endParaRPr lang="zh-CN" sz="1400" kern="120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err="1">
                          <a:solidFill>
                            <a:schemeClr val="dk1"/>
                          </a:solidFill>
                          <a:effectLst/>
                          <a:latin typeface="+mn-lt"/>
                          <a:ea typeface="+mn-ea"/>
                          <a:cs typeface="+mn-cs"/>
                        </a:rPr>
                        <a:t>Preminary</a:t>
                      </a:r>
                      <a:r>
                        <a:rPr lang="en-GB" sz="1400" kern="1200" dirty="0">
                          <a:solidFill>
                            <a:schemeClr val="dk1"/>
                          </a:solidFill>
                          <a:effectLst/>
                          <a:latin typeface="+mn-lt"/>
                          <a:ea typeface="+mn-ea"/>
                          <a:cs typeface="+mn-cs"/>
                        </a:rPr>
                        <a:t> simulation result for coexistence study on NR to support non-terrestrial networks</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a:solidFill>
                            <a:schemeClr val="dk1"/>
                          </a:solidFill>
                          <a:effectLst/>
                          <a:latin typeface="+mn-lt"/>
                          <a:ea typeface="+mn-ea"/>
                          <a:cs typeface="+mn-cs"/>
                        </a:rPr>
                        <a:t>Xiaomi</a:t>
                      </a:r>
                      <a:endParaRPr lang="zh-CN" sz="1400" kern="1200">
                        <a:solidFill>
                          <a:schemeClr val="dk1"/>
                        </a:solidFill>
                        <a:effectLst/>
                        <a:latin typeface="+mn-lt"/>
                        <a:ea typeface="+mn-ea"/>
                        <a:cs typeface="+mn-cs"/>
                      </a:endParaRPr>
                    </a:p>
                  </a:txBody>
                  <a:tcPr marL="9525" marR="9525" marT="9525" marB="9525"/>
                </a:tc>
              </a:tr>
              <a:tr h="0">
                <a:tc>
                  <a:txBody>
                    <a:bodyPr/>
                    <a:lstStyle/>
                    <a:p>
                      <a:pPr algn="ctr">
                        <a:spcAft>
                          <a:spcPts val="0"/>
                        </a:spcAft>
                      </a:pPr>
                      <a:r>
                        <a:rPr lang="en-GB" sz="1400" kern="1200">
                          <a:solidFill>
                            <a:schemeClr val="dk1"/>
                          </a:solidFill>
                          <a:effectLst/>
                          <a:latin typeface="+mn-lt"/>
                          <a:ea typeface="+mn-ea"/>
                          <a:cs typeface="+mn-cs"/>
                        </a:rPr>
                        <a:t>R4-2110412</a:t>
                      </a:r>
                      <a:endParaRPr lang="zh-CN" sz="1400" kern="120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Further discussion on NTN simulation assumptions</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a:solidFill>
                            <a:schemeClr val="dk1"/>
                          </a:solidFill>
                          <a:effectLst/>
                          <a:latin typeface="+mn-lt"/>
                          <a:ea typeface="+mn-ea"/>
                          <a:cs typeface="+mn-cs"/>
                        </a:rPr>
                        <a:t>Huawei, HiSilicon</a:t>
                      </a:r>
                      <a:endParaRPr lang="zh-CN" sz="1400" kern="1200">
                        <a:solidFill>
                          <a:schemeClr val="dk1"/>
                        </a:solidFill>
                        <a:effectLst/>
                        <a:latin typeface="+mn-lt"/>
                        <a:ea typeface="+mn-ea"/>
                        <a:cs typeface="+mn-cs"/>
                      </a:endParaRPr>
                    </a:p>
                  </a:txBody>
                  <a:tcPr marL="9525" marR="9525" marT="9525" marB="9525"/>
                </a:tc>
              </a:tr>
              <a:tr h="0">
                <a:tc>
                  <a:txBody>
                    <a:bodyPr/>
                    <a:lstStyle/>
                    <a:p>
                      <a:pPr algn="ctr">
                        <a:spcAft>
                          <a:spcPts val="0"/>
                        </a:spcAft>
                      </a:pPr>
                      <a:r>
                        <a:rPr lang="en-GB" sz="1400" kern="1200">
                          <a:solidFill>
                            <a:schemeClr val="dk1"/>
                          </a:solidFill>
                          <a:effectLst/>
                          <a:latin typeface="+mn-lt"/>
                          <a:ea typeface="+mn-ea"/>
                          <a:cs typeface="+mn-cs"/>
                        </a:rPr>
                        <a:t>R4-2110689</a:t>
                      </a:r>
                      <a:endParaRPr lang="zh-CN" sz="1400" kern="120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HAPS simulation assumptions for coexistence study</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a:solidFill>
                            <a:schemeClr val="dk1"/>
                          </a:solidFill>
                          <a:effectLst/>
                          <a:latin typeface="+mn-lt"/>
                          <a:ea typeface="+mn-ea"/>
                          <a:cs typeface="+mn-cs"/>
                        </a:rPr>
                        <a:t>Nokia, Nokia Shanghai Bell</a:t>
                      </a:r>
                      <a:endParaRPr lang="zh-CN" sz="1400" kern="1200">
                        <a:solidFill>
                          <a:schemeClr val="dk1"/>
                        </a:solidFill>
                        <a:effectLst/>
                        <a:latin typeface="+mn-lt"/>
                        <a:ea typeface="+mn-ea"/>
                        <a:cs typeface="+mn-cs"/>
                      </a:endParaRPr>
                    </a:p>
                  </a:txBody>
                  <a:tcPr marL="9525" marR="9525" marT="9525" marB="9525"/>
                </a:tc>
              </a:tr>
              <a:tr h="0">
                <a:tc>
                  <a:txBody>
                    <a:bodyPr/>
                    <a:lstStyle/>
                    <a:p>
                      <a:pPr algn="ctr">
                        <a:spcAft>
                          <a:spcPts val="0"/>
                        </a:spcAft>
                      </a:pPr>
                      <a:r>
                        <a:rPr lang="en-GB" sz="1400" kern="1200">
                          <a:solidFill>
                            <a:schemeClr val="dk1"/>
                          </a:solidFill>
                          <a:effectLst/>
                          <a:latin typeface="+mn-lt"/>
                          <a:ea typeface="+mn-ea"/>
                          <a:cs typeface="+mn-cs"/>
                        </a:rPr>
                        <a:t>R4-2110690</a:t>
                      </a:r>
                      <a:endParaRPr lang="zh-CN" sz="1400" kern="120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HAPS adjacent channel coexistence simulation results</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a:solidFill>
                            <a:schemeClr val="dk1"/>
                          </a:solidFill>
                          <a:effectLst/>
                          <a:latin typeface="+mn-lt"/>
                          <a:ea typeface="+mn-ea"/>
                          <a:cs typeface="+mn-cs"/>
                        </a:rPr>
                        <a:t>Nokia, Nokia Shanghai Bell</a:t>
                      </a:r>
                      <a:endParaRPr lang="zh-CN" sz="1400" kern="1200">
                        <a:solidFill>
                          <a:schemeClr val="dk1"/>
                        </a:solidFill>
                        <a:effectLst/>
                        <a:latin typeface="+mn-lt"/>
                        <a:ea typeface="+mn-ea"/>
                        <a:cs typeface="+mn-cs"/>
                      </a:endParaRPr>
                    </a:p>
                  </a:txBody>
                  <a:tcPr marL="9525" marR="9525" marT="9525" marB="9525"/>
                </a:tc>
              </a:tr>
              <a:tr h="0">
                <a:tc>
                  <a:txBody>
                    <a:bodyPr/>
                    <a:lstStyle/>
                    <a:p>
                      <a:pPr algn="ctr">
                        <a:spcAft>
                          <a:spcPts val="0"/>
                        </a:spcAft>
                      </a:pPr>
                      <a:r>
                        <a:rPr lang="en-GB" sz="1400" kern="1200">
                          <a:solidFill>
                            <a:schemeClr val="dk1"/>
                          </a:solidFill>
                          <a:effectLst/>
                          <a:latin typeface="+mn-lt"/>
                          <a:ea typeface="+mn-ea"/>
                          <a:cs typeface="+mn-cs"/>
                        </a:rPr>
                        <a:t>R4-2110799</a:t>
                      </a:r>
                      <a:endParaRPr lang="zh-CN" sz="1400" kern="120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Simulation scenarios and assumptions for NTN co-existence</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a:solidFill>
                            <a:schemeClr val="dk1"/>
                          </a:solidFill>
                          <a:effectLst/>
                          <a:latin typeface="+mn-lt"/>
                          <a:ea typeface="+mn-ea"/>
                          <a:cs typeface="+mn-cs"/>
                        </a:rPr>
                        <a:t>Qualcomm Incorporated</a:t>
                      </a:r>
                      <a:endParaRPr lang="zh-CN" sz="1400" kern="1200">
                        <a:solidFill>
                          <a:schemeClr val="dk1"/>
                        </a:solidFill>
                        <a:effectLst/>
                        <a:latin typeface="+mn-lt"/>
                        <a:ea typeface="+mn-ea"/>
                        <a:cs typeface="+mn-cs"/>
                      </a:endParaRPr>
                    </a:p>
                  </a:txBody>
                  <a:tcPr marL="9525" marR="9525" marT="9525" marB="9525"/>
                </a:tc>
              </a:tr>
              <a:tr h="0">
                <a:tc>
                  <a:txBody>
                    <a:bodyPr/>
                    <a:lstStyle/>
                    <a:p>
                      <a:pPr algn="ctr">
                        <a:spcAft>
                          <a:spcPts val="0"/>
                        </a:spcAft>
                      </a:pPr>
                      <a:r>
                        <a:rPr lang="en-GB" sz="1400" kern="1200" dirty="0">
                          <a:solidFill>
                            <a:schemeClr val="dk1"/>
                          </a:solidFill>
                          <a:effectLst/>
                          <a:latin typeface="+mn-lt"/>
                          <a:ea typeface="+mn-ea"/>
                          <a:cs typeface="+mn-cs"/>
                        </a:rPr>
                        <a:t>R4-2110800</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HAPS coexistence simulation assumptions</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a:solidFill>
                            <a:schemeClr val="dk1"/>
                          </a:solidFill>
                          <a:effectLst/>
                          <a:latin typeface="+mn-lt"/>
                          <a:ea typeface="+mn-ea"/>
                          <a:cs typeface="+mn-cs"/>
                        </a:rPr>
                        <a:t>Qualcomm Incorporated</a:t>
                      </a:r>
                      <a:endParaRPr lang="zh-CN" sz="1400" kern="1200">
                        <a:solidFill>
                          <a:schemeClr val="dk1"/>
                        </a:solidFill>
                        <a:effectLst/>
                        <a:latin typeface="+mn-lt"/>
                        <a:ea typeface="+mn-ea"/>
                        <a:cs typeface="+mn-cs"/>
                      </a:endParaRPr>
                    </a:p>
                  </a:txBody>
                  <a:tcPr marL="9525" marR="9525" marT="9525" marB="9525"/>
                </a:tc>
              </a:tr>
              <a:tr h="0">
                <a:tc>
                  <a:txBody>
                    <a:bodyPr/>
                    <a:lstStyle/>
                    <a:p>
                      <a:pPr algn="ctr">
                        <a:spcAft>
                          <a:spcPts val="0"/>
                        </a:spcAft>
                      </a:pPr>
                      <a:r>
                        <a:rPr lang="en-GB" sz="1400" kern="1200">
                          <a:solidFill>
                            <a:schemeClr val="dk1"/>
                          </a:solidFill>
                          <a:effectLst/>
                          <a:latin typeface="+mn-lt"/>
                          <a:ea typeface="+mn-ea"/>
                          <a:cs typeface="+mn-cs"/>
                        </a:rPr>
                        <a:t>R4-2111423</a:t>
                      </a:r>
                      <a:endParaRPr lang="zh-CN" sz="1400" kern="120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Reference Deployment Scenario for NTN MSS S-Band</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THALES</a:t>
                      </a:r>
                      <a:endParaRPr lang="zh-CN" sz="1400" kern="1200" dirty="0">
                        <a:solidFill>
                          <a:schemeClr val="dk1"/>
                        </a:solidFill>
                        <a:effectLst/>
                        <a:latin typeface="+mn-lt"/>
                        <a:ea typeface="+mn-ea"/>
                        <a:cs typeface="+mn-cs"/>
                      </a:endParaRPr>
                    </a:p>
                  </a:txBody>
                  <a:tcPr marL="9525" marR="9525" marT="9525" marB="9525"/>
                </a:tc>
              </a:tr>
              <a:tr h="0">
                <a:tc>
                  <a:txBody>
                    <a:bodyPr/>
                    <a:lstStyle/>
                    <a:p>
                      <a:pPr algn="ctr">
                        <a:spcAft>
                          <a:spcPts val="0"/>
                        </a:spcAft>
                      </a:pPr>
                      <a:r>
                        <a:rPr lang="en-GB" sz="1400" kern="1200" dirty="0">
                          <a:solidFill>
                            <a:schemeClr val="dk1"/>
                          </a:solidFill>
                          <a:effectLst/>
                          <a:latin typeface="+mn-lt"/>
                          <a:ea typeface="+mn-ea"/>
                          <a:cs typeface="+mn-cs"/>
                        </a:rPr>
                        <a:t>R4-2111462</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On the S-band NTN Scenarios and Parameters for Coexistence Study</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THALES</a:t>
                      </a:r>
                      <a:endParaRPr lang="zh-CN" sz="1400" kern="1200" dirty="0">
                        <a:solidFill>
                          <a:schemeClr val="dk1"/>
                        </a:solidFill>
                        <a:effectLst/>
                        <a:latin typeface="+mn-lt"/>
                        <a:ea typeface="+mn-ea"/>
                        <a:cs typeface="+mn-cs"/>
                      </a:endParaRPr>
                    </a:p>
                  </a:txBody>
                  <a:tcPr marL="9525" marR="9525" marT="9525" marB="9525"/>
                </a:tc>
              </a:tr>
              <a:tr h="0">
                <a:tc>
                  <a:txBody>
                    <a:bodyPr/>
                    <a:lstStyle/>
                    <a:p>
                      <a:pPr algn="ctr">
                        <a:spcAft>
                          <a:spcPts val="0"/>
                        </a:spcAft>
                      </a:pPr>
                      <a:r>
                        <a:rPr lang="en-GB" altLang="zh-CN" sz="1400" kern="1200" dirty="0" smtClean="0">
                          <a:solidFill>
                            <a:srgbClr val="FF0000"/>
                          </a:solidFill>
                          <a:effectLst/>
                          <a:latin typeface="+mn-lt"/>
                          <a:ea typeface="+mn-ea"/>
                          <a:cs typeface="+mn-cs"/>
                        </a:rPr>
                        <a:t>R4-2108463</a:t>
                      </a:r>
                      <a:r>
                        <a:rPr lang="en-GB" altLang="zh-CN" sz="1400" kern="1200" dirty="0" smtClean="0">
                          <a:solidFill>
                            <a:schemeClr val="dk1"/>
                          </a:solidFill>
                          <a:effectLst/>
                          <a:latin typeface="+mn-lt"/>
                          <a:ea typeface="+mn-ea"/>
                          <a:cs typeface="+mn-cs"/>
                        </a:rPr>
                        <a:t>*</a:t>
                      </a:r>
                      <a:endParaRPr lang="zh-CN" sz="1400" dirty="0">
                        <a:effectLst/>
                        <a:latin typeface="+mn-lt"/>
                        <a:ea typeface="宋体" panose="02010600030101010101" pitchFamily="2" charset="-122"/>
                      </a:endParaRPr>
                    </a:p>
                  </a:txBody>
                  <a:tcPr marL="9525" marR="9525" marT="9525" marB="9525"/>
                </a:tc>
                <a:tc>
                  <a:txBody>
                    <a:bodyPr/>
                    <a:lstStyle/>
                    <a:p>
                      <a:pPr algn="just">
                        <a:spcAft>
                          <a:spcPts val="0"/>
                        </a:spcAft>
                      </a:pPr>
                      <a:r>
                        <a:rPr lang="en-GB" altLang="zh-CN" sz="1400" kern="1200" dirty="0" smtClean="0">
                          <a:solidFill>
                            <a:schemeClr val="dk1"/>
                          </a:solidFill>
                          <a:effectLst/>
                          <a:latin typeface="+mn-lt"/>
                          <a:ea typeface="+mn-ea"/>
                          <a:cs typeface="+mn-cs"/>
                        </a:rPr>
                        <a:t>Preliminary simulation result for discussion and calibration </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US" altLang="zh-CN" sz="1400" dirty="0" smtClean="0">
                          <a:effectLst/>
                          <a:latin typeface="+mn-lt"/>
                          <a:ea typeface="宋体" panose="02010600030101010101" pitchFamily="2" charset="-122"/>
                        </a:rPr>
                        <a:t>Samsung </a:t>
                      </a:r>
                      <a:endParaRPr lang="zh-CN" sz="1400" dirty="0">
                        <a:effectLst/>
                        <a:latin typeface="+mn-lt"/>
                        <a:ea typeface="宋体" panose="02010600030101010101" pitchFamily="2" charset="-122"/>
                      </a:endParaRPr>
                    </a:p>
                  </a:txBody>
                  <a:tcPr marL="9525" marR="9525" marT="9525" marB="9525"/>
                </a:tc>
              </a:tr>
            </a:tbl>
          </a:graphicData>
        </a:graphic>
      </p:graphicFrame>
      <p:sp>
        <p:nvSpPr>
          <p:cNvPr id="3" name="矩形 2"/>
          <p:cNvSpPr/>
          <p:nvPr/>
        </p:nvSpPr>
        <p:spPr>
          <a:xfrm>
            <a:off x="8961799" y="5660014"/>
            <a:ext cx="2392001" cy="307777"/>
          </a:xfrm>
          <a:prstGeom prst="rect">
            <a:avLst/>
          </a:prstGeom>
        </p:spPr>
        <p:txBody>
          <a:bodyPr wrap="none">
            <a:spAutoFit/>
          </a:bodyPr>
          <a:lstStyle/>
          <a:p>
            <a:pPr algn="ctr">
              <a:spcAft>
                <a:spcPts val="0"/>
              </a:spcAft>
            </a:pPr>
            <a:r>
              <a:rPr lang="en-GB" altLang="zh-CN" sz="1400" dirty="0" smtClean="0">
                <a:solidFill>
                  <a:schemeClr val="dk1"/>
                </a:solidFill>
              </a:rPr>
              <a:t>*</a:t>
            </a:r>
            <a:r>
              <a:rPr lang="en-GB" altLang="zh-CN" sz="1400" dirty="0" smtClean="0">
                <a:solidFill>
                  <a:srgbClr val="FF0000"/>
                </a:solidFill>
              </a:rPr>
              <a:t>Late document, not treated</a:t>
            </a:r>
            <a:endParaRPr lang="zh-CN" altLang="zh-CN" sz="1400" dirty="0">
              <a:solidFill>
                <a:srgbClr val="FF0000"/>
              </a:solidFill>
            </a:endParaRPr>
          </a:p>
        </p:txBody>
      </p:sp>
    </p:spTree>
    <p:extLst>
      <p:ext uri="{BB962C8B-B14F-4D97-AF65-F5344CB8AC3E}">
        <p14:creationId xmlns:p14="http://schemas.microsoft.com/office/powerpoint/2010/main" val="737460422"/>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smtClean="0"/>
              <a:t>Way Forward - Scenarios</a:t>
            </a:r>
            <a:endParaRPr lang="en-GB" altLang="en-US" dirty="0"/>
          </a:p>
        </p:txBody>
      </p:sp>
      <p:sp>
        <p:nvSpPr>
          <p:cNvPr id="6147" name="Content Placeholder 2">
            <a:extLst>
              <a:ext uri="{FF2B5EF4-FFF2-40B4-BE49-F238E27FC236}">
                <a16:creationId xmlns="" xmlns:a16="http://schemas.microsoft.com/office/drawing/2014/main" id="{33CFEE74-7B51-47B2-8BC9-945D38E983E7}"/>
              </a:ext>
            </a:extLst>
          </p:cNvPr>
          <p:cNvSpPr>
            <a:spLocks noGrp="1"/>
          </p:cNvSpPr>
          <p:nvPr>
            <p:ph idx="1"/>
          </p:nvPr>
        </p:nvSpPr>
        <p:spPr>
          <a:xfrm>
            <a:off x="838200" y="2010183"/>
            <a:ext cx="10515600" cy="496234"/>
          </a:xfrm>
        </p:spPr>
        <p:txBody>
          <a:bodyPr/>
          <a:lstStyle/>
          <a:p>
            <a:pPr marL="358775" indent="-358775"/>
            <a:r>
              <a:rPr lang="en-US" altLang="en-US" sz="2400" dirty="0" smtClean="0"/>
              <a:t>Agree to remove NR/NB-</a:t>
            </a:r>
            <a:r>
              <a:rPr lang="en-US" altLang="en-US" sz="2400" dirty="0" err="1" smtClean="0"/>
              <a:t>IoT</a:t>
            </a:r>
            <a:r>
              <a:rPr lang="en-US" altLang="en-US" sz="2400" dirty="0" smtClean="0"/>
              <a:t> Indoor scenarios.</a:t>
            </a:r>
            <a:endParaRPr lang="en-US" altLang="en-US" sz="2400" dirty="0"/>
          </a:p>
        </p:txBody>
      </p:sp>
      <p:graphicFrame>
        <p:nvGraphicFramePr>
          <p:cNvPr id="2" name="表格 1"/>
          <p:cNvGraphicFramePr>
            <a:graphicFrameLocks noGrp="1"/>
          </p:cNvGraphicFramePr>
          <p:nvPr>
            <p:extLst>
              <p:ext uri="{D42A27DB-BD31-4B8C-83A1-F6EECF244321}">
                <p14:modId xmlns:p14="http://schemas.microsoft.com/office/powerpoint/2010/main" val="1975363452"/>
              </p:ext>
            </p:extLst>
          </p:nvPr>
        </p:nvGraphicFramePr>
        <p:xfrm>
          <a:off x="1215847" y="2579341"/>
          <a:ext cx="9760305" cy="3212367"/>
        </p:xfrm>
        <a:graphic>
          <a:graphicData uri="http://schemas.openxmlformats.org/drawingml/2006/table">
            <a:tbl>
              <a:tblPr firstRow="1" firstCol="1" bandRow="1">
                <a:tableStyleId>{5C22544A-7EE6-4342-B048-85BDC9FD1C3A}</a:tableStyleId>
              </a:tblPr>
              <a:tblGrid>
                <a:gridCol w="975369"/>
                <a:gridCol w="975369"/>
                <a:gridCol w="975369"/>
                <a:gridCol w="976314"/>
                <a:gridCol w="976314"/>
                <a:gridCol w="976314"/>
                <a:gridCol w="976314"/>
                <a:gridCol w="976314"/>
                <a:gridCol w="976314"/>
                <a:gridCol w="976314"/>
              </a:tblGrid>
              <a:tr h="304799">
                <a:tc rowSpan="2" gridSpan="3">
                  <a:txBody>
                    <a:bodyPr/>
                    <a:lstStyle/>
                    <a:p>
                      <a:pPr algn="ctr">
                        <a:lnSpc>
                          <a:spcPct val="107000"/>
                        </a:lnSpc>
                        <a:spcAft>
                          <a:spcPts val="0"/>
                        </a:spcAft>
                      </a:pPr>
                      <a:r>
                        <a:rPr lang="en-GB" sz="1200" dirty="0">
                          <a:effectLst/>
                        </a:rPr>
                        <a:t>FR1: 2GHz</a:t>
                      </a:r>
                      <a:endParaRPr lang="zh-CN" sz="1200" dirty="0">
                        <a:effectLst/>
                        <a:latin typeface="Times New Roman" panose="02020603050405020304" pitchFamily="18" charset="0"/>
                        <a:ea typeface="宋体" panose="02010600030101010101" pitchFamily="2" charset="-122"/>
                      </a:endParaRPr>
                    </a:p>
                  </a:txBody>
                  <a:tcPr marL="68580" marR="68580" marT="9525" marB="0" anchor="ctr"/>
                </a:tc>
                <a:tc rowSpan="2" hMerge="1">
                  <a:txBody>
                    <a:bodyPr/>
                    <a:lstStyle/>
                    <a:p>
                      <a:endParaRPr lang="zh-CN" altLang="en-US"/>
                    </a:p>
                  </a:txBody>
                  <a:tcPr/>
                </a:tc>
                <a:tc rowSpan="2" hMerge="1">
                  <a:txBody>
                    <a:bodyPr/>
                    <a:lstStyle/>
                    <a:p>
                      <a:endParaRPr lang="zh-CN" altLang="en-US"/>
                    </a:p>
                  </a:txBody>
                  <a:tcPr/>
                </a:tc>
                <a:tc gridSpan="3">
                  <a:txBody>
                    <a:bodyPr/>
                    <a:lstStyle/>
                    <a:p>
                      <a:pPr algn="ctr">
                        <a:lnSpc>
                          <a:spcPct val="107000"/>
                        </a:lnSpc>
                        <a:spcAft>
                          <a:spcPts val="0"/>
                        </a:spcAft>
                      </a:pPr>
                      <a:r>
                        <a:rPr lang="en-GB" sz="1200">
                          <a:effectLst/>
                        </a:rPr>
                        <a:t>Set 1</a:t>
                      </a:r>
                      <a:endParaRPr lang="zh-CN" sz="1200">
                        <a:effectLst/>
                        <a:latin typeface="Times New Roman" panose="02020603050405020304" pitchFamily="18" charset="0"/>
                        <a:ea typeface="宋体" panose="02010600030101010101" pitchFamily="2" charset="-122"/>
                      </a:endParaRPr>
                    </a:p>
                  </a:txBody>
                  <a:tcPr marL="68580" marR="68580" marT="9525" marB="0" anchor="ctr"/>
                </a:tc>
                <a:tc hMerge="1">
                  <a:txBody>
                    <a:bodyPr/>
                    <a:lstStyle/>
                    <a:p>
                      <a:endParaRPr lang="zh-CN" altLang="en-US"/>
                    </a:p>
                  </a:txBody>
                  <a:tcPr/>
                </a:tc>
                <a:tc hMerge="1">
                  <a:txBody>
                    <a:bodyPr/>
                    <a:lstStyle/>
                    <a:p>
                      <a:endParaRPr lang="zh-CN" altLang="en-US"/>
                    </a:p>
                  </a:txBody>
                  <a:tcPr/>
                </a:tc>
                <a:tc gridSpan="3">
                  <a:txBody>
                    <a:bodyPr/>
                    <a:lstStyle/>
                    <a:p>
                      <a:pPr algn="ctr">
                        <a:lnSpc>
                          <a:spcPct val="107000"/>
                        </a:lnSpc>
                        <a:spcAft>
                          <a:spcPts val="0"/>
                        </a:spcAft>
                      </a:pPr>
                      <a:r>
                        <a:rPr lang="en-GB" sz="1200" dirty="0">
                          <a:effectLst/>
                        </a:rPr>
                        <a:t>Set 2</a:t>
                      </a:r>
                      <a:r>
                        <a:rPr lang="en-GB" sz="1200" baseline="30000" dirty="0">
                          <a:effectLst/>
                        </a:rPr>
                        <a:t>2</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hMerge="1">
                  <a:txBody>
                    <a:bodyPr/>
                    <a:lstStyle/>
                    <a:p>
                      <a:endParaRPr lang="zh-CN" altLang="en-US"/>
                    </a:p>
                  </a:txBody>
                  <a:tcPr/>
                </a:tc>
                <a:tc hMerge="1">
                  <a:txBody>
                    <a:bodyPr/>
                    <a:lstStyle/>
                    <a:p>
                      <a:endParaRPr lang="zh-CN" altLang="en-US"/>
                    </a:p>
                  </a:txBody>
                  <a:tcPr/>
                </a:tc>
                <a:tc>
                  <a:txBody>
                    <a:bodyPr/>
                    <a:lstStyle/>
                    <a:p>
                      <a:pPr algn="ctr">
                        <a:lnSpc>
                          <a:spcPct val="107000"/>
                        </a:lnSpc>
                        <a:spcAft>
                          <a:spcPts val="0"/>
                        </a:spcAft>
                      </a:pPr>
                      <a:r>
                        <a:rPr lang="en-GB" sz="1200">
                          <a:effectLst/>
                        </a:rPr>
                        <a:t>HAPS</a:t>
                      </a:r>
                      <a:endParaRPr lang="zh-CN" sz="1200">
                        <a:effectLst/>
                        <a:latin typeface="Times New Roman" panose="02020603050405020304" pitchFamily="18" charset="0"/>
                        <a:ea typeface="宋体" panose="02010600030101010101" pitchFamily="2" charset="-122"/>
                      </a:endParaRPr>
                    </a:p>
                  </a:txBody>
                  <a:tcPr marL="68580" marR="68580" marT="9525" marB="0" anchor="ctr"/>
                </a:tc>
              </a:tr>
              <a:tr h="295835">
                <a:tc gridSpan="3"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lnSpc>
                          <a:spcPct val="107000"/>
                        </a:lnSpc>
                        <a:spcAft>
                          <a:spcPts val="0"/>
                        </a:spcAft>
                      </a:pPr>
                      <a:r>
                        <a:rPr lang="en-GB" sz="1200">
                          <a:effectLst/>
                        </a:rPr>
                        <a:t>GEO</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LEO 600km</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LEO 1200km</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dirty="0">
                          <a:effectLst/>
                        </a:rPr>
                        <a:t>GEO</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LEO 600km</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LEO 1200km</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 </a:t>
                      </a:r>
                      <a:endParaRPr lang="zh-CN" sz="1200">
                        <a:effectLst/>
                        <a:latin typeface="Times New Roman" panose="02020603050405020304" pitchFamily="18" charset="0"/>
                        <a:ea typeface="宋体" panose="02010600030101010101" pitchFamily="2" charset="-122"/>
                      </a:endParaRPr>
                    </a:p>
                  </a:txBody>
                  <a:tcPr marL="0" marR="0" marT="0" marB="0" anchor="ctr"/>
                </a:tc>
              </a:tr>
              <a:tr h="152061">
                <a:tc rowSpan="3">
                  <a:txBody>
                    <a:bodyPr/>
                    <a:lstStyle/>
                    <a:p>
                      <a:pPr algn="ctr">
                        <a:lnSpc>
                          <a:spcPct val="107000"/>
                        </a:lnSpc>
                        <a:spcAft>
                          <a:spcPts val="0"/>
                        </a:spcAft>
                      </a:pPr>
                      <a:r>
                        <a:rPr lang="en-GB" sz="1200">
                          <a:effectLst/>
                        </a:rPr>
                        <a:t>NR / NB-IoT</a:t>
                      </a:r>
                      <a:endParaRPr lang="zh-CN" sz="1200">
                        <a:effectLst/>
                        <a:latin typeface="Times New Roman" panose="02020603050405020304" pitchFamily="18" charset="0"/>
                        <a:ea typeface="宋体" panose="02010600030101010101" pitchFamily="2" charset="-122"/>
                      </a:endParaRPr>
                    </a:p>
                  </a:txBody>
                  <a:tcPr marL="68580" marR="68580" marT="9525" marB="0" anchor="ctr"/>
                </a:tc>
                <a:tc gridSpan="2">
                  <a:txBody>
                    <a:bodyPr/>
                    <a:lstStyle/>
                    <a:p>
                      <a:pPr algn="ctr">
                        <a:lnSpc>
                          <a:spcPct val="107000"/>
                        </a:lnSpc>
                        <a:spcAft>
                          <a:spcPts val="0"/>
                        </a:spcAft>
                      </a:pPr>
                      <a:r>
                        <a:rPr lang="en-GB" sz="1200">
                          <a:effectLst/>
                        </a:rPr>
                        <a:t>Rural</a:t>
                      </a:r>
                      <a:endParaRPr lang="zh-CN" sz="1200">
                        <a:effectLst/>
                        <a:latin typeface="Times New Roman" panose="02020603050405020304" pitchFamily="18" charset="0"/>
                        <a:ea typeface="宋体" panose="02010600030101010101" pitchFamily="2" charset="-122"/>
                      </a:endParaRPr>
                    </a:p>
                  </a:txBody>
                  <a:tcPr marL="68580" marR="68580" marT="9525" marB="0" anchor="ctr"/>
                </a:tc>
                <a:tc hMerge="1">
                  <a:txBody>
                    <a:bodyPr/>
                    <a:lstStyle/>
                    <a:p>
                      <a:endParaRPr lang="zh-CN" altLang="en-US"/>
                    </a:p>
                  </a:txBody>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FFS</a:t>
                      </a:r>
                      <a:endParaRPr lang="zh-CN" sz="1200">
                        <a:effectLst/>
                        <a:latin typeface="Times New Roman" panose="02020603050405020304" pitchFamily="18" charset="0"/>
                        <a:ea typeface="宋体" panose="02010600030101010101" pitchFamily="2" charset="-122"/>
                      </a:endParaRPr>
                    </a:p>
                  </a:txBody>
                  <a:tcPr marL="68580" marR="68580" marT="9525" marB="0" anchor="ctr"/>
                </a:tc>
              </a:tr>
              <a:tr h="152061">
                <a:tc vMerge="1">
                  <a:txBody>
                    <a:bodyPr/>
                    <a:lstStyle/>
                    <a:p>
                      <a:endParaRPr lang="zh-CN" altLang="en-US"/>
                    </a:p>
                  </a:txBody>
                  <a:tcPr/>
                </a:tc>
                <a:tc gridSpan="2">
                  <a:txBody>
                    <a:bodyPr/>
                    <a:lstStyle/>
                    <a:p>
                      <a:pPr algn="ctr">
                        <a:lnSpc>
                          <a:spcPct val="107000"/>
                        </a:lnSpc>
                        <a:spcAft>
                          <a:spcPts val="0"/>
                        </a:spcAft>
                      </a:pPr>
                      <a:r>
                        <a:rPr lang="en-GB" sz="1200" dirty="0">
                          <a:effectLst/>
                        </a:rPr>
                        <a:t>Urban macro</a:t>
                      </a:r>
                      <a:endParaRPr lang="zh-CN" sz="1200" dirty="0">
                        <a:effectLst/>
                        <a:latin typeface="Times New Roman" panose="02020603050405020304" pitchFamily="18" charset="0"/>
                        <a:ea typeface="宋体" panose="02010600030101010101" pitchFamily="2" charset="-122"/>
                      </a:endParaRPr>
                    </a:p>
                  </a:txBody>
                  <a:tcPr marL="68580" marR="68580" marT="9525" marB="0" anchor="ctr"/>
                </a:tc>
                <a:tc hMerge="1">
                  <a:txBody>
                    <a:bodyPr/>
                    <a:lstStyle/>
                    <a:p>
                      <a:endParaRPr lang="zh-CN" altLang="en-US"/>
                    </a:p>
                  </a:txBody>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FFS</a:t>
                      </a:r>
                      <a:endParaRPr lang="zh-CN" sz="1200">
                        <a:effectLst/>
                        <a:latin typeface="Times New Roman" panose="02020603050405020304" pitchFamily="18" charset="0"/>
                        <a:ea typeface="宋体" panose="02010600030101010101" pitchFamily="2" charset="-122"/>
                      </a:endParaRPr>
                    </a:p>
                  </a:txBody>
                  <a:tcPr marL="68580" marR="68580" marT="9525" marB="0" anchor="ctr"/>
                </a:tc>
              </a:tr>
              <a:tr h="152061">
                <a:tc vMerge="1">
                  <a:txBody>
                    <a:bodyPr/>
                    <a:lstStyle/>
                    <a:p>
                      <a:endParaRPr lang="zh-CN" altLang="en-US"/>
                    </a:p>
                  </a:txBody>
                  <a:tcPr/>
                </a:tc>
                <a:tc gridSpan="2">
                  <a:txBody>
                    <a:bodyPr/>
                    <a:lstStyle/>
                    <a:p>
                      <a:pPr algn="ctr">
                        <a:lnSpc>
                          <a:spcPct val="107000"/>
                        </a:lnSpc>
                        <a:spcAft>
                          <a:spcPts val="0"/>
                        </a:spcAft>
                      </a:pPr>
                      <a:r>
                        <a:rPr lang="en-GB" sz="1200">
                          <a:effectLst/>
                        </a:rPr>
                        <a:t>Dense Urban</a:t>
                      </a:r>
                      <a:endParaRPr lang="zh-CN" sz="1200">
                        <a:effectLst/>
                        <a:latin typeface="Times New Roman" panose="02020603050405020304" pitchFamily="18" charset="0"/>
                        <a:ea typeface="宋体" panose="02010600030101010101" pitchFamily="2" charset="-122"/>
                      </a:endParaRPr>
                    </a:p>
                  </a:txBody>
                  <a:tcPr marL="68580" marR="68580" marT="9525" marB="0" anchor="ctr"/>
                </a:tc>
                <a:tc hMerge="1">
                  <a:txBody>
                    <a:bodyPr/>
                    <a:lstStyle/>
                    <a:p>
                      <a:endParaRPr lang="zh-CN" altLang="en-US"/>
                    </a:p>
                  </a:txBody>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FFS</a:t>
                      </a:r>
                      <a:endParaRPr lang="zh-CN" sz="1200">
                        <a:effectLst/>
                        <a:latin typeface="Times New Roman" panose="02020603050405020304" pitchFamily="18" charset="0"/>
                        <a:ea typeface="宋体" panose="02010600030101010101" pitchFamily="2" charset="-122"/>
                      </a:endParaRPr>
                    </a:p>
                  </a:txBody>
                  <a:tcPr marL="68580" marR="68580" marT="9525" marB="0" anchor="ctr"/>
                </a:tc>
              </a:tr>
              <a:tr h="152061">
                <a:tc rowSpan="6">
                  <a:txBody>
                    <a:bodyPr/>
                    <a:lstStyle/>
                    <a:p>
                      <a:pPr algn="ctr">
                        <a:lnSpc>
                          <a:spcPct val="107000"/>
                        </a:lnSpc>
                        <a:spcAft>
                          <a:spcPts val="0"/>
                        </a:spcAft>
                      </a:pPr>
                      <a:r>
                        <a:rPr lang="en-GB" sz="1200" dirty="0">
                          <a:effectLst/>
                        </a:rPr>
                        <a:t>NTN</a:t>
                      </a:r>
                      <a:r>
                        <a:rPr lang="en-GB" sz="1200" baseline="30000" dirty="0">
                          <a:effectLst/>
                        </a:rPr>
                        <a:t>1</a:t>
                      </a:r>
                      <a:endParaRPr lang="zh-CN" sz="1200" dirty="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GEO</a:t>
                      </a:r>
                      <a:r>
                        <a:rPr lang="en-GB" sz="1200" baseline="30000">
                          <a:effectLst/>
                        </a:rPr>
                        <a:t>3</a:t>
                      </a:r>
                      <a:endParaRPr lang="zh-CN" sz="1200">
                        <a:effectLst/>
                        <a:latin typeface="Times New Roman" panose="02020603050405020304" pitchFamily="18" charset="0"/>
                        <a:ea typeface="宋体" panose="02010600030101010101" pitchFamily="2" charset="-122"/>
                      </a:endParaRPr>
                    </a:p>
                  </a:txBody>
                  <a:tcPr marL="68580" marR="68580" marT="9525" marB="0" anchor="ctr"/>
                </a:tc>
                <a:tc rowSpan="3">
                  <a:txBody>
                    <a:bodyPr/>
                    <a:lstStyle/>
                    <a:p>
                      <a:pPr algn="ctr">
                        <a:lnSpc>
                          <a:spcPct val="107000"/>
                        </a:lnSpc>
                        <a:spcAft>
                          <a:spcPts val="0"/>
                        </a:spcAft>
                      </a:pPr>
                      <a:r>
                        <a:rPr lang="en-GB" sz="1200">
                          <a:effectLst/>
                        </a:rPr>
                        <a:t>Set 1</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FFS</a:t>
                      </a:r>
                      <a:endParaRPr lang="zh-CN" sz="1200">
                        <a:effectLst/>
                        <a:latin typeface="Times New Roman" panose="02020603050405020304" pitchFamily="18" charset="0"/>
                        <a:ea typeface="宋体" panose="02010600030101010101" pitchFamily="2" charset="-122"/>
                      </a:endParaRPr>
                    </a:p>
                  </a:txBody>
                  <a:tcPr marL="68580" marR="68580" marT="9525" marB="0" anchor="ctr"/>
                </a:tc>
              </a:tr>
              <a:tr h="245601">
                <a:tc vMerge="1">
                  <a:txBody>
                    <a:bodyPr/>
                    <a:lstStyle/>
                    <a:p>
                      <a:endParaRPr lang="zh-CN" altLang="en-US"/>
                    </a:p>
                  </a:txBody>
                  <a:tcPr/>
                </a:tc>
                <a:tc>
                  <a:txBody>
                    <a:bodyPr/>
                    <a:lstStyle/>
                    <a:p>
                      <a:pPr algn="ctr">
                        <a:lnSpc>
                          <a:spcPct val="107000"/>
                        </a:lnSpc>
                        <a:spcAft>
                          <a:spcPts val="0"/>
                        </a:spcAft>
                      </a:pPr>
                      <a:r>
                        <a:rPr lang="en-GB" sz="1200">
                          <a:effectLst/>
                        </a:rPr>
                        <a:t>LEO 1200km</a:t>
                      </a:r>
                      <a:endParaRPr lang="zh-CN" sz="1200">
                        <a:effectLst/>
                        <a:latin typeface="Times New Roman" panose="02020603050405020304" pitchFamily="18" charset="0"/>
                        <a:ea typeface="宋体" panose="02010600030101010101" pitchFamily="2" charset="-122"/>
                      </a:endParaRPr>
                    </a:p>
                  </a:txBody>
                  <a:tcPr marL="68580" marR="68580" marT="9525" marB="0" anchor="ctr"/>
                </a:tc>
                <a:tc vMerge="1">
                  <a:txBody>
                    <a:bodyPr/>
                    <a:lstStyle/>
                    <a:p>
                      <a:endParaRPr lang="zh-CN" altLang="en-US"/>
                    </a:p>
                  </a:txBody>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FFS</a:t>
                      </a:r>
                      <a:endParaRPr lang="zh-CN" sz="1200">
                        <a:effectLst/>
                        <a:latin typeface="Times New Roman" panose="02020603050405020304" pitchFamily="18" charset="0"/>
                        <a:ea typeface="宋体" panose="02010600030101010101" pitchFamily="2" charset="-122"/>
                      </a:endParaRPr>
                    </a:p>
                  </a:txBody>
                  <a:tcPr marL="68580" marR="68580" marT="9525" marB="0" anchor="ctr"/>
                </a:tc>
              </a:tr>
              <a:tr h="245601">
                <a:tc vMerge="1">
                  <a:txBody>
                    <a:bodyPr/>
                    <a:lstStyle/>
                    <a:p>
                      <a:endParaRPr lang="zh-CN" altLang="en-US"/>
                    </a:p>
                  </a:txBody>
                  <a:tcPr/>
                </a:tc>
                <a:tc>
                  <a:txBody>
                    <a:bodyPr/>
                    <a:lstStyle/>
                    <a:p>
                      <a:pPr algn="ctr">
                        <a:lnSpc>
                          <a:spcPct val="107000"/>
                        </a:lnSpc>
                        <a:spcAft>
                          <a:spcPts val="0"/>
                        </a:spcAft>
                      </a:pPr>
                      <a:r>
                        <a:rPr lang="en-GB" sz="1200">
                          <a:effectLst/>
                        </a:rPr>
                        <a:t>LEO 600km</a:t>
                      </a:r>
                      <a:endParaRPr lang="zh-CN" sz="1200">
                        <a:effectLst/>
                        <a:latin typeface="Times New Roman" panose="02020603050405020304" pitchFamily="18" charset="0"/>
                        <a:ea typeface="宋体" panose="02010600030101010101" pitchFamily="2" charset="-122"/>
                      </a:endParaRPr>
                    </a:p>
                  </a:txBody>
                  <a:tcPr marL="68580" marR="68580" marT="9525" marB="0" anchor="ctr"/>
                </a:tc>
                <a:tc vMerge="1">
                  <a:txBody>
                    <a:bodyPr/>
                    <a:lstStyle/>
                    <a:p>
                      <a:endParaRPr lang="zh-CN" altLang="en-US"/>
                    </a:p>
                  </a:txBody>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FFS</a:t>
                      </a:r>
                      <a:endParaRPr lang="zh-CN" sz="1200">
                        <a:effectLst/>
                        <a:latin typeface="Times New Roman" panose="02020603050405020304" pitchFamily="18" charset="0"/>
                        <a:ea typeface="宋体" panose="02010600030101010101" pitchFamily="2" charset="-122"/>
                      </a:endParaRPr>
                    </a:p>
                  </a:txBody>
                  <a:tcPr marL="68580" marR="68580" marT="9525" marB="0" anchor="ctr"/>
                </a:tc>
              </a:tr>
              <a:tr h="152061">
                <a:tc vMerge="1">
                  <a:txBody>
                    <a:bodyPr/>
                    <a:lstStyle/>
                    <a:p>
                      <a:endParaRPr lang="zh-CN" altLang="en-US"/>
                    </a:p>
                  </a:txBody>
                  <a:tcPr/>
                </a:tc>
                <a:tc>
                  <a:txBody>
                    <a:bodyPr/>
                    <a:lstStyle/>
                    <a:p>
                      <a:pPr algn="ctr">
                        <a:lnSpc>
                          <a:spcPct val="107000"/>
                        </a:lnSpc>
                        <a:spcAft>
                          <a:spcPts val="0"/>
                        </a:spcAft>
                      </a:pPr>
                      <a:r>
                        <a:rPr lang="en-GB" sz="1200">
                          <a:effectLst/>
                        </a:rPr>
                        <a:t>GEO</a:t>
                      </a:r>
                      <a:endParaRPr lang="zh-CN" sz="1200">
                        <a:effectLst/>
                        <a:latin typeface="Times New Roman" panose="02020603050405020304" pitchFamily="18" charset="0"/>
                        <a:ea typeface="宋体" panose="02010600030101010101" pitchFamily="2" charset="-122"/>
                      </a:endParaRPr>
                    </a:p>
                  </a:txBody>
                  <a:tcPr marL="68580" marR="68580" marT="9525" marB="0" anchor="ctr"/>
                </a:tc>
                <a:tc rowSpan="3">
                  <a:txBody>
                    <a:bodyPr/>
                    <a:lstStyle/>
                    <a:p>
                      <a:pPr algn="ctr">
                        <a:lnSpc>
                          <a:spcPct val="107000"/>
                        </a:lnSpc>
                        <a:spcAft>
                          <a:spcPts val="0"/>
                        </a:spcAft>
                      </a:pPr>
                      <a:r>
                        <a:rPr lang="en-GB" sz="1200" dirty="0">
                          <a:effectLst/>
                        </a:rPr>
                        <a:t>Set 2</a:t>
                      </a:r>
                      <a:r>
                        <a:rPr lang="en-GB" sz="1200" baseline="30000" dirty="0">
                          <a:effectLst/>
                        </a:rPr>
                        <a:t>2</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FFS</a:t>
                      </a:r>
                      <a:endParaRPr lang="zh-CN" sz="1200">
                        <a:effectLst/>
                        <a:latin typeface="Times New Roman" panose="02020603050405020304" pitchFamily="18" charset="0"/>
                        <a:ea typeface="宋体" panose="02010600030101010101" pitchFamily="2" charset="-122"/>
                      </a:endParaRPr>
                    </a:p>
                  </a:txBody>
                  <a:tcPr marL="68580" marR="68580" marT="9525" marB="0" anchor="ctr"/>
                </a:tc>
              </a:tr>
              <a:tr h="245601">
                <a:tc vMerge="1">
                  <a:txBody>
                    <a:bodyPr/>
                    <a:lstStyle/>
                    <a:p>
                      <a:endParaRPr lang="zh-CN" altLang="en-US"/>
                    </a:p>
                  </a:txBody>
                  <a:tcPr/>
                </a:tc>
                <a:tc>
                  <a:txBody>
                    <a:bodyPr/>
                    <a:lstStyle/>
                    <a:p>
                      <a:pPr algn="ctr">
                        <a:lnSpc>
                          <a:spcPct val="107000"/>
                        </a:lnSpc>
                        <a:spcAft>
                          <a:spcPts val="0"/>
                        </a:spcAft>
                      </a:pPr>
                      <a:r>
                        <a:rPr lang="en-GB" sz="1200">
                          <a:effectLst/>
                        </a:rPr>
                        <a:t>LEO 1200km</a:t>
                      </a:r>
                      <a:endParaRPr lang="zh-CN" sz="1200">
                        <a:effectLst/>
                        <a:latin typeface="Times New Roman" panose="02020603050405020304" pitchFamily="18" charset="0"/>
                        <a:ea typeface="宋体" panose="02010600030101010101" pitchFamily="2" charset="-122"/>
                      </a:endParaRPr>
                    </a:p>
                  </a:txBody>
                  <a:tcPr marL="68580" marR="68580" marT="9525" marB="0" anchor="ctr"/>
                </a:tc>
                <a:tc vMerge="1">
                  <a:txBody>
                    <a:bodyPr/>
                    <a:lstStyle/>
                    <a:p>
                      <a:endParaRPr lang="zh-CN" altLang="en-US"/>
                    </a:p>
                  </a:txBody>
                  <a:tcP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FFS</a:t>
                      </a:r>
                      <a:endParaRPr lang="zh-CN" sz="1200">
                        <a:effectLst/>
                        <a:latin typeface="Times New Roman" panose="02020603050405020304" pitchFamily="18" charset="0"/>
                        <a:ea typeface="宋体" panose="02010600030101010101" pitchFamily="2" charset="-122"/>
                      </a:endParaRPr>
                    </a:p>
                  </a:txBody>
                  <a:tcPr marL="68580" marR="68580" marT="9525" marB="0" anchor="ctr"/>
                </a:tc>
              </a:tr>
              <a:tr h="245601">
                <a:tc vMerge="1">
                  <a:txBody>
                    <a:bodyPr/>
                    <a:lstStyle/>
                    <a:p>
                      <a:endParaRPr lang="zh-CN" altLang="en-US"/>
                    </a:p>
                  </a:txBody>
                  <a:tcPr/>
                </a:tc>
                <a:tc>
                  <a:txBody>
                    <a:bodyPr/>
                    <a:lstStyle/>
                    <a:p>
                      <a:pPr algn="ctr">
                        <a:lnSpc>
                          <a:spcPct val="107000"/>
                        </a:lnSpc>
                        <a:spcAft>
                          <a:spcPts val="0"/>
                        </a:spcAft>
                      </a:pPr>
                      <a:r>
                        <a:rPr lang="en-GB" sz="1200">
                          <a:effectLst/>
                        </a:rPr>
                        <a:t>LEO 600km</a:t>
                      </a:r>
                      <a:endParaRPr lang="zh-CN" sz="1200">
                        <a:effectLst/>
                        <a:latin typeface="Times New Roman" panose="02020603050405020304" pitchFamily="18" charset="0"/>
                        <a:ea typeface="宋体" panose="02010600030101010101" pitchFamily="2" charset="-122"/>
                      </a:endParaRPr>
                    </a:p>
                  </a:txBody>
                  <a:tcPr marL="68580" marR="68580" marT="9525" marB="0" anchor="ctr"/>
                </a:tc>
                <a:tc vMerge="1">
                  <a:txBody>
                    <a:bodyPr/>
                    <a:lstStyle/>
                    <a:p>
                      <a:endParaRPr lang="zh-CN" altLang="en-US"/>
                    </a:p>
                  </a:txBody>
                  <a:tcP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FFS</a:t>
                      </a:r>
                      <a:endParaRPr lang="zh-CN" sz="1200" dirty="0">
                        <a:effectLst/>
                        <a:latin typeface="Times New Roman" panose="02020603050405020304" pitchFamily="18" charset="0"/>
                        <a:ea typeface="宋体" panose="02010600030101010101" pitchFamily="2" charset="-122"/>
                      </a:endParaRPr>
                    </a:p>
                  </a:txBody>
                  <a:tcPr marL="68580" marR="68580" marT="9525" marB="0" anchor="ctr"/>
                </a:tc>
              </a:tr>
              <a:tr h="603169">
                <a:tc gridSpan="10">
                  <a:txBody>
                    <a:bodyPr/>
                    <a:lstStyle/>
                    <a:p>
                      <a:pPr>
                        <a:lnSpc>
                          <a:spcPct val="107000"/>
                        </a:lnSpc>
                        <a:spcAft>
                          <a:spcPts val="0"/>
                        </a:spcAft>
                      </a:pPr>
                      <a:r>
                        <a:rPr lang="en-GB" sz="900" dirty="0">
                          <a:effectLst/>
                        </a:rPr>
                        <a:t>Note 1: Start with Earth Fixed beam first, Earth Moving Beams could be further discussed</a:t>
                      </a:r>
                      <a:endParaRPr lang="zh-CN" sz="1000" dirty="0">
                        <a:effectLst/>
                      </a:endParaRPr>
                    </a:p>
                    <a:p>
                      <a:pPr>
                        <a:lnSpc>
                          <a:spcPct val="107000"/>
                        </a:lnSpc>
                        <a:spcAft>
                          <a:spcPts val="0"/>
                        </a:spcAft>
                      </a:pPr>
                      <a:r>
                        <a:rPr lang="en-GB" sz="900" dirty="0">
                          <a:effectLst/>
                        </a:rPr>
                        <a:t>Note 2: Use Set 1 satellite antenna as the starting point for co-existence study. Set 2 might be used if any worst case in associate with Set 2 is found. </a:t>
                      </a:r>
                      <a:endParaRPr lang="zh-CN" sz="1000" dirty="0">
                        <a:effectLst/>
                      </a:endParaRPr>
                    </a:p>
                    <a:p>
                      <a:pPr>
                        <a:lnSpc>
                          <a:spcPct val="107000"/>
                        </a:lnSpc>
                        <a:spcAft>
                          <a:spcPts val="0"/>
                        </a:spcAft>
                      </a:pPr>
                      <a:r>
                        <a:rPr lang="en-GB" sz="900" dirty="0">
                          <a:effectLst/>
                        </a:rPr>
                        <a:t>Note 3: GEO and LEO only operate at adjacent channel.</a:t>
                      </a:r>
                      <a:endParaRPr lang="zh-CN" sz="1000" dirty="0">
                        <a:effectLst/>
                      </a:endParaRPr>
                    </a:p>
                    <a:p>
                      <a:pPr>
                        <a:lnSpc>
                          <a:spcPct val="107000"/>
                        </a:lnSpc>
                        <a:spcAft>
                          <a:spcPts val="0"/>
                        </a:spcAft>
                      </a:pPr>
                      <a:r>
                        <a:rPr lang="en-GB" sz="900" dirty="0">
                          <a:effectLst/>
                        </a:rPr>
                        <a:t>Note 4: Use GEO and LEO@600km when TN is victim. </a:t>
                      </a:r>
                      <a:endParaRPr lang="zh-CN" sz="1000" dirty="0">
                        <a:effectLst/>
                        <a:latin typeface="Times New Roman" panose="02020603050405020304" pitchFamily="18" charset="0"/>
                        <a:ea typeface="宋体" panose="02010600030101010101" pitchFamily="2" charset="-122"/>
                      </a:endParaRPr>
                    </a:p>
                  </a:txBody>
                  <a:tcPr marL="0" marR="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Tree>
    <p:extLst>
      <p:ext uri="{BB962C8B-B14F-4D97-AF65-F5344CB8AC3E}">
        <p14:creationId xmlns:p14="http://schemas.microsoft.com/office/powerpoint/2010/main" val="4268332469"/>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smtClean="0"/>
              <a:t>Way Forward - Interference Table</a:t>
            </a:r>
            <a:endParaRPr lang="en-GB" altLang="en-US" dirty="0"/>
          </a:p>
        </p:txBody>
      </p:sp>
      <p:sp>
        <p:nvSpPr>
          <p:cNvPr id="6147" name="Content Placeholder 2">
            <a:extLst>
              <a:ext uri="{FF2B5EF4-FFF2-40B4-BE49-F238E27FC236}">
                <a16:creationId xmlns="" xmlns:a16="http://schemas.microsoft.com/office/drawing/2014/main" id="{33CFEE74-7B51-47B2-8BC9-945D38E983E7}"/>
              </a:ext>
            </a:extLst>
          </p:cNvPr>
          <p:cNvSpPr>
            <a:spLocks noGrp="1"/>
          </p:cNvSpPr>
          <p:nvPr>
            <p:ph idx="1"/>
          </p:nvPr>
        </p:nvSpPr>
        <p:spPr>
          <a:xfrm>
            <a:off x="838200" y="1859180"/>
            <a:ext cx="10515600" cy="845857"/>
          </a:xfrm>
        </p:spPr>
        <p:txBody>
          <a:bodyPr/>
          <a:lstStyle/>
          <a:p>
            <a:pPr marL="358775" indent="-358775"/>
            <a:r>
              <a:rPr lang="en-US" altLang="en-US" sz="2400" dirty="0" smtClean="0"/>
              <a:t>RAN4 adopts a phase-by-phase approach to conduct co-existence study based on the table below. </a:t>
            </a:r>
          </a:p>
          <a:p>
            <a:pPr marL="720725">
              <a:buFont typeface="Arial" panose="020B0604020202020204" pitchFamily="34" charset="0"/>
              <a:buChar char="•"/>
            </a:pPr>
            <a:r>
              <a:rPr lang="en-US" altLang="en-US" sz="2000" dirty="0" smtClean="0"/>
              <a:t>The table has been updated based on last RAN4 meeting agreement.</a:t>
            </a:r>
          </a:p>
        </p:txBody>
      </p:sp>
      <p:graphicFrame>
        <p:nvGraphicFramePr>
          <p:cNvPr id="2" name="表格 1"/>
          <p:cNvGraphicFramePr>
            <a:graphicFrameLocks noGrp="1"/>
          </p:cNvGraphicFramePr>
          <p:nvPr>
            <p:extLst>
              <p:ext uri="{D42A27DB-BD31-4B8C-83A1-F6EECF244321}">
                <p14:modId xmlns:p14="http://schemas.microsoft.com/office/powerpoint/2010/main" val="1567732919"/>
              </p:ext>
            </p:extLst>
          </p:nvPr>
        </p:nvGraphicFramePr>
        <p:xfrm>
          <a:off x="1102661" y="3045004"/>
          <a:ext cx="10174939" cy="3183112"/>
        </p:xfrm>
        <a:graphic>
          <a:graphicData uri="http://schemas.openxmlformats.org/drawingml/2006/table">
            <a:tbl>
              <a:tblPr firstRow="1" firstCol="1" bandRow="1">
                <a:tableStyleId>{5C22544A-7EE6-4342-B048-85BDC9FD1C3A}</a:tableStyleId>
              </a:tblPr>
              <a:tblGrid>
                <a:gridCol w="349621"/>
                <a:gridCol w="1272988"/>
                <a:gridCol w="1167222"/>
                <a:gridCol w="1140902"/>
                <a:gridCol w="5368955"/>
                <a:gridCol w="875251"/>
              </a:tblGrid>
              <a:tr h="214332">
                <a:tc>
                  <a:txBody>
                    <a:bodyPr/>
                    <a:lstStyle/>
                    <a:p>
                      <a:pPr algn="ctr">
                        <a:spcAft>
                          <a:spcPts val="0"/>
                        </a:spcAft>
                      </a:pPr>
                      <a:r>
                        <a:rPr lang="en-GB" sz="1200" dirty="0">
                          <a:effectLst/>
                          <a:latin typeface="+mn-lt"/>
                        </a:rPr>
                        <a:t>No.</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dirty="0">
                          <a:effectLst/>
                          <a:latin typeface="+mn-lt"/>
                        </a:rPr>
                        <a:t>Combination</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Aggressor</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a:effectLst/>
                          <a:latin typeface="+mn-lt"/>
                        </a:rPr>
                        <a:t>Victim</a:t>
                      </a:r>
                      <a:endParaRPr lang="zh-CN" sz="120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Notes</a:t>
                      </a:r>
                      <a:endParaRPr lang="zh-CN" sz="120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Study Phase</a:t>
                      </a:r>
                      <a:endParaRPr lang="zh-CN" sz="1200">
                        <a:effectLst/>
                        <a:latin typeface="+mn-lt"/>
                        <a:ea typeface="宋体" panose="02010600030101010101" pitchFamily="2" charset="-122"/>
                      </a:endParaRPr>
                    </a:p>
                  </a:txBody>
                  <a:tcPr marL="3104" marR="3104" marT="1525" marB="1525" anchor="ctr"/>
                </a:tc>
              </a:tr>
              <a:tr h="66764">
                <a:tc>
                  <a:txBody>
                    <a:bodyPr/>
                    <a:lstStyle/>
                    <a:p>
                      <a:pPr algn="ctr">
                        <a:spcAft>
                          <a:spcPts val="0"/>
                        </a:spcAft>
                      </a:pPr>
                      <a:r>
                        <a:rPr lang="en-GB" sz="1200">
                          <a:effectLst/>
                          <a:latin typeface="+mn-lt"/>
                        </a:rPr>
                        <a:t>1</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dirty="0">
                          <a:effectLst/>
                          <a:latin typeface="+mn-lt"/>
                        </a:rPr>
                        <a:t>TN </a:t>
                      </a:r>
                      <a:r>
                        <a:rPr lang="en-GB" sz="1200" dirty="0" smtClean="0">
                          <a:effectLst/>
                          <a:latin typeface="+mn-lt"/>
                        </a:rPr>
                        <a:t>with </a:t>
                      </a:r>
                      <a:r>
                        <a:rPr lang="en-GB" sz="1200" dirty="0">
                          <a:effectLst/>
                          <a:latin typeface="+mn-lt"/>
                        </a:rPr>
                        <a:t>NTN</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TN DL</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a:effectLst/>
                          <a:latin typeface="+mn-lt"/>
                        </a:rPr>
                        <a:t>NTN DL</a:t>
                      </a:r>
                      <a:endParaRPr lang="zh-CN" sz="1200">
                        <a:effectLst/>
                        <a:latin typeface="+mn-lt"/>
                        <a:ea typeface="宋体" panose="02010600030101010101" pitchFamily="2" charset="-122"/>
                      </a:endParaRPr>
                    </a:p>
                  </a:txBody>
                  <a:tcPr marL="5882" marR="5882" marT="817" marB="0" anchor="ctr"/>
                </a:tc>
                <a:tc>
                  <a:txBody>
                    <a:bodyPr/>
                    <a:lstStyle/>
                    <a:p>
                      <a:pPr>
                        <a:spcAft>
                          <a:spcPts val="0"/>
                        </a:spcAft>
                      </a:pPr>
                      <a:r>
                        <a:rPr lang="en-GB" sz="1200">
                          <a:effectLst/>
                          <a:latin typeface="+mn-lt"/>
                        </a:rPr>
                        <a:t> </a:t>
                      </a:r>
                      <a:endParaRPr lang="zh-CN" sz="120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3104" marR="3104" marT="1525" marB="1525" anchor="ctr"/>
                </a:tc>
              </a:tr>
              <a:tr h="66764">
                <a:tc>
                  <a:txBody>
                    <a:bodyPr/>
                    <a:lstStyle/>
                    <a:p>
                      <a:pPr algn="ctr">
                        <a:spcAft>
                          <a:spcPts val="0"/>
                        </a:spcAft>
                      </a:pPr>
                      <a:r>
                        <a:rPr lang="en-GB" sz="1200">
                          <a:effectLst/>
                          <a:latin typeface="+mn-lt"/>
                        </a:rPr>
                        <a:t>2</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dirty="0">
                          <a:effectLst/>
                          <a:latin typeface="+mn-lt"/>
                        </a:rPr>
                        <a:t>TN with NTN</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dirty="0">
                          <a:effectLst/>
                          <a:latin typeface="+mn-lt"/>
                        </a:rPr>
                        <a:t>TN UL</a:t>
                      </a:r>
                      <a:endParaRPr lang="zh-CN" sz="1200" dirty="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a:effectLst/>
                          <a:latin typeface="+mn-lt"/>
                        </a:rPr>
                        <a:t>NTN UL</a:t>
                      </a:r>
                      <a:endParaRPr lang="zh-CN" sz="1200">
                        <a:effectLst/>
                        <a:latin typeface="+mn-lt"/>
                        <a:ea typeface="宋体" panose="02010600030101010101" pitchFamily="2" charset="-122"/>
                      </a:endParaRPr>
                    </a:p>
                  </a:txBody>
                  <a:tcPr marL="5882" marR="5882" marT="817" marB="0" anchor="ctr"/>
                </a:tc>
                <a:tc>
                  <a:txBody>
                    <a:bodyPr/>
                    <a:lstStyle/>
                    <a:p>
                      <a:pPr>
                        <a:spcAft>
                          <a:spcPts val="0"/>
                        </a:spcAft>
                      </a:pPr>
                      <a:r>
                        <a:rPr lang="en-GB" sz="1200">
                          <a:effectLst/>
                          <a:latin typeface="+mn-lt"/>
                        </a:rPr>
                        <a:t> </a:t>
                      </a:r>
                      <a:endParaRPr lang="zh-CN" sz="120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3104" marR="3104" marT="1525" marB="1525" anchor="ctr"/>
                </a:tc>
              </a:tr>
              <a:tr h="66764">
                <a:tc>
                  <a:txBody>
                    <a:bodyPr/>
                    <a:lstStyle/>
                    <a:p>
                      <a:pPr algn="ctr">
                        <a:spcAft>
                          <a:spcPts val="0"/>
                        </a:spcAft>
                      </a:pPr>
                      <a:r>
                        <a:rPr lang="en-GB" sz="1200">
                          <a:effectLst/>
                          <a:latin typeface="+mn-lt"/>
                        </a:rPr>
                        <a:t>3</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dirty="0">
                          <a:effectLst/>
                          <a:latin typeface="+mn-lt"/>
                        </a:rPr>
                        <a:t>TN with NTN</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dirty="0">
                          <a:effectLst/>
                          <a:latin typeface="+mn-lt"/>
                        </a:rPr>
                        <a:t>NTN DL</a:t>
                      </a:r>
                      <a:endParaRPr lang="zh-CN" sz="1200" dirty="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dirty="0">
                          <a:effectLst/>
                          <a:latin typeface="+mn-lt"/>
                        </a:rPr>
                        <a:t>TN DL</a:t>
                      </a:r>
                      <a:endParaRPr lang="zh-CN" sz="1200" dirty="0">
                        <a:effectLst/>
                        <a:latin typeface="+mn-lt"/>
                        <a:ea typeface="宋体" panose="02010600030101010101" pitchFamily="2" charset="-122"/>
                      </a:endParaRPr>
                    </a:p>
                  </a:txBody>
                  <a:tcPr marL="5882" marR="5882" marT="817" marB="0" anchor="ctr"/>
                </a:tc>
                <a:tc>
                  <a:txBody>
                    <a:bodyPr/>
                    <a:lstStyle/>
                    <a:p>
                      <a:pPr>
                        <a:spcAft>
                          <a:spcPts val="0"/>
                        </a:spcAft>
                      </a:pPr>
                      <a:r>
                        <a:rPr lang="en-GB" sz="1200" dirty="0">
                          <a:effectLst/>
                          <a:latin typeface="+mn-lt"/>
                        </a:rPr>
                        <a:t> </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3104" marR="3104" marT="1525" marB="1525" anchor="ctr"/>
                </a:tc>
              </a:tr>
              <a:tr h="66764">
                <a:tc>
                  <a:txBody>
                    <a:bodyPr/>
                    <a:lstStyle/>
                    <a:p>
                      <a:pPr algn="ctr">
                        <a:spcAft>
                          <a:spcPts val="0"/>
                        </a:spcAft>
                      </a:pPr>
                      <a:r>
                        <a:rPr lang="en-GB" sz="1200">
                          <a:effectLst/>
                          <a:latin typeface="+mn-lt"/>
                        </a:rPr>
                        <a:t>4</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a:effectLst/>
                          <a:latin typeface="+mn-lt"/>
                        </a:rPr>
                        <a:t>TN with NTN</a:t>
                      </a:r>
                      <a:endParaRPr lang="zh-CN" sz="120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dirty="0">
                          <a:effectLst/>
                          <a:latin typeface="+mn-lt"/>
                        </a:rPr>
                        <a:t>NTN UL</a:t>
                      </a:r>
                      <a:endParaRPr lang="zh-CN" sz="1200" dirty="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dirty="0">
                          <a:effectLst/>
                          <a:latin typeface="+mn-lt"/>
                        </a:rPr>
                        <a:t>TN UL</a:t>
                      </a:r>
                      <a:endParaRPr lang="zh-CN" sz="1200" dirty="0">
                        <a:effectLst/>
                        <a:latin typeface="+mn-lt"/>
                        <a:ea typeface="宋体" panose="02010600030101010101" pitchFamily="2" charset="-122"/>
                      </a:endParaRPr>
                    </a:p>
                  </a:txBody>
                  <a:tcPr marL="5882" marR="5882" marT="817" marB="0" anchor="ctr"/>
                </a:tc>
                <a:tc>
                  <a:txBody>
                    <a:bodyPr/>
                    <a:lstStyle/>
                    <a:p>
                      <a:pPr>
                        <a:spcAft>
                          <a:spcPts val="0"/>
                        </a:spcAft>
                      </a:pPr>
                      <a:r>
                        <a:rPr lang="en-GB" sz="1200">
                          <a:effectLst/>
                          <a:latin typeface="+mn-lt"/>
                        </a:rPr>
                        <a:t> </a:t>
                      </a:r>
                      <a:endParaRPr lang="zh-CN" sz="120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3104" marR="3104" marT="1525" marB="1525" anchor="ctr"/>
                </a:tc>
              </a:tr>
              <a:tr h="120785">
                <a:tc>
                  <a:txBody>
                    <a:bodyPr/>
                    <a:lstStyle/>
                    <a:p>
                      <a:pPr algn="ctr">
                        <a:spcAft>
                          <a:spcPts val="0"/>
                        </a:spcAft>
                      </a:pPr>
                      <a:r>
                        <a:rPr lang="en-GB" sz="1200">
                          <a:effectLst/>
                          <a:latin typeface="+mn-lt"/>
                        </a:rPr>
                        <a:t>5</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a:effectLst/>
                          <a:latin typeface="+mn-lt"/>
                        </a:rPr>
                        <a:t>TN with NTN</a:t>
                      </a:r>
                      <a:endParaRPr lang="zh-CN" sz="120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NTN UL</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dirty="0">
                          <a:effectLst/>
                          <a:latin typeface="+mn-lt"/>
                        </a:rPr>
                        <a:t>TN DL</a:t>
                      </a:r>
                      <a:endParaRPr lang="zh-CN" sz="1200" dirty="0">
                        <a:effectLst/>
                        <a:latin typeface="+mn-lt"/>
                        <a:ea typeface="宋体" panose="02010600030101010101" pitchFamily="2" charset="-122"/>
                      </a:endParaRPr>
                    </a:p>
                  </a:txBody>
                  <a:tcPr marL="5882" marR="5882" marT="817" marB="0" anchor="ctr"/>
                </a:tc>
                <a:tc>
                  <a:txBody>
                    <a:bodyPr/>
                    <a:lstStyle/>
                    <a:p>
                      <a:pPr>
                        <a:spcAft>
                          <a:spcPts val="0"/>
                        </a:spcAft>
                      </a:pPr>
                      <a:r>
                        <a:rPr lang="en-GB" sz="1200">
                          <a:effectLst/>
                          <a:latin typeface="+mn-lt"/>
                        </a:rPr>
                        <a:t>Applicable for satellite operating in S band, e.g. coexistence with n34 TDD. </a:t>
                      </a:r>
                      <a:endParaRPr lang="zh-CN" sz="120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3104" marR="3104" marT="1525" marB="1525" anchor="ctr"/>
                </a:tc>
              </a:tr>
              <a:tr h="120785">
                <a:tc>
                  <a:txBody>
                    <a:bodyPr/>
                    <a:lstStyle/>
                    <a:p>
                      <a:pPr algn="ctr">
                        <a:spcAft>
                          <a:spcPts val="0"/>
                        </a:spcAft>
                      </a:pPr>
                      <a:r>
                        <a:rPr lang="en-GB" sz="1200">
                          <a:effectLst/>
                          <a:latin typeface="+mn-lt"/>
                        </a:rPr>
                        <a:t>6</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a:effectLst/>
                          <a:latin typeface="+mn-lt"/>
                        </a:rPr>
                        <a:t>TN with NTN</a:t>
                      </a:r>
                      <a:endParaRPr lang="zh-CN" sz="120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TN DL</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dirty="0">
                          <a:effectLst/>
                          <a:latin typeface="+mn-lt"/>
                        </a:rPr>
                        <a:t>NTN UL</a:t>
                      </a:r>
                      <a:endParaRPr lang="zh-CN" sz="1200" dirty="0">
                        <a:effectLst/>
                        <a:latin typeface="+mn-lt"/>
                        <a:ea typeface="宋体" panose="02010600030101010101" pitchFamily="2" charset="-122"/>
                      </a:endParaRPr>
                    </a:p>
                  </a:txBody>
                  <a:tcPr marL="5882" marR="5882" marT="817" marB="0" anchor="ctr"/>
                </a:tc>
                <a:tc>
                  <a:txBody>
                    <a:bodyPr/>
                    <a:lstStyle/>
                    <a:p>
                      <a:pPr>
                        <a:spcAft>
                          <a:spcPts val="0"/>
                        </a:spcAft>
                      </a:pPr>
                      <a:r>
                        <a:rPr lang="en-GB" sz="1200" dirty="0">
                          <a:effectLst/>
                          <a:latin typeface="+mn-lt"/>
                        </a:rPr>
                        <a:t>Applicable for satellite operating in S band, e.g. coexistence with n34 TDD. </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3104" marR="3104" marT="1525" marB="1525" anchor="ctr"/>
                </a:tc>
              </a:tr>
              <a:tr h="120785">
                <a:tc>
                  <a:txBody>
                    <a:bodyPr/>
                    <a:lstStyle/>
                    <a:p>
                      <a:pPr algn="ctr">
                        <a:spcAft>
                          <a:spcPts val="0"/>
                        </a:spcAft>
                      </a:pPr>
                      <a:r>
                        <a:rPr lang="en-GB" sz="1200">
                          <a:effectLst/>
                          <a:latin typeface="+mn-lt"/>
                        </a:rPr>
                        <a:t>7</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dirty="0">
                          <a:effectLst/>
                          <a:latin typeface="+mn-lt"/>
                        </a:rPr>
                        <a:t>TN with NTN</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TN UL</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dirty="0">
                          <a:effectLst/>
                          <a:latin typeface="+mn-lt"/>
                        </a:rPr>
                        <a:t>NTN DL</a:t>
                      </a:r>
                      <a:endParaRPr lang="zh-CN" sz="1200" dirty="0">
                        <a:effectLst/>
                        <a:latin typeface="+mn-lt"/>
                        <a:ea typeface="宋体" panose="02010600030101010101" pitchFamily="2" charset="-122"/>
                      </a:endParaRPr>
                    </a:p>
                  </a:txBody>
                  <a:tcPr marL="5882" marR="5882" marT="817" marB="0" anchor="ctr"/>
                </a:tc>
                <a:tc>
                  <a:txBody>
                    <a:bodyPr/>
                    <a:lstStyle/>
                    <a:p>
                      <a:pPr>
                        <a:spcAft>
                          <a:spcPts val="0"/>
                        </a:spcAft>
                      </a:pPr>
                      <a:r>
                        <a:rPr lang="en-GB" sz="1200" dirty="0">
                          <a:effectLst/>
                          <a:latin typeface="+mn-lt"/>
                        </a:rPr>
                        <a:t>Applicable for satellite operating in S band, e.g. coexistence with n41 TDD.</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Phase 2</a:t>
                      </a:r>
                      <a:endParaRPr lang="zh-CN" sz="1200">
                        <a:effectLst/>
                        <a:latin typeface="+mn-lt"/>
                        <a:ea typeface="宋体" panose="02010600030101010101" pitchFamily="2" charset="-122"/>
                      </a:endParaRPr>
                    </a:p>
                  </a:txBody>
                  <a:tcPr marL="3104" marR="3104" marT="1525" marB="1525" anchor="ctr"/>
                </a:tc>
              </a:tr>
              <a:tr h="120785">
                <a:tc>
                  <a:txBody>
                    <a:bodyPr/>
                    <a:lstStyle/>
                    <a:p>
                      <a:pPr algn="ctr">
                        <a:spcAft>
                          <a:spcPts val="0"/>
                        </a:spcAft>
                      </a:pPr>
                      <a:r>
                        <a:rPr lang="en-GB" sz="1200">
                          <a:effectLst/>
                          <a:latin typeface="+mn-lt"/>
                        </a:rPr>
                        <a:t>8</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a:effectLst/>
                          <a:latin typeface="+mn-lt"/>
                        </a:rPr>
                        <a:t>TN with NTN</a:t>
                      </a:r>
                      <a:endParaRPr lang="zh-CN" sz="120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NTN DL </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a:effectLst/>
                          <a:latin typeface="+mn-lt"/>
                        </a:rPr>
                        <a:t>TN UL</a:t>
                      </a:r>
                      <a:endParaRPr lang="zh-CN" sz="1200">
                        <a:effectLst/>
                        <a:latin typeface="+mn-lt"/>
                        <a:ea typeface="宋体" panose="02010600030101010101" pitchFamily="2" charset="-122"/>
                      </a:endParaRPr>
                    </a:p>
                  </a:txBody>
                  <a:tcPr marL="5882" marR="5882" marT="817" marB="0" anchor="ctr"/>
                </a:tc>
                <a:tc>
                  <a:txBody>
                    <a:bodyPr/>
                    <a:lstStyle/>
                    <a:p>
                      <a:pPr>
                        <a:spcAft>
                          <a:spcPts val="0"/>
                        </a:spcAft>
                      </a:pPr>
                      <a:r>
                        <a:rPr lang="en-GB" sz="1200" dirty="0">
                          <a:effectLst/>
                          <a:latin typeface="+mn-lt"/>
                        </a:rPr>
                        <a:t>Applicable for satellite operating in S band, e.g. coexistence with n41 TDD.</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3104" marR="3104" marT="1525" marB="1525" anchor="ctr"/>
                </a:tc>
              </a:tr>
              <a:tr h="66764">
                <a:tc rowSpan="6">
                  <a:txBody>
                    <a:bodyPr/>
                    <a:lstStyle/>
                    <a:p>
                      <a:pPr algn="ctr">
                        <a:spcAft>
                          <a:spcPts val="0"/>
                        </a:spcAft>
                      </a:pPr>
                      <a:r>
                        <a:rPr lang="en-GB" sz="1200">
                          <a:effectLst/>
                          <a:latin typeface="+mn-lt"/>
                        </a:rPr>
                        <a:t>9</a:t>
                      </a:r>
                      <a:endParaRPr lang="zh-CN" sz="1200">
                        <a:effectLst/>
                        <a:latin typeface="+mn-lt"/>
                        <a:ea typeface="宋体" panose="02010600030101010101" pitchFamily="2" charset="-122"/>
                      </a:endParaRPr>
                    </a:p>
                  </a:txBody>
                  <a:tcPr marL="5882" marR="5882" marT="817" marB="0" anchor="ctr"/>
                </a:tc>
                <a:tc rowSpan="6">
                  <a:txBody>
                    <a:bodyPr/>
                    <a:lstStyle/>
                    <a:p>
                      <a:pPr algn="ctr">
                        <a:spcAft>
                          <a:spcPts val="0"/>
                        </a:spcAft>
                      </a:pPr>
                      <a:r>
                        <a:rPr lang="en-GB" sz="1200" dirty="0">
                          <a:effectLst/>
                          <a:latin typeface="+mn-lt"/>
                        </a:rPr>
                        <a:t>NTN with NTN</a:t>
                      </a:r>
                      <a:endParaRPr lang="zh-CN" sz="1200" dirty="0">
                        <a:effectLst/>
                        <a:latin typeface="+mn-lt"/>
                        <a:ea typeface="宋体" panose="02010600030101010101" pitchFamily="2" charset="-122"/>
                      </a:endParaRPr>
                    </a:p>
                  </a:txBody>
                  <a:tcPr marL="3104" marR="3104" marT="1525" marB="1525" anchor="ctr"/>
                </a:tc>
                <a:tc rowSpan="3">
                  <a:txBody>
                    <a:bodyPr/>
                    <a:lstStyle/>
                    <a:p>
                      <a:pPr algn="ctr">
                        <a:spcAft>
                          <a:spcPts val="0"/>
                        </a:spcAft>
                      </a:pPr>
                      <a:r>
                        <a:rPr lang="en-GB" sz="1200" dirty="0">
                          <a:effectLst/>
                          <a:latin typeface="+mn-lt"/>
                        </a:rPr>
                        <a:t>NTN DL</a:t>
                      </a:r>
                      <a:endParaRPr lang="zh-CN" sz="1200" dirty="0">
                        <a:effectLst/>
                        <a:latin typeface="+mn-lt"/>
                        <a:ea typeface="宋体" panose="02010600030101010101" pitchFamily="2" charset="-122"/>
                      </a:endParaRPr>
                    </a:p>
                  </a:txBody>
                  <a:tcPr marL="5882" marR="5882" marT="817" marB="0" anchor="ctr"/>
                </a:tc>
                <a:tc rowSpan="3">
                  <a:txBody>
                    <a:bodyPr/>
                    <a:lstStyle/>
                    <a:p>
                      <a:pPr algn="ctr">
                        <a:spcAft>
                          <a:spcPts val="0"/>
                        </a:spcAft>
                      </a:pPr>
                      <a:r>
                        <a:rPr lang="en-GB" sz="1200" dirty="0">
                          <a:effectLst/>
                          <a:latin typeface="+mn-lt"/>
                        </a:rPr>
                        <a:t>NTN DL</a:t>
                      </a:r>
                      <a:endParaRPr lang="zh-CN" sz="1200" dirty="0">
                        <a:effectLst/>
                        <a:latin typeface="+mn-lt"/>
                        <a:ea typeface="宋体" panose="02010600030101010101" pitchFamily="2" charset="-122"/>
                      </a:endParaRPr>
                    </a:p>
                  </a:txBody>
                  <a:tcPr marL="5882" marR="5882" marT="817" marB="0" anchor="ctr"/>
                </a:tc>
                <a:tc>
                  <a:txBody>
                    <a:bodyPr/>
                    <a:lstStyle/>
                    <a:p>
                      <a:pPr>
                        <a:spcAft>
                          <a:spcPts val="0"/>
                        </a:spcAft>
                      </a:pPr>
                      <a:r>
                        <a:rPr lang="en-GB" sz="1200" dirty="0">
                          <a:effectLst/>
                          <a:latin typeface="+mn-lt"/>
                        </a:rPr>
                        <a:t>LEO-LEO</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Phase 2</a:t>
                      </a:r>
                      <a:endParaRPr lang="zh-CN" sz="1200">
                        <a:effectLst/>
                        <a:latin typeface="+mn-lt"/>
                        <a:ea typeface="宋体" panose="02010600030101010101" pitchFamily="2" charset="-122"/>
                      </a:endParaRPr>
                    </a:p>
                  </a:txBody>
                  <a:tcPr marL="3104" marR="3104" marT="1525" marB="1525" anchor="ctr"/>
                </a:tc>
              </a:tr>
              <a:tr h="66764">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spcAft>
                          <a:spcPts val="0"/>
                        </a:spcAft>
                      </a:pPr>
                      <a:r>
                        <a:rPr lang="en-GB" sz="1200" dirty="0">
                          <a:effectLst/>
                          <a:latin typeface="+mn-lt"/>
                        </a:rPr>
                        <a:t>GEO-GEO</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Phase 2</a:t>
                      </a:r>
                      <a:endParaRPr lang="zh-CN" sz="1200">
                        <a:effectLst/>
                        <a:latin typeface="+mn-lt"/>
                        <a:ea typeface="宋体" panose="02010600030101010101" pitchFamily="2" charset="-122"/>
                      </a:endParaRPr>
                    </a:p>
                  </a:txBody>
                  <a:tcPr marL="3104" marR="3104" marT="1525" marB="1525" anchor="ctr"/>
                </a:tc>
              </a:tr>
              <a:tr h="132217">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spcAft>
                          <a:spcPts val="0"/>
                        </a:spcAft>
                      </a:pPr>
                      <a:r>
                        <a:rPr lang="en-GB" sz="1200" dirty="0">
                          <a:effectLst/>
                          <a:latin typeface="+mn-lt"/>
                        </a:rPr>
                        <a:t>GEO-LEO@600 or </a:t>
                      </a:r>
                      <a:endParaRPr lang="zh-CN" sz="1200" dirty="0">
                        <a:effectLst/>
                        <a:latin typeface="+mn-lt"/>
                      </a:endParaRPr>
                    </a:p>
                    <a:p>
                      <a:pPr>
                        <a:spcAft>
                          <a:spcPts val="0"/>
                        </a:spcAft>
                      </a:pPr>
                      <a:r>
                        <a:rPr lang="en-GB" sz="1200" dirty="0">
                          <a:effectLst/>
                          <a:latin typeface="+mn-lt"/>
                        </a:rPr>
                        <a:t>HAPS-HAPS</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dirty="0">
                          <a:effectLst/>
                          <a:latin typeface="+mn-lt"/>
                        </a:rPr>
                        <a:t>Phase 2</a:t>
                      </a:r>
                      <a:endParaRPr lang="zh-CN" sz="1200" dirty="0">
                        <a:effectLst/>
                        <a:latin typeface="+mn-lt"/>
                        <a:ea typeface="宋体" panose="02010600030101010101" pitchFamily="2" charset="-122"/>
                      </a:endParaRPr>
                    </a:p>
                  </a:txBody>
                  <a:tcPr marL="3104" marR="3104" marT="1525" marB="1525" anchor="ctr"/>
                </a:tc>
              </a:tr>
              <a:tr h="66764">
                <a:tc vMerge="1">
                  <a:txBody>
                    <a:bodyPr/>
                    <a:lstStyle/>
                    <a:p>
                      <a:endParaRPr lang="zh-CN" altLang="en-US"/>
                    </a:p>
                  </a:txBody>
                  <a:tcPr/>
                </a:tc>
                <a:tc vMerge="1">
                  <a:txBody>
                    <a:bodyPr/>
                    <a:lstStyle/>
                    <a:p>
                      <a:endParaRPr lang="zh-CN" altLang="en-US"/>
                    </a:p>
                  </a:txBody>
                  <a:tcPr/>
                </a:tc>
                <a:tc rowSpan="3">
                  <a:txBody>
                    <a:bodyPr/>
                    <a:lstStyle/>
                    <a:p>
                      <a:pPr algn="ctr">
                        <a:spcAft>
                          <a:spcPts val="0"/>
                        </a:spcAft>
                      </a:pPr>
                      <a:r>
                        <a:rPr lang="en-GB" sz="1200" dirty="0">
                          <a:effectLst/>
                          <a:latin typeface="+mn-lt"/>
                        </a:rPr>
                        <a:t>NTN UL</a:t>
                      </a:r>
                      <a:endParaRPr lang="zh-CN" sz="1200" dirty="0">
                        <a:effectLst/>
                        <a:latin typeface="+mn-lt"/>
                        <a:ea typeface="宋体" panose="02010600030101010101" pitchFamily="2" charset="-122"/>
                      </a:endParaRPr>
                    </a:p>
                  </a:txBody>
                  <a:tcPr marL="5882" marR="5882" marT="817" marB="0" anchor="ctr"/>
                </a:tc>
                <a:tc rowSpan="3">
                  <a:txBody>
                    <a:bodyPr/>
                    <a:lstStyle/>
                    <a:p>
                      <a:pPr algn="ctr">
                        <a:spcAft>
                          <a:spcPts val="0"/>
                        </a:spcAft>
                      </a:pPr>
                      <a:r>
                        <a:rPr lang="en-GB" sz="1200" dirty="0">
                          <a:effectLst/>
                          <a:latin typeface="+mn-lt"/>
                        </a:rPr>
                        <a:t>NTN UL</a:t>
                      </a:r>
                      <a:endParaRPr lang="zh-CN" sz="1200" dirty="0">
                        <a:effectLst/>
                        <a:latin typeface="+mn-lt"/>
                        <a:ea typeface="宋体" panose="02010600030101010101" pitchFamily="2" charset="-122"/>
                      </a:endParaRPr>
                    </a:p>
                  </a:txBody>
                  <a:tcPr marL="5882" marR="5882" marT="817" marB="0" anchor="ctr"/>
                </a:tc>
                <a:tc>
                  <a:txBody>
                    <a:bodyPr/>
                    <a:lstStyle/>
                    <a:p>
                      <a:pPr>
                        <a:spcAft>
                          <a:spcPts val="0"/>
                        </a:spcAft>
                      </a:pPr>
                      <a:r>
                        <a:rPr lang="en-GB" sz="1200" dirty="0">
                          <a:effectLst/>
                          <a:latin typeface="+mn-lt"/>
                        </a:rPr>
                        <a:t>LEO-LEO</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dirty="0">
                          <a:effectLst/>
                          <a:latin typeface="+mn-lt"/>
                        </a:rPr>
                        <a:t>Phase 2</a:t>
                      </a:r>
                      <a:endParaRPr lang="zh-CN" sz="1200" dirty="0">
                        <a:effectLst/>
                        <a:latin typeface="+mn-lt"/>
                        <a:ea typeface="宋体" panose="02010600030101010101" pitchFamily="2" charset="-122"/>
                      </a:endParaRPr>
                    </a:p>
                  </a:txBody>
                  <a:tcPr marL="3104" marR="3104" marT="1525" marB="1525" anchor="ctr"/>
                </a:tc>
              </a:tr>
              <a:tr h="66764">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spcAft>
                          <a:spcPts val="0"/>
                        </a:spcAft>
                      </a:pPr>
                      <a:r>
                        <a:rPr lang="en-GB" sz="1200" dirty="0">
                          <a:effectLst/>
                          <a:latin typeface="+mn-lt"/>
                        </a:rPr>
                        <a:t>GEO-GEO</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dirty="0">
                          <a:effectLst/>
                          <a:latin typeface="+mn-lt"/>
                        </a:rPr>
                        <a:t>Phase 2</a:t>
                      </a:r>
                      <a:endParaRPr lang="zh-CN" sz="1200" dirty="0">
                        <a:effectLst/>
                        <a:latin typeface="+mn-lt"/>
                        <a:ea typeface="宋体" panose="02010600030101010101" pitchFamily="2" charset="-122"/>
                      </a:endParaRPr>
                    </a:p>
                  </a:txBody>
                  <a:tcPr marL="3104" marR="3104" marT="1525" marB="1525" anchor="ctr"/>
                </a:tc>
              </a:tr>
              <a:tr h="132217">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spcAft>
                          <a:spcPts val="0"/>
                        </a:spcAft>
                      </a:pPr>
                      <a:r>
                        <a:rPr lang="en-GB" sz="1200" dirty="0">
                          <a:effectLst/>
                          <a:latin typeface="+mn-lt"/>
                        </a:rPr>
                        <a:t>GEO-LEO@600 or </a:t>
                      </a:r>
                      <a:endParaRPr lang="zh-CN" sz="1200" dirty="0">
                        <a:effectLst/>
                        <a:latin typeface="+mn-lt"/>
                      </a:endParaRPr>
                    </a:p>
                    <a:p>
                      <a:pPr>
                        <a:spcAft>
                          <a:spcPts val="0"/>
                        </a:spcAft>
                      </a:pPr>
                      <a:r>
                        <a:rPr lang="en-GB" sz="1200" dirty="0">
                          <a:effectLst/>
                          <a:latin typeface="+mn-lt"/>
                        </a:rPr>
                        <a:t>HAPS-HAPS</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dirty="0">
                          <a:effectLst/>
                          <a:latin typeface="+mn-lt"/>
                        </a:rPr>
                        <a:t>Phase 2</a:t>
                      </a:r>
                      <a:endParaRPr lang="zh-CN" sz="1200" dirty="0">
                        <a:effectLst/>
                        <a:latin typeface="+mn-lt"/>
                        <a:ea typeface="宋体" panose="02010600030101010101" pitchFamily="2" charset="-122"/>
                      </a:endParaRPr>
                    </a:p>
                  </a:txBody>
                  <a:tcPr marL="3104" marR="3104" marT="1525" marB="1525" anchor="ctr"/>
                </a:tc>
              </a:tr>
            </a:tbl>
          </a:graphicData>
        </a:graphic>
      </p:graphicFrame>
    </p:spTree>
    <p:extLst>
      <p:ext uri="{BB962C8B-B14F-4D97-AF65-F5344CB8AC3E}">
        <p14:creationId xmlns:p14="http://schemas.microsoft.com/office/powerpoint/2010/main" val="3278452105"/>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smtClean="0"/>
              <a:t>Way Forward - Interference Table</a:t>
            </a:r>
            <a:endParaRPr lang="en-GB" altLang="en-US" dirty="0"/>
          </a:p>
        </p:txBody>
      </p:sp>
      <p:sp>
        <p:nvSpPr>
          <p:cNvPr id="6147" name="Content Placeholder 2">
            <a:extLst>
              <a:ext uri="{FF2B5EF4-FFF2-40B4-BE49-F238E27FC236}">
                <a16:creationId xmlns="" xmlns:a16="http://schemas.microsoft.com/office/drawing/2014/main" id="{33CFEE74-7B51-47B2-8BC9-945D38E983E7}"/>
              </a:ext>
            </a:extLst>
          </p:cNvPr>
          <p:cNvSpPr>
            <a:spLocks noGrp="1"/>
          </p:cNvSpPr>
          <p:nvPr>
            <p:ph idx="1"/>
          </p:nvPr>
        </p:nvSpPr>
        <p:spPr>
          <a:xfrm>
            <a:off x="838200" y="1825624"/>
            <a:ext cx="10515600" cy="845857"/>
          </a:xfrm>
        </p:spPr>
        <p:txBody>
          <a:bodyPr/>
          <a:lstStyle/>
          <a:p>
            <a:pPr marL="358775" indent="-358775"/>
            <a:r>
              <a:rPr lang="en-US" altLang="en-US" dirty="0" smtClean="0"/>
              <a:t>Open issues: </a:t>
            </a:r>
          </a:p>
          <a:p>
            <a:pPr marL="717550" lvl="0">
              <a:buFont typeface="Arial" panose="020B0604020202020204" pitchFamily="34" charset="0"/>
              <a:buChar char="•"/>
            </a:pPr>
            <a:r>
              <a:rPr lang="en-US" altLang="zh-CN" sz="2400" dirty="0" smtClean="0">
                <a:solidFill>
                  <a:schemeClr val="accent2">
                    <a:lumMod val="75000"/>
                  </a:schemeClr>
                </a:solidFill>
                <a:cs typeface="Arial" panose="020B0604020202020204" pitchFamily="34" charset="0"/>
              </a:rPr>
              <a:t>Whether </a:t>
            </a:r>
            <a:r>
              <a:rPr lang="en-US" altLang="zh-CN" sz="2400" dirty="0">
                <a:solidFill>
                  <a:schemeClr val="accent2">
                    <a:lumMod val="75000"/>
                  </a:schemeClr>
                </a:solidFill>
                <a:cs typeface="Arial" panose="020B0604020202020204" pitchFamily="34" charset="0"/>
              </a:rPr>
              <a:t>NTN with NTN scenarios can be removed</a:t>
            </a:r>
            <a:r>
              <a:rPr lang="en-US" altLang="zh-CN" sz="2400" dirty="0" smtClean="0">
                <a:solidFill>
                  <a:schemeClr val="accent2">
                    <a:lumMod val="75000"/>
                  </a:schemeClr>
                </a:solidFill>
                <a:cs typeface="Arial" panose="020B0604020202020204" pitchFamily="34" charset="0"/>
              </a:rPr>
              <a:t>.</a:t>
            </a:r>
          </a:p>
          <a:p>
            <a:pPr marL="717550" lvl="0">
              <a:buFont typeface="Arial" panose="020B0604020202020204" pitchFamily="34" charset="0"/>
              <a:buChar char="•"/>
            </a:pPr>
            <a:r>
              <a:rPr lang="en-US" altLang="en-US" sz="2400" dirty="0" smtClean="0">
                <a:solidFill>
                  <a:schemeClr val="accent2">
                    <a:lumMod val="75000"/>
                  </a:schemeClr>
                </a:solidFill>
              </a:rPr>
              <a:t>Whether to capture </a:t>
            </a:r>
            <a:r>
              <a:rPr lang="en-US" altLang="en-US" sz="2400" dirty="0">
                <a:solidFill>
                  <a:schemeClr val="accent2">
                    <a:lumMod val="75000"/>
                  </a:schemeClr>
                </a:solidFill>
              </a:rPr>
              <a:t>the Figure 1, 2 &amp;3 as informative Annex.</a:t>
            </a:r>
            <a:endParaRPr lang="en-US" altLang="en-US" sz="2400" dirty="0" smtClean="0">
              <a:solidFill>
                <a:schemeClr val="accent2">
                  <a:lumMod val="75000"/>
                </a:schemeClr>
              </a:solidFill>
            </a:endParaRPr>
          </a:p>
        </p:txBody>
      </p:sp>
      <p:sp>
        <p:nvSpPr>
          <p:cNvPr id="7" name="Content Placeholder 2">
            <a:extLst>
              <a:ext uri="{FF2B5EF4-FFF2-40B4-BE49-F238E27FC236}">
                <a16:creationId xmlns="" xmlns:a16="http://schemas.microsoft.com/office/drawing/2014/main" id="{33CFEE74-7B51-47B2-8BC9-945D38E983E7}"/>
              </a:ext>
            </a:extLst>
          </p:cNvPr>
          <p:cNvSpPr txBox="1">
            <a:spLocks/>
          </p:cNvSpPr>
          <p:nvPr/>
        </p:nvSpPr>
        <p:spPr bwMode="auto">
          <a:xfrm>
            <a:off x="762000" y="4060240"/>
            <a:ext cx="10515600" cy="799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en-US" dirty="0" smtClean="0"/>
              <a:t>Details are all captured in R4-2108645.</a:t>
            </a:r>
          </a:p>
          <a:p>
            <a:pPr marL="717550">
              <a:buFont typeface="Arial" panose="020B0604020202020204" pitchFamily="34" charset="0"/>
              <a:buChar char="•"/>
            </a:pPr>
            <a:r>
              <a:rPr lang="en-US" altLang="en-US" sz="2000" dirty="0" smtClean="0"/>
              <a:t>Remaining </a:t>
            </a:r>
            <a:r>
              <a:rPr lang="en-US" altLang="en-US" sz="2000" dirty="0"/>
              <a:t>open issue are </a:t>
            </a:r>
            <a:r>
              <a:rPr lang="en-US" altLang="en-US" sz="2000" dirty="0" smtClean="0"/>
              <a:t>with </a:t>
            </a:r>
            <a:r>
              <a:rPr lang="en-US" altLang="en-US" sz="2000" dirty="0"/>
              <a:t>[] and will be further discussed.</a:t>
            </a:r>
          </a:p>
        </p:txBody>
      </p:sp>
    </p:spTree>
    <p:extLst>
      <p:ext uri="{BB962C8B-B14F-4D97-AF65-F5344CB8AC3E}">
        <p14:creationId xmlns:p14="http://schemas.microsoft.com/office/powerpoint/2010/main" val="1996556621"/>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smtClean="0"/>
              <a:t>Way Forward - NW layout models</a:t>
            </a:r>
            <a:endParaRPr lang="en-GB" altLang="en-US" dirty="0"/>
          </a:p>
        </p:txBody>
      </p:sp>
      <p:sp>
        <p:nvSpPr>
          <p:cNvPr id="6147" name="Content Placeholder 2">
            <a:extLst>
              <a:ext uri="{FF2B5EF4-FFF2-40B4-BE49-F238E27FC236}">
                <a16:creationId xmlns="" xmlns:a16="http://schemas.microsoft.com/office/drawing/2014/main" id="{33CFEE74-7B51-47B2-8BC9-945D38E983E7}"/>
              </a:ext>
            </a:extLst>
          </p:cNvPr>
          <p:cNvSpPr>
            <a:spLocks noGrp="1"/>
          </p:cNvSpPr>
          <p:nvPr>
            <p:ph idx="1"/>
          </p:nvPr>
        </p:nvSpPr>
        <p:spPr>
          <a:xfrm>
            <a:off x="838200" y="1825624"/>
            <a:ext cx="10515600" cy="2704431"/>
          </a:xfrm>
        </p:spPr>
        <p:txBody>
          <a:bodyPr/>
          <a:lstStyle/>
          <a:p>
            <a:pPr marL="358775" indent="-358775"/>
            <a:r>
              <a:rPr lang="en-US" altLang="en-US" dirty="0" smtClean="0"/>
              <a:t>Coordinate system: FFS</a:t>
            </a:r>
          </a:p>
          <a:p>
            <a:pPr marL="717550">
              <a:buFont typeface="Arial" panose="020B0604020202020204" pitchFamily="34" charset="0"/>
              <a:buChar char="•"/>
            </a:pPr>
            <a:r>
              <a:rPr lang="en-US" altLang="en-US" sz="2000" dirty="0" smtClean="0"/>
              <a:t>Option </a:t>
            </a:r>
            <a:r>
              <a:rPr lang="en-US" altLang="en-US" sz="2000" dirty="0"/>
              <a:t>1: RAN4 to consider the used assumptions in TR 38.811 for 3D global coordinate system as well the curvature of earth formula to calculate the slant distance between the UE and satellite. (Option 1 of R4-2106105)</a:t>
            </a:r>
          </a:p>
          <a:p>
            <a:pPr marL="717550">
              <a:buFont typeface="Arial" panose="020B0604020202020204" pitchFamily="34" charset="0"/>
              <a:buChar char="•"/>
            </a:pPr>
            <a:r>
              <a:rPr lang="en-US" altLang="en-US" sz="2000" dirty="0" smtClean="0"/>
              <a:t>Option </a:t>
            </a:r>
            <a:r>
              <a:rPr lang="en-US" altLang="en-US" sz="2000" dirty="0"/>
              <a:t>2: There is no need to consider the curvature of earth for layout, assuming one satellite beam for the simulation. The distances for LEO-600, LEO-1200 and GEO can be assumed as 600km, 1200km and 35786km separately for any point under the 3dB satellite beam. (Option 2 of R4-2106105</a:t>
            </a:r>
            <a:r>
              <a:rPr lang="en-US" altLang="en-US" sz="2000" dirty="0" smtClean="0"/>
              <a:t>)</a:t>
            </a:r>
          </a:p>
          <a:p>
            <a:pPr marL="488950" indent="0">
              <a:buNone/>
            </a:pPr>
            <a:r>
              <a:rPr lang="en-US" altLang="en-US" sz="2000" dirty="0" smtClean="0">
                <a:solidFill>
                  <a:schemeClr val="accent2">
                    <a:lumMod val="75000"/>
                  </a:schemeClr>
                </a:solidFill>
                <a:sym typeface="Wingdings" panose="05000000000000000000" pitchFamily="2" charset="2"/>
              </a:rPr>
              <a:t> </a:t>
            </a:r>
            <a:r>
              <a:rPr lang="en-US" altLang="en-US" sz="2000" b="1" dirty="0" smtClean="0">
                <a:solidFill>
                  <a:schemeClr val="accent2">
                    <a:lumMod val="75000"/>
                  </a:schemeClr>
                </a:solidFill>
                <a:sym typeface="Wingdings" panose="05000000000000000000" pitchFamily="2" charset="2"/>
              </a:rPr>
              <a:t>Recommended WF</a:t>
            </a:r>
            <a:r>
              <a:rPr lang="en-US" altLang="en-US" sz="2000" dirty="0" smtClean="0">
                <a:solidFill>
                  <a:schemeClr val="accent2">
                    <a:lumMod val="75000"/>
                  </a:schemeClr>
                </a:solidFill>
                <a:sym typeface="Wingdings" panose="05000000000000000000" pitchFamily="2" charset="2"/>
              </a:rPr>
              <a:t>: </a:t>
            </a:r>
            <a:r>
              <a:rPr lang="en-US" altLang="en-US" sz="2000" dirty="0">
                <a:solidFill>
                  <a:schemeClr val="accent2">
                    <a:lumMod val="75000"/>
                  </a:schemeClr>
                </a:solidFill>
              </a:rPr>
              <a:t>Do not consider curvature of earth for calibration and adopt Option 1 for co-existence study.  </a:t>
            </a:r>
            <a:endParaRPr lang="en-US" altLang="en-US" dirty="0">
              <a:solidFill>
                <a:schemeClr val="accent2">
                  <a:lumMod val="75000"/>
                </a:schemeClr>
              </a:solidFill>
            </a:endParaRPr>
          </a:p>
          <a:p>
            <a:pPr marL="488950" indent="0">
              <a:buNone/>
            </a:pPr>
            <a:endParaRPr lang="en-US" altLang="en-US" sz="2000" dirty="0"/>
          </a:p>
        </p:txBody>
      </p:sp>
    </p:spTree>
    <p:extLst>
      <p:ext uri="{BB962C8B-B14F-4D97-AF65-F5344CB8AC3E}">
        <p14:creationId xmlns:p14="http://schemas.microsoft.com/office/powerpoint/2010/main" val="1825619371"/>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smtClean="0"/>
              <a:t>Way Forward - NW layout models</a:t>
            </a:r>
            <a:endParaRPr lang="en-GB" altLang="en-US" dirty="0"/>
          </a:p>
        </p:txBody>
      </p:sp>
      <p:sp>
        <p:nvSpPr>
          <p:cNvPr id="6147" name="Content Placeholder 2">
            <a:extLst>
              <a:ext uri="{FF2B5EF4-FFF2-40B4-BE49-F238E27FC236}">
                <a16:creationId xmlns="" xmlns:a16="http://schemas.microsoft.com/office/drawing/2014/main" id="{33CFEE74-7B51-47B2-8BC9-945D38E983E7}"/>
              </a:ext>
            </a:extLst>
          </p:cNvPr>
          <p:cNvSpPr>
            <a:spLocks noGrp="1"/>
          </p:cNvSpPr>
          <p:nvPr>
            <p:ph idx="1"/>
          </p:nvPr>
        </p:nvSpPr>
        <p:spPr>
          <a:xfrm>
            <a:off x="838200" y="1825625"/>
            <a:ext cx="10515600" cy="917576"/>
          </a:xfrm>
        </p:spPr>
        <p:txBody>
          <a:bodyPr/>
          <a:lstStyle/>
          <a:p>
            <a:pPr marL="358775" indent="-358775">
              <a:lnSpc>
                <a:spcPct val="100000"/>
              </a:lnSpc>
              <a:spcBef>
                <a:spcPts val="0"/>
              </a:spcBef>
            </a:pPr>
            <a:r>
              <a:rPr lang="en-US" altLang="en-US" dirty="0"/>
              <a:t>Method to generate TN sites for NTN-TN co-existence studies</a:t>
            </a:r>
            <a:r>
              <a:rPr lang="en-US" altLang="en-US" dirty="0" smtClean="0"/>
              <a:t>: </a:t>
            </a:r>
          </a:p>
          <a:p>
            <a:pPr marL="717550">
              <a:lnSpc>
                <a:spcPct val="100000"/>
              </a:lnSpc>
              <a:spcBef>
                <a:spcPts val="0"/>
              </a:spcBef>
              <a:buFont typeface="Arial" panose="020B0604020202020204" pitchFamily="34" charset="0"/>
              <a:buChar char="•"/>
            </a:pPr>
            <a:r>
              <a:rPr lang="en-US" altLang="en-US" sz="2000" dirty="0" smtClean="0"/>
              <a:t>Agreements: </a:t>
            </a:r>
          </a:p>
          <a:p>
            <a:pPr marL="1239838" indent="-342900">
              <a:lnSpc>
                <a:spcPct val="100000"/>
              </a:lnSpc>
              <a:spcBef>
                <a:spcPts val="0"/>
              </a:spcBef>
              <a:buFont typeface="Arial" panose="020B0604020202020204" pitchFamily="34" charset="0"/>
              <a:buChar char="•"/>
            </a:pPr>
            <a:r>
              <a:rPr lang="en-US" altLang="en-US" sz="2000" dirty="0" smtClean="0"/>
              <a:t>It </a:t>
            </a:r>
            <a:r>
              <a:rPr lang="en-US" altLang="en-US" sz="2000" dirty="0"/>
              <a:t>should not be assumed that all TN networks are transmitting simultaneously in </a:t>
            </a:r>
            <a:r>
              <a:rPr lang="en-US" altLang="en-US" sz="2000" dirty="0" smtClean="0"/>
              <a:t>simulation.</a:t>
            </a:r>
          </a:p>
          <a:p>
            <a:pPr marL="1239838" indent="-342900">
              <a:lnSpc>
                <a:spcPct val="100000"/>
              </a:lnSpc>
              <a:spcBef>
                <a:spcPts val="0"/>
              </a:spcBef>
              <a:buFont typeface="Arial" panose="020B0604020202020204" pitchFamily="34" charset="0"/>
              <a:buChar char="•"/>
            </a:pPr>
            <a:r>
              <a:rPr lang="en-US" altLang="en-US" sz="2000" dirty="0" smtClean="0"/>
              <a:t>Low </a:t>
            </a:r>
            <a:r>
              <a:rPr lang="en-US" altLang="en-US" sz="2000" dirty="0"/>
              <a:t>elevation angle cases should be further considered based on the table </a:t>
            </a:r>
            <a:r>
              <a:rPr lang="en-US" altLang="en-US" sz="2000" dirty="0" smtClean="0"/>
              <a:t>below.</a:t>
            </a:r>
          </a:p>
          <a:p>
            <a:pPr marL="1239838" indent="-342900">
              <a:lnSpc>
                <a:spcPct val="100000"/>
              </a:lnSpc>
              <a:spcBef>
                <a:spcPts val="0"/>
              </a:spcBef>
              <a:buFont typeface="Arial" panose="020B0604020202020204" pitchFamily="34" charset="0"/>
              <a:buChar char="•"/>
            </a:pPr>
            <a:endParaRPr lang="en-US" altLang="en-US" sz="2000" dirty="0"/>
          </a:p>
          <a:p>
            <a:pPr marL="1239838" indent="-342900">
              <a:lnSpc>
                <a:spcPct val="100000"/>
              </a:lnSpc>
              <a:spcBef>
                <a:spcPts val="0"/>
              </a:spcBef>
              <a:buFont typeface="Arial" panose="020B0604020202020204" pitchFamily="34" charset="0"/>
              <a:buChar char="•"/>
            </a:pPr>
            <a:endParaRPr lang="en-US" altLang="en-US" sz="2000" dirty="0" smtClean="0"/>
          </a:p>
          <a:p>
            <a:pPr marL="1239838" indent="-342900">
              <a:lnSpc>
                <a:spcPct val="100000"/>
              </a:lnSpc>
              <a:spcBef>
                <a:spcPts val="0"/>
              </a:spcBef>
              <a:buFont typeface="Arial" panose="020B0604020202020204" pitchFamily="34" charset="0"/>
              <a:buChar char="•"/>
            </a:pPr>
            <a:endParaRPr lang="en-US" altLang="en-US" sz="2000" dirty="0" smtClean="0"/>
          </a:p>
          <a:p>
            <a:pPr marL="896938" indent="0">
              <a:lnSpc>
                <a:spcPct val="100000"/>
              </a:lnSpc>
              <a:spcBef>
                <a:spcPts val="0"/>
              </a:spcBef>
              <a:buNone/>
            </a:pPr>
            <a:endParaRPr lang="en-US" altLang="en-US" sz="2000" dirty="0" smtClean="0"/>
          </a:p>
          <a:p>
            <a:pPr marL="717550">
              <a:lnSpc>
                <a:spcPct val="100000"/>
              </a:lnSpc>
              <a:spcBef>
                <a:spcPts val="0"/>
              </a:spcBef>
              <a:buFont typeface="Arial" panose="020B0604020202020204" pitchFamily="34" charset="0"/>
              <a:buChar char="•"/>
            </a:pPr>
            <a:r>
              <a:rPr lang="en-US" altLang="en-US" sz="2000" dirty="0" smtClean="0"/>
              <a:t>Open issues: 4 </a:t>
            </a:r>
            <a:r>
              <a:rPr lang="en-US" altLang="en-US" sz="2000" dirty="0"/>
              <a:t>options are captured in R4-2108645 with [] and will be further discussed.</a:t>
            </a:r>
          </a:p>
          <a:p>
            <a:pPr marL="717550">
              <a:lnSpc>
                <a:spcPct val="100000"/>
              </a:lnSpc>
              <a:spcBef>
                <a:spcPts val="0"/>
              </a:spcBef>
              <a:buFont typeface="Arial" panose="020B0604020202020204" pitchFamily="34" charset="0"/>
              <a:buChar char="•"/>
            </a:pPr>
            <a:endParaRPr lang="en-US" altLang="en-US" sz="2000" dirty="0"/>
          </a:p>
        </p:txBody>
      </p:sp>
      <p:graphicFrame>
        <p:nvGraphicFramePr>
          <p:cNvPr id="3" name="对象 2"/>
          <p:cNvGraphicFramePr>
            <a:graphicFrameLocks noChangeAspect="1"/>
          </p:cNvGraphicFramePr>
          <p:nvPr>
            <p:extLst>
              <p:ext uri="{D42A27DB-BD31-4B8C-83A1-F6EECF244321}">
                <p14:modId xmlns:p14="http://schemas.microsoft.com/office/powerpoint/2010/main" val="411237076"/>
              </p:ext>
            </p:extLst>
          </p:nvPr>
        </p:nvGraphicFramePr>
        <p:xfrm>
          <a:off x="5328408" y="3734529"/>
          <a:ext cx="914400" cy="828675"/>
        </p:xfrm>
        <a:graphic>
          <a:graphicData uri="http://schemas.openxmlformats.org/presentationml/2006/ole">
            <mc:AlternateContent xmlns:mc="http://schemas.openxmlformats.org/markup-compatibility/2006">
              <mc:Choice xmlns:v="urn:schemas-microsoft-com:vml" Requires="v">
                <p:oleObj spid="_x0000_s13318" name="Document" showAsIcon="1" r:id="rId3" imgW="914400" imgH="828720" progId="Word.Document.12">
                  <p:embed/>
                </p:oleObj>
              </mc:Choice>
              <mc:Fallback>
                <p:oleObj name="Document" showAsIcon="1" r:id="rId3" imgW="914400" imgH="828720" progId="Word.Document.12">
                  <p:embed/>
                  <p:pic>
                    <p:nvPicPr>
                      <p:cNvPr id="0" name=""/>
                      <p:cNvPicPr/>
                      <p:nvPr/>
                    </p:nvPicPr>
                    <p:blipFill>
                      <a:blip r:embed="rId4"/>
                      <a:stretch>
                        <a:fillRect/>
                      </a:stretch>
                    </p:blipFill>
                    <p:spPr>
                      <a:xfrm>
                        <a:off x="5328408" y="3734529"/>
                        <a:ext cx="914400" cy="828675"/>
                      </a:xfrm>
                      <a:prstGeom prst="rect">
                        <a:avLst/>
                      </a:prstGeom>
                    </p:spPr>
                  </p:pic>
                </p:oleObj>
              </mc:Fallback>
            </mc:AlternateContent>
          </a:graphicData>
        </a:graphic>
      </p:graphicFrame>
    </p:spTree>
    <p:extLst>
      <p:ext uri="{BB962C8B-B14F-4D97-AF65-F5344CB8AC3E}">
        <p14:creationId xmlns:p14="http://schemas.microsoft.com/office/powerpoint/2010/main" val="66517522"/>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smtClean="0"/>
              <a:t>Way Forward - NW layout models</a:t>
            </a:r>
            <a:endParaRPr lang="en-GB" altLang="en-US" dirty="0"/>
          </a:p>
        </p:txBody>
      </p:sp>
      <p:sp>
        <p:nvSpPr>
          <p:cNvPr id="11" name="Content Placeholder 2">
            <a:extLst>
              <a:ext uri="{FF2B5EF4-FFF2-40B4-BE49-F238E27FC236}">
                <a16:creationId xmlns="" xmlns:a16="http://schemas.microsoft.com/office/drawing/2014/main" id="{33CFEE74-7B51-47B2-8BC9-945D38E983E7}"/>
              </a:ext>
            </a:extLst>
          </p:cNvPr>
          <p:cNvSpPr txBox="1">
            <a:spLocks/>
          </p:cNvSpPr>
          <p:nvPr/>
        </p:nvSpPr>
        <p:spPr bwMode="auto">
          <a:xfrm>
            <a:off x="838200" y="2288415"/>
            <a:ext cx="10515600" cy="167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en-US" dirty="0" smtClean="0"/>
              <a:t>Co-existence </a:t>
            </a:r>
            <a:r>
              <a:rPr lang="en-US" altLang="en-US" dirty="0"/>
              <a:t>between NTN and NTN </a:t>
            </a:r>
            <a:endParaRPr lang="en-US" altLang="en-US" sz="2000" dirty="0" smtClean="0"/>
          </a:p>
          <a:p>
            <a:pPr marL="717550">
              <a:buFont typeface="Arial" panose="020B0604020202020204" pitchFamily="34" charset="0"/>
              <a:buChar char="•"/>
            </a:pPr>
            <a:r>
              <a:rPr lang="en-US" altLang="en-US" sz="2000" b="1" dirty="0" smtClean="0">
                <a:solidFill>
                  <a:schemeClr val="accent2">
                    <a:lumMod val="75000"/>
                  </a:schemeClr>
                </a:solidFill>
              </a:rPr>
              <a:t>Recommended WF: </a:t>
            </a:r>
          </a:p>
          <a:p>
            <a:pPr marL="1073150">
              <a:buFont typeface="Arial" panose="020B0604020202020204" pitchFamily="34" charset="0"/>
              <a:buChar char="•"/>
            </a:pPr>
            <a:r>
              <a:rPr lang="en-US" altLang="en-US" sz="2000" dirty="0" smtClean="0">
                <a:solidFill>
                  <a:schemeClr val="accent2">
                    <a:lumMod val="75000"/>
                  </a:schemeClr>
                </a:solidFill>
              </a:rPr>
              <a:t>NTN-NTN layouts in R4-2106105 has been agreed as a starting point and square brackets have been removed. </a:t>
            </a:r>
          </a:p>
          <a:p>
            <a:pPr marL="1073150">
              <a:buFont typeface="Arial" panose="020B0604020202020204" pitchFamily="34" charset="0"/>
              <a:buChar char="•"/>
            </a:pPr>
            <a:r>
              <a:rPr lang="en-US" altLang="en-US" sz="2000" dirty="0" smtClean="0">
                <a:solidFill>
                  <a:schemeClr val="accent2">
                    <a:lumMod val="75000"/>
                  </a:schemeClr>
                </a:solidFill>
              </a:rPr>
              <a:t>Other new options are not precluded. </a:t>
            </a:r>
            <a:endParaRPr lang="en-US" altLang="en-US" sz="2000" dirty="0">
              <a:solidFill>
                <a:schemeClr val="accent2">
                  <a:lumMod val="75000"/>
                </a:schemeClr>
              </a:solidFill>
            </a:endParaRPr>
          </a:p>
        </p:txBody>
      </p:sp>
      <p:sp>
        <p:nvSpPr>
          <p:cNvPr id="12" name="Content Placeholder 2">
            <a:extLst>
              <a:ext uri="{FF2B5EF4-FFF2-40B4-BE49-F238E27FC236}">
                <a16:creationId xmlns="" xmlns:a16="http://schemas.microsoft.com/office/drawing/2014/main" id="{33CFEE74-7B51-47B2-8BC9-945D38E983E7}"/>
              </a:ext>
            </a:extLst>
          </p:cNvPr>
          <p:cNvSpPr txBox="1">
            <a:spLocks/>
          </p:cNvSpPr>
          <p:nvPr/>
        </p:nvSpPr>
        <p:spPr bwMode="auto">
          <a:xfrm>
            <a:off x="838200" y="4487729"/>
            <a:ext cx="10515600" cy="1065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en-US" dirty="0" smtClean="0"/>
              <a:t>Details are all captured in R4-2108645.</a:t>
            </a:r>
          </a:p>
          <a:p>
            <a:pPr marL="717550">
              <a:buFont typeface="Arial" panose="020B0604020202020204" pitchFamily="34" charset="0"/>
              <a:buChar char="•"/>
            </a:pPr>
            <a:r>
              <a:rPr lang="en-US" altLang="en-US" sz="2000" dirty="0" smtClean="0"/>
              <a:t>Remaining </a:t>
            </a:r>
            <a:r>
              <a:rPr lang="en-US" altLang="en-US" sz="2000" dirty="0"/>
              <a:t>open issue are </a:t>
            </a:r>
            <a:r>
              <a:rPr lang="en-US" altLang="en-US" sz="2000" dirty="0" smtClean="0"/>
              <a:t>with </a:t>
            </a:r>
            <a:r>
              <a:rPr lang="en-US" altLang="en-US" sz="2000" dirty="0"/>
              <a:t>[] and will be further discussed.</a:t>
            </a:r>
          </a:p>
        </p:txBody>
      </p:sp>
    </p:spTree>
    <p:extLst>
      <p:ext uri="{BB962C8B-B14F-4D97-AF65-F5344CB8AC3E}">
        <p14:creationId xmlns:p14="http://schemas.microsoft.com/office/powerpoint/2010/main" val="2336923005"/>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smtClean="0"/>
              <a:t>Way Forward - Simulation Assumptions</a:t>
            </a:r>
            <a:endParaRPr lang="en-GB" altLang="en-US" dirty="0"/>
          </a:p>
        </p:txBody>
      </p:sp>
      <p:sp>
        <p:nvSpPr>
          <p:cNvPr id="6147" name="Content Placeholder 2">
            <a:extLst>
              <a:ext uri="{FF2B5EF4-FFF2-40B4-BE49-F238E27FC236}">
                <a16:creationId xmlns="" xmlns:a16="http://schemas.microsoft.com/office/drawing/2014/main" id="{33CFEE74-7B51-47B2-8BC9-945D38E983E7}"/>
              </a:ext>
            </a:extLst>
          </p:cNvPr>
          <p:cNvSpPr>
            <a:spLocks noGrp="1"/>
          </p:cNvSpPr>
          <p:nvPr>
            <p:ph idx="1"/>
          </p:nvPr>
        </p:nvSpPr>
        <p:spPr>
          <a:xfrm>
            <a:off x="838200" y="1825624"/>
            <a:ext cx="10515600" cy="845857"/>
          </a:xfrm>
        </p:spPr>
        <p:txBody>
          <a:bodyPr/>
          <a:lstStyle/>
          <a:p>
            <a:pPr marL="358775" indent="-358775"/>
            <a:r>
              <a:rPr lang="en-US" altLang="en-US" dirty="0" smtClean="0"/>
              <a:t>Detailed assumptions have been captured in </a:t>
            </a:r>
            <a:r>
              <a:rPr lang="en-US" altLang="en-US" dirty="0"/>
              <a:t>R4-2108645.</a:t>
            </a:r>
            <a:endParaRPr lang="en-US" altLang="en-US" dirty="0" smtClean="0"/>
          </a:p>
          <a:p>
            <a:pPr marL="717550">
              <a:buFont typeface="Arial" panose="020B0604020202020204" pitchFamily="34" charset="0"/>
              <a:buChar char="•"/>
            </a:pPr>
            <a:r>
              <a:rPr lang="en-US" altLang="en-US" sz="2000" dirty="0" smtClean="0"/>
              <a:t>Consensus have been achieved on following items</a:t>
            </a:r>
          </a:p>
        </p:txBody>
      </p:sp>
      <p:graphicFrame>
        <p:nvGraphicFramePr>
          <p:cNvPr id="2" name="表格 1"/>
          <p:cNvGraphicFramePr>
            <a:graphicFrameLocks noGrp="1"/>
          </p:cNvGraphicFramePr>
          <p:nvPr>
            <p:extLst>
              <p:ext uri="{D42A27DB-BD31-4B8C-83A1-F6EECF244321}">
                <p14:modId xmlns:p14="http://schemas.microsoft.com/office/powerpoint/2010/main" val="3097608030"/>
              </p:ext>
            </p:extLst>
          </p:nvPr>
        </p:nvGraphicFramePr>
        <p:xfrm>
          <a:off x="1323787" y="2806417"/>
          <a:ext cx="10030013" cy="2667000"/>
        </p:xfrm>
        <a:graphic>
          <a:graphicData uri="http://schemas.openxmlformats.org/drawingml/2006/table">
            <a:tbl>
              <a:tblPr firstRow="1" bandRow="1">
                <a:tableStyleId>{5C22544A-7EE6-4342-B048-85BDC9FD1C3A}</a:tableStyleId>
              </a:tblPr>
              <a:tblGrid>
                <a:gridCol w="2568705"/>
                <a:gridCol w="7461308"/>
              </a:tblGrid>
              <a:tr h="370840">
                <a:tc>
                  <a:txBody>
                    <a:bodyPr/>
                    <a:lstStyle/>
                    <a:p>
                      <a:r>
                        <a:rPr lang="en-US" altLang="zh-CN" sz="1400" dirty="0" smtClean="0">
                          <a:latin typeface="+mn-lt"/>
                        </a:rPr>
                        <a:t>Item</a:t>
                      </a:r>
                      <a:endParaRPr lang="zh-CN" altLang="en-US" sz="1400" dirty="0">
                        <a:latin typeface="+mn-lt"/>
                      </a:endParaRPr>
                    </a:p>
                  </a:txBody>
                  <a:tcPr/>
                </a:tc>
                <a:tc>
                  <a:txBody>
                    <a:bodyPr/>
                    <a:lstStyle/>
                    <a:p>
                      <a:r>
                        <a:rPr lang="en-US" altLang="zh-CN" sz="1400" dirty="0" smtClean="0">
                          <a:latin typeface="+mn-lt"/>
                        </a:rPr>
                        <a:t>Agreements</a:t>
                      </a:r>
                      <a:endParaRPr lang="zh-CN" altLang="en-US" sz="1400" dirty="0">
                        <a:latin typeface="+mn-lt"/>
                      </a:endParaRPr>
                    </a:p>
                  </a:txBody>
                  <a:tcPr/>
                </a:tc>
              </a:tr>
              <a:tr h="370840">
                <a:tc>
                  <a:txBody>
                    <a:bodyPr/>
                    <a:lstStyle/>
                    <a:p>
                      <a:r>
                        <a:rPr lang="en-US" altLang="zh-CN" sz="1400" dirty="0" smtClean="0">
                          <a:latin typeface="+mn-lt"/>
                        </a:rPr>
                        <a:t>NTN FRF</a:t>
                      </a:r>
                      <a:endParaRPr lang="zh-CN" altLang="en-US" sz="1400" dirty="0">
                        <a:latin typeface="+mn-lt"/>
                      </a:endParaRPr>
                    </a:p>
                  </a:txBody>
                  <a:tcPr/>
                </a:tc>
                <a:tc>
                  <a:txBody>
                    <a:bodyPr/>
                    <a:lstStyle/>
                    <a:p>
                      <a:r>
                        <a:rPr lang="en-US" altLang="zh-CN" sz="1400" dirty="0" smtClean="0">
                          <a:latin typeface="+mn-lt"/>
                        </a:rPr>
                        <a:t>Follow</a:t>
                      </a:r>
                      <a:r>
                        <a:rPr lang="en-US" altLang="zh-CN" sz="1400" baseline="0" dirty="0" smtClean="0">
                          <a:latin typeface="+mn-lt"/>
                        </a:rPr>
                        <a:t> </a:t>
                      </a:r>
                      <a:r>
                        <a:rPr lang="en-US" altLang="zh-CN" sz="1400" dirty="0" smtClean="0">
                          <a:latin typeface="+mn-lt"/>
                        </a:rPr>
                        <a:t>RAN4#98bis-e agreement as following, 2 phases will be considered for FRF: FRF=1 in phase 1 for simplification; FRF=3 in phase 2 or it is found FRF=1 is too stringent.</a:t>
                      </a:r>
                      <a:endParaRPr lang="zh-CN" altLang="en-US" sz="1400" dirty="0">
                        <a:latin typeface="+mn-lt"/>
                      </a:endParaRPr>
                    </a:p>
                  </a:txBody>
                  <a:tcPr/>
                </a:tc>
              </a:tr>
              <a:tr h="370840">
                <a:tc>
                  <a:txBody>
                    <a:bodyPr/>
                    <a:lstStyle/>
                    <a:p>
                      <a:r>
                        <a:rPr lang="en-US" altLang="zh-CN" sz="1400" dirty="0" smtClean="0">
                          <a:solidFill>
                            <a:schemeClr val="accent2">
                              <a:lumMod val="75000"/>
                            </a:schemeClr>
                          </a:solidFill>
                          <a:latin typeface="+mn-lt"/>
                        </a:rPr>
                        <a:t>Satellite channel bandwidth (BW)</a:t>
                      </a:r>
                      <a:endParaRPr lang="zh-CN" altLang="en-US" sz="1400" dirty="0">
                        <a:solidFill>
                          <a:schemeClr val="accent2">
                            <a:lumMod val="75000"/>
                          </a:schemeClr>
                        </a:solidFill>
                        <a:latin typeface="+mn-lt"/>
                      </a:endParaRPr>
                    </a:p>
                  </a:txBody>
                  <a:tcPr/>
                </a:tc>
                <a:tc>
                  <a:txBody>
                    <a:bodyPr/>
                    <a:lstStyle/>
                    <a:p>
                      <a:r>
                        <a:rPr lang="en-US" altLang="zh-CN" sz="1400" dirty="0" smtClean="0">
                          <a:solidFill>
                            <a:schemeClr val="accent2">
                              <a:lumMod val="75000"/>
                            </a:schemeClr>
                          </a:solidFill>
                          <a:latin typeface="+mn-lt"/>
                        </a:rPr>
                        <a:t>20MHz  (associated with</a:t>
                      </a:r>
                      <a:r>
                        <a:rPr lang="en-US" altLang="zh-CN" sz="1400" baseline="0" dirty="0" smtClean="0">
                          <a:solidFill>
                            <a:schemeClr val="accent2">
                              <a:lumMod val="75000"/>
                            </a:schemeClr>
                          </a:solidFill>
                          <a:latin typeface="+mn-lt"/>
                        </a:rPr>
                        <a:t> FRF=1</a:t>
                      </a:r>
                      <a:r>
                        <a:rPr lang="en-US" altLang="zh-CN" sz="1400" dirty="0" smtClean="0">
                          <a:solidFill>
                            <a:schemeClr val="accent2">
                              <a:lumMod val="75000"/>
                            </a:schemeClr>
                          </a:solidFill>
                          <a:latin typeface="+mn-lt"/>
                        </a:rPr>
                        <a:t>)</a:t>
                      </a:r>
                      <a:endParaRPr lang="zh-CN" altLang="en-US" sz="1400" dirty="0">
                        <a:solidFill>
                          <a:schemeClr val="accent2">
                            <a:lumMod val="75000"/>
                          </a:schemeClr>
                        </a:solidFill>
                        <a:latin typeface="+mn-lt"/>
                      </a:endParaRPr>
                    </a:p>
                  </a:txBody>
                  <a:tcPr/>
                </a:tc>
              </a:tr>
              <a:tr h="370840">
                <a:tc>
                  <a:txBody>
                    <a:bodyPr/>
                    <a:lstStyle/>
                    <a:p>
                      <a:r>
                        <a:rPr lang="en-US" altLang="zh-CN" sz="1400" dirty="0" smtClean="0">
                          <a:solidFill>
                            <a:schemeClr val="tx1"/>
                          </a:solidFill>
                          <a:latin typeface="+mn-lt"/>
                        </a:rPr>
                        <a:t>Satellite max TX power</a:t>
                      </a:r>
                      <a:endParaRPr lang="zh-CN" altLang="en-US" sz="1400" dirty="0">
                        <a:solidFill>
                          <a:schemeClr val="tx1"/>
                        </a:solidFill>
                        <a:latin typeface="+mn-lt"/>
                      </a:endParaRPr>
                    </a:p>
                  </a:txBody>
                  <a:tcPr/>
                </a:tc>
                <a:tc>
                  <a:txBody>
                    <a:bodyPr/>
                    <a:lstStyle/>
                    <a:p>
                      <a:r>
                        <a:rPr lang="en-US" altLang="zh-CN" sz="1400" dirty="0" smtClean="0">
                          <a:solidFill>
                            <a:schemeClr val="tx1"/>
                          </a:solidFill>
                          <a:latin typeface="+mn-lt"/>
                        </a:rPr>
                        <a:t>Update Set-1 Satellite parameter</a:t>
                      </a:r>
                      <a:r>
                        <a:rPr lang="en-US" altLang="zh-CN" sz="1400" baseline="0" dirty="0" smtClean="0">
                          <a:solidFill>
                            <a:schemeClr val="tx1"/>
                          </a:solidFill>
                          <a:latin typeface="+mn-lt"/>
                        </a:rPr>
                        <a:t> table with max TX power in </a:t>
                      </a:r>
                      <a:r>
                        <a:rPr lang="en-US" altLang="zh-CN" sz="1400" baseline="0" dirty="0" err="1" smtClean="0">
                          <a:solidFill>
                            <a:schemeClr val="tx1"/>
                          </a:solidFill>
                          <a:latin typeface="+mn-lt"/>
                        </a:rPr>
                        <a:t>dBm</a:t>
                      </a:r>
                      <a:r>
                        <a:rPr lang="en-US" altLang="zh-CN" sz="1400" baseline="0" dirty="0" smtClean="0">
                          <a:solidFill>
                            <a:schemeClr val="tx1"/>
                          </a:solidFill>
                          <a:latin typeface="+mn-lt"/>
                        </a:rPr>
                        <a:t>. </a:t>
                      </a:r>
                    </a:p>
                    <a:p>
                      <a:r>
                        <a:rPr lang="en-US" altLang="zh-CN" sz="1400" baseline="0" dirty="0" smtClean="0">
                          <a:solidFill>
                            <a:schemeClr val="tx1"/>
                          </a:solidFill>
                          <a:latin typeface="+mn-lt"/>
                        </a:rPr>
                        <a:t>Update TX power for 20MHz BW if it is agreed. </a:t>
                      </a:r>
                      <a:endParaRPr lang="zh-CN" altLang="en-US" sz="1400" dirty="0">
                        <a:solidFill>
                          <a:schemeClr val="tx1"/>
                        </a:solidFill>
                        <a:latin typeface="+mn-lt"/>
                      </a:endParaRPr>
                    </a:p>
                  </a:txBody>
                  <a:tcPr/>
                </a:tc>
              </a:tr>
              <a:tr h="370840">
                <a:tc>
                  <a:txBody>
                    <a:bodyPr/>
                    <a:lstStyle/>
                    <a:p>
                      <a:r>
                        <a:rPr lang="en-US" altLang="zh-CN" sz="1400" dirty="0" smtClean="0">
                          <a:latin typeface="+mn-lt"/>
                        </a:rPr>
                        <a:t>NTN Performance metric</a:t>
                      </a:r>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latin typeface="+mn-lt"/>
                        </a:rPr>
                        <a:t>The average throughput loss and 5%-</a:t>
                      </a:r>
                      <a:r>
                        <a:rPr lang="en-US" altLang="zh-CN" sz="1400" dirty="0" err="1" smtClean="0">
                          <a:latin typeface="+mn-lt"/>
                        </a:rPr>
                        <a:t>ile</a:t>
                      </a:r>
                      <a:r>
                        <a:rPr lang="en-US" altLang="zh-CN" sz="1400" dirty="0" smtClean="0">
                          <a:latin typeface="+mn-lt"/>
                        </a:rPr>
                        <a:t> throughput loss should be less than 5%.</a:t>
                      </a:r>
                      <a:endParaRPr lang="zh-CN" altLang="en-US" sz="1400" dirty="0">
                        <a:latin typeface="+mn-lt"/>
                      </a:endParaRPr>
                    </a:p>
                  </a:txBody>
                  <a:tcPr/>
                </a:tc>
              </a:tr>
              <a:tr h="370840">
                <a:tc>
                  <a:txBody>
                    <a:bodyPr/>
                    <a:lstStyle/>
                    <a:p>
                      <a:r>
                        <a:rPr lang="en-US" altLang="zh-CN" sz="1400" dirty="0" smtClean="0">
                          <a:latin typeface="+mn-lt"/>
                        </a:rPr>
                        <a:t>Propagation model in TR 38.811</a:t>
                      </a:r>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latin typeface="+mn-lt"/>
                        </a:rPr>
                        <a:t>Companies who contributed to TR 38.811 section 6.6.2 are invited and strongly encouraged to provide information w.r.t. this matter. </a:t>
                      </a:r>
                      <a:endParaRPr lang="zh-CN" altLang="en-US" sz="1400" dirty="0">
                        <a:latin typeface="+mn-lt"/>
                      </a:endParaRPr>
                    </a:p>
                  </a:txBody>
                  <a:tcPr/>
                </a:tc>
              </a:tr>
            </a:tbl>
          </a:graphicData>
        </a:graphic>
      </p:graphicFrame>
    </p:spTree>
    <p:extLst>
      <p:ext uri="{BB962C8B-B14F-4D97-AF65-F5344CB8AC3E}">
        <p14:creationId xmlns:p14="http://schemas.microsoft.com/office/powerpoint/2010/main" val="4086517155"/>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35CA3727-A4EB-4398-9783-D0148B061093}">
  <ds:schemaRefs>
    <ds:schemaRef ds:uri="http://schemas.microsoft.com/office/infopath/2007/PartnerControls"/>
    <ds:schemaRef ds:uri="http://purl.org/dc/terms/"/>
    <ds:schemaRef ds:uri="280d8efa-eff2-4910-88d2-79ca146720c4"/>
    <ds:schemaRef ds:uri="http://schemas.microsoft.com/office/2006/metadata/properties"/>
    <ds:schemaRef ds:uri="http://schemas.microsoft.com/office/2006/documentManagement/types"/>
    <ds:schemaRef ds:uri="679a257e-872f-4c98-9e8a-0a9c104f72cd"/>
    <ds:schemaRef ds:uri="http://www.w3.org/XML/1998/namespace"/>
    <ds:schemaRef ds:uri="http://purl.org/dc/elements/1.1/"/>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5958</TotalTime>
  <Words>3036</Words>
  <Application>Microsoft Office PowerPoint</Application>
  <PresentationFormat>宽屏</PresentationFormat>
  <Paragraphs>603</Paragraphs>
  <Slides>27</Slides>
  <Notes>0</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2</vt:i4>
      </vt:variant>
      <vt:variant>
        <vt:lpstr>幻灯片标题</vt:lpstr>
      </vt:variant>
      <vt:variant>
        <vt:i4>27</vt:i4>
      </vt:variant>
    </vt:vector>
  </HeadingPairs>
  <TitlesOfParts>
    <vt:vector size="41" baseType="lpstr">
      <vt:lpstr>Arial </vt:lpstr>
      <vt:lpstr>MS Mincho</vt:lpstr>
      <vt:lpstr>等线</vt:lpstr>
      <vt:lpstr>宋体</vt:lpstr>
      <vt:lpstr>Arial</vt:lpstr>
      <vt:lpstr>Calibri</vt:lpstr>
      <vt:lpstr>Calibri Light</vt:lpstr>
      <vt:lpstr>Cambria Math</vt:lpstr>
      <vt:lpstr>Symbol</vt:lpstr>
      <vt:lpstr>Times New Roman</vt:lpstr>
      <vt:lpstr>Wingdings</vt:lpstr>
      <vt:lpstr>Office Theme</vt:lpstr>
      <vt:lpstr>Document</vt:lpstr>
      <vt:lpstr>Microsoft Word Document</vt:lpstr>
      <vt:lpstr>[Draft] Way Forward for  [313]NTN_Soltions_Part2</vt:lpstr>
      <vt:lpstr>Outline</vt:lpstr>
      <vt:lpstr>Way Forward - Scenarios</vt:lpstr>
      <vt:lpstr>Way Forward - Interference Table</vt:lpstr>
      <vt:lpstr>Way Forward - Interference Table</vt:lpstr>
      <vt:lpstr>Way Forward - NW layout models</vt:lpstr>
      <vt:lpstr>Way Forward - NW layout models</vt:lpstr>
      <vt:lpstr>Way Forward - NW layout models</vt:lpstr>
      <vt:lpstr>Way Forward - Simulation Assumptions</vt:lpstr>
      <vt:lpstr>Way Forward - Simulation Assumptions</vt:lpstr>
      <vt:lpstr>Way Forward - Simulation Assumptions</vt:lpstr>
      <vt:lpstr>Way Forward - Simulation Assumptions</vt:lpstr>
      <vt:lpstr>Way Forward - Simulation Assumptions</vt:lpstr>
      <vt:lpstr>Way Forward - Simulation Assumptions</vt:lpstr>
      <vt:lpstr>Way Forward - Simulation Assumptions</vt:lpstr>
      <vt:lpstr>Way Forward - Simulation Assumptions</vt:lpstr>
      <vt:lpstr>Way Forward - Simulation Assumptions</vt:lpstr>
      <vt:lpstr>Way Forward - Simulation Assumptions</vt:lpstr>
      <vt:lpstr>Way Forward - Simulation Assumptions</vt:lpstr>
      <vt:lpstr>Way Forward - HAPS</vt:lpstr>
      <vt:lpstr>Way Forward - HAPS</vt:lpstr>
      <vt:lpstr>Way Forward - HAPS</vt:lpstr>
      <vt:lpstr>Way Forward - Calibration</vt:lpstr>
      <vt:lpstr>Way Forward - Calibration</vt:lpstr>
      <vt:lpstr>Appendix</vt:lpstr>
      <vt:lpstr>Reference</vt:lpstr>
      <vt:lpstr>Contribution list in RAN4 #99s-e</vt:lpstr>
    </vt:vector>
  </TitlesOfParts>
  <Company>3GPP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Yiran</cp:lastModifiedBy>
  <cp:revision>629</cp:revision>
  <dcterms:created xsi:type="dcterms:W3CDTF">2010-02-05T13:52:04Z</dcterms:created>
  <dcterms:modified xsi:type="dcterms:W3CDTF">2021-05-25T07:37:09Z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NSCPROP_SA">
    <vt:lpwstr>D:\01.RCP\02.5G Promotion\05.3GPP\TSGR4_98bis_e\Ref\2020_new_template_Internal.pptx</vt:lpwstr>
  </property>
</Properties>
</file>