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4" r:id="rId3"/>
    <p:sldId id="280" r:id="rId4"/>
    <p:sldId id="279" r:id="rId5"/>
    <p:sldId id="281" r:id="rId6"/>
    <p:sldId id="28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14" autoAdjust="0"/>
    <p:restoredTop sz="95394" autoAdjust="0"/>
  </p:normalViewPr>
  <p:slideViewPr>
    <p:cSldViewPr snapToGrid="0">
      <p:cViewPr varScale="1">
        <p:scale>
          <a:sx n="101" d="100"/>
          <a:sy n="101" d="100"/>
        </p:scale>
        <p:origin x="904" y="184"/>
      </p:cViewPr>
      <p:guideLst>
        <p:guide orient="horz" pos="2160"/>
        <p:guide pos="384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503E3-20A9-4D50-BE71-C5D0E0A6570F}" type="datetimeFigureOut">
              <a:rPr lang="zh-CN" altLang="en-US" smtClean="0"/>
              <a:t>2021/5/25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0B1468-B2A1-4F1F-A5ED-0426202DE1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8393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3544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5285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3783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5432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77500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3277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BDBA-8D21-4348-B857-FE00F123F87B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37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76EA3-A195-4EE7-B2F9-C2C63F2A6B6B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E727-2FC2-4B4E-8A5D-67FEC0B8D3BD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34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6377-2916-4244-8450-228613DA8772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4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3646-EC17-4C2A-92F0-51B23754707C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99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39A4-2C9C-48AD-A5D6-0DD89912A791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4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E266-2CAA-4396-ABD9-46560620A4B9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8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B19F-7C8E-4327-8BBD-46832673B841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2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6547-5CFC-4DB8-A0CA-4F43A22A605D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2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161EC-0C3D-4DEC-A01E-DBB7D5C06AF8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9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F34E-0E53-4C2C-8FD9-5248243230AC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21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8B3ED-734A-4E60-A3DB-C2DD811B2751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05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327" y="2031693"/>
            <a:ext cx="11236037" cy="2387600"/>
          </a:xfrm>
        </p:spPr>
        <p:txBody>
          <a:bodyPr anchor="ctr">
            <a:normAutofit/>
          </a:bodyPr>
          <a:lstStyle/>
          <a:p>
            <a:r>
              <a:rPr lang="en-US" altLang="zh-CN" sz="4800" dirty="0"/>
              <a:t>WF on frequency bands for testing of A-GNSS Sensitivity requirements in NR and LTE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485" y="4660425"/>
            <a:ext cx="9144000" cy="1280160"/>
          </a:xfrm>
        </p:spPr>
        <p:txBody>
          <a:bodyPr anchor="ctr">
            <a:normAutofit/>
          </a:bodyPr>
          <a:lstStyle/>
          <a:p>
            <a:r>
              <a:rPr lang="en-US" altLang="zh-CN" sz="2800" dirty="0"/>
              <a:t>Apple, </a:t>
            </a:r>
            <a:endParaRPr lang="en-US" sz="28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5320" y="342900"/>
            <a:ext cx="10942320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buNone/>
            </a:pPr>
            <a:r>
              <a:rPr lang="en-US" altLang="sv-SE" sz="2400" b="1" dirty="0">
                <a:cs typeface="Arial" panose="020B0604020202020204" pitchFamily="34" charset="0"/>
              </a:rPr>
              <a:t>3GPP TSG-RAN WG4</a:t>
            </a:r>
            <a:r>
              <a:rPr lang="en-GB" altLang="zh-CN" sz="2400" b="1" dirty="0"/>
              <a:t>#99</a:t>
            </a:r>
            <a:r>
              <a:rPr lang="en-US" altLang="zh-CN" sz="2400" b="1" dirty="0"/>
              <a:t>-e</a:t>
            </a:r>
            <a:r>
              <a:rPr lang="en-US" altLang="sv-SE" sz="2400" b="1" dirty="0">
                <a:cs typeface="Arial" panose="020B0604020202020204" pitchFamily="34" charset="0"/>
              </a:rPr>
              <a:t> Meeting                                                                     R4-21xxxxx </a:t>
            </a:r>
            <a:endParaRPr lang="sv-SE" altLang="sv-SE" sz="2400" b="1" dirty="0">
              <a:cs typeface="Arial" panose="020B0604020202020204" pitchFamily="34" charset="0"/>
            </a:endParaRPr>
          </a:p>
          <a:p>
            <a:pPr>
              <a:buNone/>
            </a:pPr>
            <a:r>
              <a:rPr lang="en-GB" altLang="zh-CN" sz="2400" b="1" dirty="0"/>
              <a:t>Electronic Meeting, May 12 – 20, 2021</a:t>
            </a:r>
            <a:endParaRPr lang="sv-SE" altLang="sv-SE" sz="2400" b="1" dirty="0"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91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17" y="250031"/>
            <a:ext cx="1086678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Background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/>
            <a:r>
              <a:rPr lang="en-US" dirty="0"/>
              <a:t>At this meeting, the following contributions are submitted in response to RAN5 LS (R4-2100021).  </a:t>
            </a:r>
          </a:p>
          <a:p>
            <a:pPr marL="914400" lvl="1" indent="-457200" hangingPunct="0">
              <a:buFont typeface="+mj-lt"/>
              <a:buAutoNum type="arabicPeriod"/>
            </a:pPr>
            <a:r>
              <a:rPr lang="en-US" dirty="0"/>
              <a:t>R4-2109002	Frequency bands for testing of A-GNSS sensitivity requirements in NR and LTE, Qualcomm</a:t>
            </a:r>
          </a:p>
          <a:p>
            <a:pPr marL="914400" lvl="1" indent="-457200" hangingPunct="0">
              <a:buFont typeface="+mj-lt"/>
              <a:buAutoNum type="arabicPeriod"/>
            </a:pPr>
            <a:r>
              <a:rPr lang="en-US" dirty="0"/>
              <a:t>R4-2109326	Further discussion on testing of A-GNSS Sensitivity requirements in NR and LTE, Apple</a:t>
            </a:r>
          </a:p>
          <a:p>
            <a:pPr marL="914400" lvl="1" indent="-457200" hangingPunct="0">
              <a:buFont typeface="+mj-lt"/>
              <a:buAutoNum type="arabicPeriod"/>
            </a:pPr>
            <a:r>
              <a:rPr lang="en-US" dirty="0"/>
              <a:t>R4-2110199	Discussion on Frequency Bands for testing of A-GNSS Sensitivity requirements in NR and LTE, Xiaomi</a:t>
            </a:r>
          </a:p>
          <a:p>
            <a:pPr marL="914400" lvl="1" indent="-457200" hangingPunct="0">
              <a:buFont typeface="+mj-lt"/>
              <a:buAutoNum type="arabicPeriod"/>
            </a:pPr>
            <a:r>
              <a:rPr lang="en-US" dirty="0"/>
              <a:t>R4-2110959	Discussion on frequency bands for testing of A-GNSS Sensitivity requirements in NR and LTE, Spirent Communications</a:t>
            </a:r>
          </a:p>
          <a:p>
            <a:pPr lvl="1" hangingPunct="0"/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36DED-FBA1-3A45-B852-958FEB198299}"/>
              </a:ext>
            </a:extLst>
          </p:cNvPr>
          <p:cNvSpPr txBox="1"/>
          <p:nvPr/>
        </p:nvSpPr>
        <p:spPr>
          <a:xfrm>
            <a:off x="7682948" y="11827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215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17" y="250031"/>
            <a:ext cx="1086678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Way Forward – LTE and NR bands for testing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/>
            <a:r>
              <a:rPr lang="en-US" dirty="0"/>
              <a:t>There are three options discussed:</a:t>
            </a:r>
          </a:p>
          <a:p>
            <a:pPr lvl="1" hangingPunct="0"/>
            <a:r>
              <a:rPr lang="en-US" dirty="0"/>
              <a:t>Option 1: only consider E-UTRA/NR bands: Bands 13, 14, 24, 44 (Qualcomm)</a:t>
            </a:r>
          </a:p>
          <a:p>
            <a:pPr lvl="1" hangingPunct="0"/>
            <a:r>
              <a:rPr lang="en-US" dirty="0"/>
              <a:t>Option 2: LTE Bands 13, 14, 24, 44 and NR Bands n13, n14, n24, n79 and n96. In case of the same LTE and NR band supported by a UE, e.g., 14/n14, it suffices to test either LTE band 14 or NR band n14 because of the same interference mechanism (Apple, Xiaomi</a:t>
            </a:r>
            <a:r>
              <a:rPr lang="en-US"/>
              <a:t>, Qualcomm)</a:t>
            </a:r>
            <a:endParaRPr lang="en-US" dirty="0"/>
          </a:p>
          <a:p>
            <a:pPr lvl="1" hangingPunct="0"/>
            <a:r>
              <a:rPr lang="en-US" dirty="0"/>
              <a:t>Option 3: all UE supported bands (Spirent, R&amp;S)</a:t>
            </a:r>
          </a:p>
          <a:p>
            <a:pPr marL="457200" lvl="1" indent="0" hangingPunct="0">
              <a:buNone/>
            </a:pPr>
            <a:endParaRPr lang="en-US" dirty="0"/>
          </a:p>
          <a:p>
            <a:pPr hangingPunct="0"/>
            <a:r>
              <a:rPr lang="en-US" dirty="0"/>
              <a:t>Agreements:</a:t>
            </a:r>
          </a:p>
          <a:p>
            <a:pPr lvl="1" hangingPunct="0"/>
            <a:r>
              <a:rPr lang="en-US" dirty="0"/>
              <a:t>TBD</a:t>
            </a:r>
          </a:p>
          <a:p>
            <a:pPr lvl="1" hangingPunct="0"/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36DED-FBA1-3A45-B852-958FEB198299}"/>
              </a:ext>
            </a:extLst>
          </p:cNvPr>
          <p:cNvSpPr txBox="1"/>
          <p:nvPr/>
        </p:nvSpPr>
        <p:spPr>
          <a:xfrm>
            <a:off x="7682948" y="11827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516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17" y="250031"/>
            <a:ext cx="1086678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Way Forward –EN-DC combinations </a:t>
            </a:r>
            <a:r>
              <a:rPr lang="en-US" sz="3600" dirty="0"/>
              <a:t>for testing</a:t>
            </a:r>
            <a:r>
              <a:rPr lang="en-US" sz="4000" dirty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hangingPunct="0"/>
            <a:r>
              <a:rPr lang="en-US" dirty="0"/>
              <a:t>When an EN-DC configuration generates second or third order intermodulation distortion (IMD) products falling into the following GNSS L1/E1/G1/B1 typical receiver bands (where supported by the UE), it shall be considered as a candidate for testing:</a:t>
            </a:r>
          </a:p>
          <a:p>
            <a:pPr lvl="1" hangingPunct="0"/>
            <a:r>
              <a:rPr lang="en-US" dirty="0"/>
              <a:t>GPS L1 C/A :	1574.3970 – 1576.4430 MHz</a:t>
            </a:r>
          </a:p>
          <a:p>
            <a:pPr lvl="1" hangingPunct="0"/>
            <a:r>
              <a:rPr lang="en-US" dirty="0"/>
              <a:t>Galileo E1 / GPS L1C:	1573.3740 – 1577.4660 MHz</a:t>
            </a:r>
          </a:p>
          <a:p>
            <a:pPr lvl="1" hangingPunct="0"/>
            <a:r>
              <a:rPr lang="en-US" dirty="0"/>
              <a:t>GLONASS G1:	1597.5515 – 1605.8860 MHz</a:t>
            </a:r>
          </a:p>
          <a:p>
            <a:pPr lvl="1" hangingPunct="0"/>
            <a:r>
              <a:rPr lang="en-US" dirty="0"/>
              <a:t>BDS B1I:		1559.0520 – 1563.1440 MHz</a:t>
            </a:r>
          </a:p>
          <a:p>
            <a:pPr hangingPunct="0"/>
            <a:r>
              <a:rPr lang="en-US" dirty="0"/>
              <a:t>To further reduce testing, all EN-DC configurations are divided into groups with similar IMD level and risks. For each group, only one of the EN-DC configurations supported by the UE in the group shall be tested. Details can be found at Annex B of reference [1]</a:t>
            </a:r>
          </a:p>
          <a:p>
            <a:pPr lvl="1" hangingPunct="0"/>
            <a:endParaRPr lang="en-US" dirty="0"/>
          </a:p>
          <a:p>
            <a:pPr lvl="1" hangingPunct="0"/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36DED-FBA1-3A45-B852-958FEB198299}"/>
              </a:ext>
            </a:extLst>
          </p:cNvPr>
          <p:cNvSpPr txBox="1"/>
          <p:nvPr/>
        </p:nvSpPr>
        <p:spPr>
          <a:xfrm>
            <a:off x="7682948" y="11827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06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17" y="250031"/>
            <a:ext cx="1086678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Way Forward</a:t>
            </a:r>
            <a:endParaRPr lang="en-US" sz="4000" strike="sngStrik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hangingPunct="0"/>
            <a:r>
              <a:rPr lang="en-US" dirty="0"/>
              <a:t>For both LTE/NB bands and EN-DC band combinations, the following details are to be specified as well:</a:t>
            </a:r>
          </a:p>
          <a:p>
            <a:pPr lvl="1" hangingPunct="0"/>
            <a:r>
              <a:rPr lang="en-US" dirty="0"/>
              <a:t>E-UTRA / NR carrier frequencies</a:t>
            </a:r>
          </a:p>
          <a:p>
            <a:pPr lvl="1" hangingPunct="0"/>
            <a:r>
              <a:rPr lang="en-US" dirty="0"/>
              <a:t>Carrier bandwidth</a:t>
            </a:r>
          </a:p>
          <a:p>
            <a:pPr lvl="1" hangingPunct="0"/>
            <a:r>
              <a:rPr lang="en-US" dirty="0"/>
              <a:t>other channel configurations if necessary</a:t>
            </a:r>
          </a:p>
          <a:p>
            <a:pPr hangingPunct="0"/>
            <a:r>
              <a:rPr lang="en-US" dirty="0"/>
              <a:t>As RAN4 continues to introduce new bands or new EN-DC band combinations, RAN4 shall capture the aforementioned rules and maintain the lists for both LTE/NB bands and EN-DC band combinations.  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36DED-FBA1-3A45-B852-958FEB198299}"/>
              </a:ext>
            </a:extLst>
          </p:cNvPr>
          <p:cNvSpPr txBox="1"/>
          <p:nvPr/>
        </p:nvSpPr>
        <p:spPr>
          <a:xfrm>
            <a:off x="7682948" y="11827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419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17" y="250031"/>
            <a:ext cx="1086678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Plan for Next Meeting</a:t>
            </a:r>
            <a:r>
              <a:rPr lang="en-US" sz="4000" strike="sngStrike" dirty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hangingPunct="0"/>
            <a:r>
              <a:rPr lang="en-US" dirty="0"/>
              <a:t>Interested companied are requested to provide more analysis to the next meeting to pick an option in slide 3</a:t>
            </a:r>
          </a:p>
          <a:p>
            <a:pPr hangingPunct="0"/>
            <a:r>
              <a:rPr lang="en-US" dirty="0"/>
              <a:t>Detailed CRs to 38.171 will </a:t>
            </a:r>
            <a:r>
              <a:rPr lang="en-US"/>
              <a:t>be agreed. </a:t>
            </a:r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36DED-FBA1-3A45-B852-958FEB198299}"/>
              </a:ext>
            </a:extLst>
          </p:cNvPr>
          <p:cNvSpPr txBox="1"/>
          <p:nvPr/>
        </p:nvSpPr>
        <p:spPr>
          <a:xfrm>
            <a:off x="7682948" y="11827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948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11594</TotalTime>
  <Words>501</Words>
  <Application>Microsoft Macintosh PowerPoint</Application>
  <PresentationFormat>Widescreen</PresentationFormat>
  <Paragraphs>46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WF on frequency bands for testing of A-GNSS Sensitivity requirements in NR and LTE</vt:lpstr>
      <vt:lpstr>Background  </vt:lpstr>
      <vt:lpstr>Way Forward – LTE and NR bands for testing </vt:lpstr>
      <vt:lpstr>Way Forward –EN-DC combinations for testing </vt:lpstr>
      <vt:lpstr>Way Forward</vt:lpstr>
      <vt:lpstr>Plan for Next Meeting </vt:lpstr>
    </vt:vector>
  </TitlesOfParts>
  <Company>Mediatek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flexible carrier BW for NR</dc:title>
  <dc:creator>He (Jackson) Wang</dc:creator>
  <cp:keywords>CTPClassification=CTP_NT</cp:keywords>
  <cp:lastModifiedBy>Steven Chen</cp:lastModifiedBy>
  <cp:revision>411</cp:revision>
  <dcterms:created xsi:type="dcterms:W3CDTF">2017-01-18T06:26:21Z</dcterms:created>
  <dcterms:modified xsi:type="dcterms:W3CDTF">2021-05-25T23:17:28Z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f305e1f4-9658-4b8f-877d-c25255ac1f41</vt:lpwstr>
  </property>
  <property fmtid="{D5CDD505-2E9C-101B-9397-08002B2CF9AE}" pid="4" name="CTP_TimeStamp">
    <vt:lpwstr>2019-11-21 00:56:18Z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NSCPROP_SA">
    <vt:lpwstr>C:\Users\h0809.wang\AppData\Local\Packages\Microsoft.MicrosoftEdge_8wekyb3d8bbwe\TempState\Downloads\Draft_R4-20xxxxx_WF on R15 UL MIMO PC_v1 (1).pptx</vt:lpwstr>
  </property>
</Properties>
</file>