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9"/>
  </p:notesMasterIdLst>
  <p:sldIdLst>
    <p:sldId id="256" r:id="rId5"/>
    <p:sldId id="299" r:id="rId6"/>
    <p:sldId id="300" r:id="rId7"/>
    <p:sldId id="301" r:id="rId8"/>
    <p:sldId id="302" r:id="rId9"/>
    <p:sldId id="303" r:id="rId10"/>
    <p:sldId id="304" r:id="rId11"/>
    <p:sldId id="305" r:id="rId12"/>
    <p:sldId id="306" r:id="rId13"/>
    <p:sldId id="307" r:id="rId14"/>
    <p:sldId id="308" r:id="rId15"/>
    <p:sldId id="309" r:id="rId16"/>
    <p:sldId id="311" r:id="rId17"/>
    <p:sldId id="31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4DB0A-4B5F-46BD-9F00-FE799AC821F6}" v="1" dt="2021-05-26T08:50:03.992"/>
    <p1510:client id="{5143F02A-EDB1-41C9-8067-E4CC4E4F7394}" v="2" dt="2021-05-26T05:52:09.852"/>
    <p1510:client id="{6E5A8F22-C1FB-4696-B4F3-45A083D170FF}" v="141" dt="2021-05-25T12:36:09.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123" d="100"/>
          <a:sy n="123" d="100"/>
        </p:scale>
        <p:origin x="12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6F6CF-505E-4AA1-890E-9ABB0FB1293D}"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D16C4-5E05-4A6A-9A8C-6D2919EF6C61}" type="slidenum">
              <a:rPr lang="en-US" smtClean="0"/>
              <a:t>‹#›</a:t>
            </a:fld>
            <a:endParaRPr lang="en-US"/>
          </a:p>
        </p:txBody>
      </p:sp>
    </p:spTree>
    <p:extLst>
      <p:ext uri="{BB962C8B-B14F-4D97-AF65-F5344CB8AC3E}">
        <p14:creationId xmlns:p14="http://schemas.microsoft.com/office/powerpoint/2010/main" val="146267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830D-E227-442E-B199-AA2FF5DF2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4488E-096F-4531-A442-30707E308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0A1C82-5D8F-406F-859D-98686F222DCA}"/>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945227E3-8646-4B78-8EC6-CB9A9BA00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0C23-95C6-45A8-919A-C262C39DDC85}"/>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12900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2296-DE5C-47F6-9603-ADF0C3AE0F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CFBC0-2109-494A-9A6E-68DEDDEEA2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9F24A-AC0E-4193-A61C-20C6EB57B8B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11952AD6-2EFF-45E7-B1BC-1BAB7E8A3B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D2B31-F565-4425-B196-73345E06075D}"/>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1695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242EED-911B-454B-84CB-B38F599D94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9218DF-AE48-4009-825E-BB63C66805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78717-2839-42A5-9338-A1741076C095}"/>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BA26A6C2-EDD6-418E-B280-0466A0AFC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CC30B-67B2-476B-BF7D-9E7FB352319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43029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DC21-8014-4C8B-94C5-F316C1FBD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B96B11-C918-4906-8B6A-2A37368146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4163A-C9C0-4A03-9CD6-F16226E59D8F}"/>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D1478B52-C04B-47A2-B589-782733632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1254C-47D3-40DF-AA62-D713B1EF4ABC}"/>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28209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FE4C-B16C-4A40-97C1-C1F63DCDF5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365A4B-1C3D-4225-B1DF-2954AD7D4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92A5A-91F2-4D6B-BF0D-AE8E72DB41B3}"/>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642119DC-9BA0-4AFC-BCB5-A3888223E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A4759-1320-4824-B859-E7D4D47FB22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6257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C08E-7CEA-4887-9A58-2C25119AF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9E5D0F-5FE5-46A2-B99A-0FF5EA1353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B9777A-04CF-4C81-B647-96D4F72AE7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DBFD93-1600-4B43-AB9B-772BF827ECE7}"/>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41893D97-C9BE-426D-A04B-E49FA9CB5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F4EDE-7A32-43CC-97F6-BA1B338F0C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13309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4876-ACF3-4B0C-94DA-F633D6B5DA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F36C2-52AB-488E-A0E5-6CE604BBD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053E4E-4904-4A1E-9A0D-EBC3D2E9D0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E8C546-06AE-464F-AEB1-41AFCA8B2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3AFAFA-2987-48A2-9FD7-C83CCD16BC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D7A8F-3A71-48BD-94F0-EC2F1B55C8C5}"/>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8" name="Footer Placeholder 7">
            <a:extLst>
              <a:ext uri="{FF2B5EF4-FFF2-40B4-BE49-F238E27FC236}">
                <a16:creationId xmlns:a16="http://schemas.microsoft.com/office/drawing/2014/main" id="{F8E21EFB-4703-4E28-85FC-3C873EC77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1B1BDE-3BBA-4A7A-B862-785AA5066FC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36877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9E66-442D-4859-A07C-6212F095F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F21A57-AAE5-48F1-ABBA-7BE173B0969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4" name="Footer Placeholder 3">
            <a:extLst>
              <a:ext uri="{FF2B5EF4-FFF2-40B4-BE49-F238E27FC236}">
                <a16:creationId xmlns:a16="http://schemas.microsoft.com/office/drawing/2014/main" id="{B5539ADE-9D5C-444A-89A9-59C53F3527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8BECE2-F55A-441C-9B8A-56E821A0A4C4}"/>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735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F5D23-0D62-4063-859F-46FE4939B18F}"/>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3" name="Footer Placeholder 2">
            <a:extLst>
              <a:ext uri="{FF2B5EF4-FFF2-40B4-BE49-F238E27FC236}">
                <a16:creationId xmlns:a16="http://schemas.microsoft.com/office/drawing/2014/main" id="{601BFE14-03BD-4E4C-9629-0FD3B1775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682EF5-1D99-4896-8372-9F78CA31CD3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01955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C3D6-80BA-4CCF-825F-2C4CD20FF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6E0E51-9F3E-4D62-82A1-0A3FDA6FE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B80FBD-807B-4DEC-B629-901D1646D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2D40CE-B165-4E5C-9515-E6E9DD697CD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0613B627-681C-4346-952E-A2E246B58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0BE7A-C6A2-4194-AB2E-EB2D28120432}"/>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98441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9EC4-ABCC-4695-9BE0-D4551D1F2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4075D-D26E-4BDF-BB73-D188B3642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711B0-7C62-4B34-96F7-C295C77B6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121B3C-D20C-490E-88B2-2322F5E18959}"/>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0D86AD03-08C5-40A9-A783-E5E520938E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C36A4-4671-45CC-87F1-A8571AE5F3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076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A804-8C79-44DC-BD66-C74B62A6C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64FAF1-CD76-4EEE-8CF6-BDAE03E69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FD407-5DFC-46C5-A542-9AFEB8565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056A5ED5-0B2F-4759-98FC-7027F6A3C5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8059A1-6FAF-40A2-B6A2-94926EFAF6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85233-23C8-49EC-B9A2-694895CFF47E}" type="slidenum">
              <a:rPr lang="en-US" smtClean="0"/>
              <a:t>‹#›</a:t>
            </a:fld>
            <a:endParaRPr lang="en-US"/>
          </a:p>
        </p:txBody>
      </p:sp>
    </p:spTree>
    <p:extLst>
      <p:ext uri="{BB962C8B-B14F-4D97-AF65-F5344CB8AC3E}">
        <p14:creationId xmlns:p14="http://schemas.microsoft.com/office/powerpoint/2010/main" val="309269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2152-4BE9-4E0C-8DAB-528CF916A439}"/>
              </a:ext>
            </a:extLst>
          </p:cNvPr>
          <p:cNvSpPr>
            <a:spLocks noGrp="1"/>
          </p:cNvSpPr>
          <p:nvPr>
            <p:ph type="ctrTitle"/>
          </p:nvPr>
        </p:nvSpPr>
        <p:spPr>
          <a:xfrm>
            <a:off x="201336" y="1929468"/>
            <a:ext cx="11887200" cy="1499532"/>
          </a:xfrm>
        </p:spPr>
        <p:txBody>
          <a:bodyPr>
            <a:normAutofit/>
          </a:bodyPr>
          <a:lstStyle/>
          <a:p>
            <a:r>
              <a:rPr lang="en-US" sz="4800" dirty="0"/>
              <a:t>WF on NR positioning enhancements</a:t>
            </a:r>
          </a:p>
        </p:txBody>
      </p:sp>
      <p:sp>
        <p:nvSpPr>
          <p:cNvPr id="3" name="Subtitle 2">
            <a:extLst>
              <a:ext uri="{FF2B5EF4-FFF2-40B4-BE49-F238E27FC236}">
                <a16:creationId xmlns:a16="http://schemas.microsoft.com/office/drawing/2014/main"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Ericsson</a:t>
            </a:r>
          </a:p>
        </p:txBody>
      </p:sp>
      <p:sp>
        <p:nvSpPr>
          <p:cNvPr id="4" name="正方形/長方形 6">
            <a:extLst>
              <a:ext uri="{FF2B5EF4-FFF2-40B4-BE49-F238E27FC236}">
                <a16:creationId xmlns:a16="http://schemas.microsoft.com/office/drawing/2014/main"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99-e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19th – 27th May 2021</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9.20.1</a:t>
            </a:r>
          </a:p>
        </p:txBody>
      </p:sp>
      <p:sp>
        <p:nvSpPr>
          <p:cNvPr id="5" name="正方形/長方形 5">
            <a:extLst>
              <a:ext uri="{FF2B5EF4-FFF2-40B4-BE49-F238E27FC236}">
                <a16:creationId xmlns:a16="http://schemas.microsoft.com/office/drawing/2014/main" id="{85D8C46A-C772-492A-BB32-0FEE317D8A5C}"/>
              </a:ext>
            </a:extLst>
          </p:cNvPr>
          <p:cNvSpPr>
            <a:spLocks noChangeArrowheads="1"/>
          </p:cNvSpPr>
          <p:nvPr/>
        </p:nvSpPr>
        <p:spPr bwMode="auto">
          <a:xfrm>
            <a:off x="9895256" y="109537"/>
            <a:ext cx="1979912"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dirty="0">
                <a:ea typeface="Batang" pitchFamily="18" charset="-127"/>
                <a:cs typeface="Times New Roman" pitchFamily="18" charset="0"/>
              </a:rPr>
              <a:t>R4-2108360</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Send reply LS to RAN1 on </a:t>
            </a:r>
            <a:r>
              <a:rPr lang="en-US" sz="2400" b="1" dirty="0" err="1"/>
              <a:t>gNB</a:t>
            </a:r>
            <a:r>
              <a:rPr lang="en-US" sz="2400" b="1" dirty="0"/>
              <a:t>/UE Rx/Tx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00FF00"/>
                </a:highlight>
              </a:rPr>
              <a:t>Further study </a:t>
            </a:r>
            <a:r>
              <a:rPr lang="en-US" dirty="0">
                <a:highlight>
                  <a:srgbClr val="00FF00"/>
                </a:highlight>
              </a:rPr>
              <a:t>TEG feature feasibility to reach conclusion if reply LS is needed and what to include</a:t>
            </a:r>
            <a:endParaRPr lang="sv-SE" dirty="0">
              <a:highlight>
                <a:srgbClr val="00FF00"/>
              </a:highlight>
            </a:endParaRPr>
          </a:p>
        </p:txBody>
      </p:sp>
    </p:spTree>
    <p:extLst>
      <p:ext uri="{BB962C8B-B14F-4D97-AF65-F5344CB8AC3E}">
        <p14:creationId xmlns:p14="http://schemas.microsoft.com/office/powerpoint/2010/main" val="958253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fontScale="90000"/>
          </a:bodyPr>
          <a:lstStyle/>
          <a:p>
            <a:pPr algn="ctr"/>
            <a:r>
              <a:rPr lang="en-US" sz="2400" b="1" dirty="0"/>
              <a:t>Calibration error/residual timing error after calibration (incl. time variant behavior of timing error/TEG)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FFFF00"/>
                </a:highlight>
              </a:rPr>
              <a:t>FFS: RAN4 to study if TEG appears static, semi-static or dynamic in TX/RX scenarios considering various front-end parameters and conditions</a:t>
            </a:r>
          </a:p>
          <a:p>
            <a:r>
              <a:rPr lang="en-US" dirty="0">
                <a:highlight>
                  <a:srgbClr val="FFFF00"/>
                </a:highlight>
              </a:rPr>
              <a:t>FFS: If time variant behavior has effect on TEG association</a:t>
            </a:r>
          </a:p>
          <a:p>
            <a:r>
              <a:rPr lang="en-US" dirty="0">
                <a:highlight>
                  <a:srgbClr val="FFFF00"/>
                </a:highlight>
              </a:rPr>
              <a:t>FFS: Feasibility study on absolute Tx/Rx timing error estimation in DL-TDOA if TEG changes measurably statically or semi-statically.</a:t>
            </a:r>
          </a:p>
          <a:p>
            <a:pPr lvl="0"/>
            <a:r>
              <a:rPr lang="en-GB" dirty="0">
                <a:highlight>
                  <a:srgbClr val="FFFF00"/>
                </a:highlight>
              </a:rPr>
              <a:t>Candidate options</a:t>
            </a:r>
            <a:endParaRPr lang="de-DE" dirty="0">
              <a:highlight>
                <a:srgbClr val="FFFF00"/>
              </a:highlight>
            </a:endParaRPr>
          </a:p>
          <a:p>
            <a:pPr lvl="1"/>
            <a:r>
              <a:rPr lang="en-GB" dirty="0">
                <a:highlight>
                  <a:srgbClr val="FFFF00"/>
                </a:highlight>
              </a:rPr>
              <a:t>Option 1: The remaining Rx/Tx time delays after the calibration are unknown to the UE/TRP and therefore cannot be provided</a:t>
            </a:r>
            <a:endParaRPr lang="de-DE" dirty="0">
              <a:highlight>
                <a:srgbClr val="FFFF00"/>
              </a:highlight>
            </a:endParaRPr>
          </a:p>
          <a:p>
            <a:pPr lvl="1"/>
            <a:r>
              <a:rPr lang="en-GB" dirty="0">
                <a:highlight>
                  <a:srgbClr val="FFFF00"/>
                </a:highlight>
              </a:rPr>
              <a:t>Option 2: TBA</a:t>
            </a:r>
            <a:endParaRPr lang="de-DE" dirty="0">
              <a:highlight>
                <a:srgbClr val="FFFF00"/>
              </a:highlight>
            </a:endParaRPr>
          </a:p>
        </p:txBody>
      </p:sp>
    </p:spTree>
    <p:extLst>
      <p:ext uri="{BB962C8B-B14F-4D97-AF65-F5344CB8AC3E}">
        <p14:creationId xmlns:p14="http://schemas.microsoft.com/office/powerpoint/2010/main" val="1551940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TEG grouping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a:t>
            </a:r>
          </a:p>
          <a:p>
            <a:pPr lvl="2"/>
            <a:r>
              <a:rPr lang="en-US" dirty="0">
                <a:highlight>
                  <a:srgbClr val="FFFF00"/>
                </a:highlight>
              </a:rPr>
              <a:t>UE/TRP may group the timing error (with or without calibration) based on RF chains and antenna panel, such that timing errors in the same group are within certain margin</a:t>
            </a:r>
          </a:p>
          <a:p>
            <a:pPr lvl="2"/>
            <a:r>
              <a:rPr lang="en-US" dirty="0">
                <a:highlight>
                  <a:srgbClr val="FFFF00"/>
                </a:highlight>
              </a:rPr>
              <a:t>UE/TRP may not be able to ensure that timing errors are within the same margin </a:t>
            </a:r>
          </a:p>
          <a:p>
            <a:pPr lvl="1"/>
            <a:r>
              <a:rPr lang="en-US" dirty="0">
                <a:highlight>
                  <a:srgbClr val="FFFF00"/>
                </a:highlight>
              </a:rPr>
              <a:t>Option 2: Discuss and conclude whether UE Rx and UE Tx timing error can be grouped based on antenna panel, RF chain, frequency, baseband sampling rate, SRS antenna switching, etc. </a:t>
            </a:r>
          </a:p>
          <a:p>
            <a:pPr lvl="1"/>
            <a:r>
              <a:rPr lang="en-US" dirty="0">
                <a:highlight>
                  <a:srgbClr val="FFFF00"/>
                </a:highlight>
              </a:rPr>
              <a:t>Option 3: No grouping according to UE Rx and UE Tx timing errors, rather defining association information for which transmission/reception (chain) the timing error difference between transmissions/receptions are within a margin delta</a:t>
            </a:r>
          </a:p>
          <a:p>
            <a:pPr lvl="1"/>
            <a:r>
              <a:rPr lang="en-US" dirty="0">
                <a:highlight>
                  <a:srgbClr val="FFFF00"/>
                </a:highlight>
              </a:rPr>
              <a:t>Other options not precluded</a:t>
            </a:r>
            <a:endParaRPr lang="sv-SE" dirty="0">
              <a:highlight>
                <a:srgbClr val="FFFF00"/>
              </a:highlight>
            </a:endParaRPr>
          </a:p>
        </p:txBody>
      </p:sp>
    </p:spTree>
    <p:extLst>
      <p:ext uri="{BB962C8B-B14F-4D97-AF65-F5344CB8AC3E}">
        <p14:creationId xmlns:p14="http://schemas.microsoft.com/office/powerpoint/2010/main" val="378508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a:t>
            </a:r>
            <a:r>
              <a:rPr lang="en-US" sz="2400" b="1" dirty="0" err="1"/>
              <a:t>gNB</a:t>
            </a:r>
            <a:r>
              <a:rPr lang="en-US" sz="2400" b="1" dirty="0"/>
              <a:t>/TRP</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pPr lvl="0"/>
            <a:r>
              <a:rPr lang="en-GB" dirty="0">
                <a:highlight>
                  <a:srgbClr val="FFFF00"/>
                </a:highlight>
              </a:rPr>
              <a:t>FFS</a:t>
            </a:r>
          </a:p>
          <a:p>
            <a:pPr lvl="0"/>
            <a:r>
              <a:rPr lang="de-DE" dirty="0" err="1">
                <a:highlight>
                  <a:srgbClr val="FFFF00"/>
                </a:highlight>
              </a:rPr>
              <a:t>Candidate</a:t>
            </a:r>
            <a:r>
              <a:rPr lang="de-DE" dirty="0">
                <a:highlight>
                  <a:srgbClr val="FFFF00"/>
                </a:highlight>
              </a:rPr>
              <a:t> </a:t>
            </a:r>
            <a:r>
              <a:rPr lang="de-DE" dirty="0" err="1">
                <a:highlight>
                  <a:srgbClr val="FFFF00"/>
                </a:highlight>
              </a:rPr>
              <a:t>options</a:t>
            </a:r>
            <a:endParaRPr lang="de-DE" dirty="0">
              <a:highlight>
                <a:srgbClr val="FFFF00"/>
              </a:highlight>
            </a:endParaRPr>
          </a:p>
          <a:p>
            <a:pPr lvl="1"/>
            <a:r>
              <a:rPr lang="en-GB" dirty="0">
                <a:highlight>
                  <a:srgbClr val="FFFF00"/>
                </a:highlight>
              </a:rPr>
              <a:t>Option 1: Support TRP to provide association information of DL PRS resources with Tx and Rx TEG to LMF if TRP has multiple TEG (i.e. different antenna panels or arrays)</a:t>
            </a:r>
          </a:p>
          <a:p>
            <a:pPr lvl="1"/>
            <a:r>
              <a:rPr lang="en-GB" dirty="0">
                <a:highlight>
                  <a:srgbClr val="FFFF00"/>
                </a:highlight>
              </a:rPr>
              <a:t>Option 2: TRP comprising multiple TEG is unlikely, therefore multiple Rx and Tx TEG is not supported</a:t>
            </a:r>
          </a:p>
          <a:p>
            <a:pPr lvl="1"/>
            <a:r>
              <a:rPr lang="en-GB" dirty="0">
                <a:highlight>
                  <a:srgbClr val="FFFF00"/>
                </a:highlight>
              </a:rPr>
              <a:t>Other options not precluded</a:t>
            </a:r>
            <a:endParaRPr lang="de-DE" dirty="0">
              <a:highlight>
                <a:srgbClr val="FFFF00"/>
              </a:highlight>
            </a:endParaRPr>
          </a:p>
        </p:txBody>
      </p:sp>
    </p:spTree>
    <p:extLst>
      <p:ext uri="{BB962C8B-B14F-4D97-AF65-F5344CB8AC3E}">
        <p14:creationId xmlns:p14="http://schemas.microsoft.com/office/powerpoint/2010/main" val="112771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UE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TEG is applicable for UEs</a:t>
            </a:r>
          </a:p>
          <a:p>
            <a:pPr lvl="1"/>
            <a:r>
              <a:rPr lang="en-US" dirty="0">
                <a:highlight>
                  <a:srgbClr val="FFFF00"/>
                </a:highlight>
              </a:rPr>
              <a:t>Option 2: TEG is not applicable for UEs</a:t>
            </a:r>
          </a:p>
          <a:p>
            <a:pPr lvl="1"/>
            <a:r>
              <a:rPr lang="en-US" dirty="0">
                <a:highlight>
                  <a:srgbClr val="FFFF00"/>
                </a:highlight>
              </a:rPr>
              <a:t>Other options not precluded</a:t>
            </a:r>
          </a:p>
          <a:p>
            <a:endParaRPr lang="sv-SE" dirty="0">
              <a:highlight>
                <a:srgbClr val="FFFF00"/>
              </a:highlight>
            </a:endParaRPr>
          </a:p>
        </p:txBody>
      </p:sp>
    </p:spTree>
    <p:extLst>
      <p:ext uri="{BB962C8B-B14F-4D97-AF65-F5344CB8AC3E}">
        <p14:creationId xmlns:p14="http://schemas.microsoft.com/office/powerpoint/2010/main" val="180702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Definition of new or updated RRM requirements in relation to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Monitor progress of other RAN WGs to determine impact of timing error mitigation on existing RRM requirements or the need to define new RRM requirements. No impact on current RRM specification can be identified.</a:t>
            </a:r>
            <a:endParaRPr lang="de-DE" dirty="0">
              <a:highlight>
                <a:srgbClr val="00FF00"/>
              </a:highlight>
            </a:endParaRPr>
          </a:p>
          <a:p>
            <a:r>
              <a:rPr lang="en-US" dirty="0">
                <a:highlight>
                  <a:srgbClr val="00FF00"/>
                </a:highlight>
              </a:rPr>
              <a:t>RAN4 is studying the feasibility of proposed timing error mitigation mechanisms by RAN1</a:t>
            </a:r>
            <a:endParaRPr lang="de-DE" strike="sngStrike" dirty="0">
              <a:highlight>
                <a:srgbClr val="00FF00"/>
              </a:highlight>
            </a:endParaRPr>
          </a:p>
          <a:p>
            <a:endParaRPr lang="sv-SE" dirty="0"/>
          </a:p>
        </p:txBody>
      </p:sp>
    </p:spTree>
    <p:extLst>
      <p:ext uri="{BB962C8B-B14F-4D97-AF65-F5344CB8AC3E}">
        <p14:creationId xmlns:p14="http://schemas.microsoft.com/office/powerpoint/2010/main" val="319003008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General issues with latency reduction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RAN4 requirements definition on latency reduction are reliant on RAN1 solutions, which RAN4 needs to discuss after RAN1 has made agreement.</a:t>
            </a:r>
          </a:p>
          <a:p>
            <a:r>
              <a:rPr lang="en-US" dirty="0">
                <a:highlight>
                  <a:srgbClr val="FFFF00"/>
                </a:highlight>
              </a:rPr>
              <a:t>Candidate options:</a:t>
            </a:r>
          </a:p>
          <a:p>
            <a:r>
              <a:rPr lang="en-US" dirty="0">
                <a:highlight>
                  <a:srgbClr val="FFFF00"/>
                </a:highlight>
              </a:rPr>
              <a:t>Analyze factors that impact measurement requirements from RAN4 perspective to identify possible enhancements regarding latency reduction</a:t>
            </a:r>
          </a:p>
          <a:p>
            <a:pPr lvl="1"/>
            <a:r>
              <a:rPr lang="en-US" dirty="0">
                <a:highlight>
                  <a:srgbClr val="FFFF00"/>
                </a:highlight>
              </a:rPr>
              <a:t>Option 1: Yes</a:t>
            </a:r>
          </a:p>
          <a:p>
            <a:pPr lvl="1"/>
            <a:r>
              <a:rPr lang="en-US" dirty="0">
                <a:highlight>
                  <a:srgbClr val="FFFF00"/>
                </a:highlight>
              </a:rPr>
              <a:t>Option 2: TBA</a:t>
            </a:r>
          </a:p>
          <a:p>
            <a:endParaRPr lang="sv-SE" dirty="0">
              <a:highlight>
                <a:srgbClr val="00FF00"/>
              </a:highlight>
            </a:endParaRPr>
          </a:p>
        </p:txBody>
      </p:sp>
    </p:spTree>
    <p:extLst>
      <p:ext uri="{BB962C8B-B14F-4D97-AF65-F5344CB8AC3E}">
        <p14:creationId xmlns:p14="http://schemas.microsoft.com/office/powerpoint/2010/main" val="50048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UE measurement time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Outcome of possible definition of {N,T} capabilities to indicate measurement/processing time (T) in relation to reference signal duration (T) by other WGs can be addressed by RAN4 if necessary and implications are FFS</a:t>
            </a:r>
          </a:p>
          <a:p>
            <a:r>
              <a:rPr lang="en-US" dirty="0">
                <a:highlight>
                  <a:srgbClr val="FFFF00"/>
                </a:highlight>
              </a:rPr>
              <a:t>FFS: RAN4 to identify list of side conditions which can lead to enhance requirements</a:t>
            </a:r>
          </a:p>
          <a:p>
            <a:endParaRPr lang="sv-SE" dirty="0">
              <a:highlight>
                <a:srgbClr val="FFFF00"/>
              </a:highlight>
            </a:endParaRPr>
          </a:p>
        </p:txBody>
      </p:sp>
    </p:spTree>
    <p:extLst>
      <p:ext uri="{BB962C8B-B14F-4D97-AF65-F5344CB8AC3E}">
        <p14:creationId xmlns:p14="http://schemas.microsoft.com/office/powerpoint/2010/main" val="77415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measurement gaps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Wait on outcome of RAN1/2 on measurement gap enhancements or gapless measurement. Introducing new measurement gap patterns is FFS and shall be addressed in the next meeting.</a:t>
            </a:r>
            <a:endParaRPr lang="sv-SE" dirty="0">
              <a:highlight>
                <a:srgbClr val="00FF00"/>
              </a:highlight>
            </a:endParaRPr>
          </a:p>
        </p:txBody>
      </p:sp>
    </p:spTree>
    <p:extLst>
      <p:ext uri="{BB962C8B-B14F-4D97-AF65-F5344CB8AC3E}">
        <p14:creationId xmlns:p14="http://schemas.microsoft.com/office/powerpoint/2010/main" val="52431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Specify RRM requirements for positioning measurements in RRC_INACTIVE state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Specify measurement delay and accuracy and potential reporting requirements in RAN4 based on outcome of other WGs</a:t>
            </a:r>
            <a:endParaRPr lang="de-DE" dirty="0">
              <a:highlight>
                <a:srgbClr val="00FF00"/>
              </a:highlight>
            </a:endParaRPr>
          </a:p>
          <a:p>
            <a:pPr lvl="0" hangingPunct="0"/>
            <a:r>
              <a:rPr lang="en-GB" dirty="0">
                <a:highlight>
                  <a:srgbClr val="00FF00"/>
                </a:highlight>
              </a:rPr>
              <a:t>Define UE requirements for PRS measurement for DL positioning methods with RRC_INACTIVE and wait for RAN1/RAN2 conclusions on UL/DL+UL positioning methods</a:t>
            </a:r>
            <a:endParaRPr lang="de-DE" dirty="0">
              <a:highlight>
                <a:srgbClr val="00FF00"/>
              </a:highlight>
            </a:endParaRPr>
          </a:p>
          <a:p>
            <a:endParaRPr lang="sv-SE" dirty="0"/>
          </a:p>
        </p:txBody>
      </p:sp>
    </p:spTree>
    <p:extLst>
      <p:ext uri="{BB962C8B-B14F-4D97-AF65-F5344CB8AC3E}">
        <p14:creationId xmlns:p14="http://schemas.microsoft.com/office/powerpoint/2010/main" val="145145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A-GNSS positioning enhancement</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Performance requirements for additional BDS and </a:t>
            </a:r>
            <a:r>
              <a:rPr lang="en-US" dirty="0" err="1">
                <a:highlight>
                  <a:srgbClr val="00FF00"/>
                </a:highlight>
              </a:rPr>
              <a:t>NavIC</a:t>
            </a:r>
            <a:r>
              <a:rPr lang="en-US" dirty="0">
                <a:highlight>
                  <a:srgbClr val="00FF00"/>
                </a:highlight>
              </a:rPr>
              <a:t> signals need to be defined based on progress of RAN2 work.</a:t>
            </a:r>
          </a:p>
          <a:p>
            <a:r>
              <a:rPr lang="en-US" dirty="0">
                <a:highlight>
                  <a:srgbClr val="00FF00"/>
                </a:highlight>
              </a:rPr>
              <a:t>Note: RAN4 to seek clarification if new performance requirements are needed</a:t>
            </a:r>
          </a:p>
        </p:txBody>
      </p:sp>
    </p:spTree>
    <p:extLst>
      <p:ext uri="{BB962C8B-B14F-4D97-AF65-F5344CB8AC3E}">
        <p14:creationId xmlns:p14="http://schemas.microsoft.com/office/powerpoint/2010/main" val="131433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355475" y="240509"/>
            <a:ext cx="11651530" cy="511159"/>
          </a:xfrm>
        </p:spPr>
        <p:txBody>
          <a:bodyPr>
            <a:normAutofit/>
          </a:bodyPr>
          <a:lstStyle/>
          <a:p>
            <a:r>
              <a:rPr lang="en-US" sz="2400" b="1" dirty="0"/>
              <a:t>Impact on existing RAN4 requirements for positioning and other RRM measurements</a:t>
            </a:r>
            <a:endParaRPr lang="en-US" sz="2400" b="1" strike="sngStrike" dirty="0"/>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936950"/>
            <a:ext cx="12192000" cy="4984099"/>
          </a:xfrm>
        </p:spPr>
        <p:txBody>
          <a:bodyPr>
            <a:normAutofit/>
          </a:bodyPr>
          <a:lstStyle/>
          <a:p>
            <a:r>
              <a:rPr lang="en-US" dirty="0">
                <a:highlight>
                  <a:srgbClr val="00FF00"/>
                </a:highlight>
              </a:rPr>
              <a:t>Impact on existing positioning and RRM requirements identified by RAN4 can be discussed without RAN1/2 input, according to the following WID objective:</a:t>
            </a:r>
          </a:p>
          <a:p>
            <a:pPr lvl="1"/>
            <a:r>
              <a:rPr lang="de-DE" i="1" dirty="0" err="1">
                <a:highlight>
                  <a:srgbClr val="00FF00"/>
                </a:highlight>
              </a:rPr>
              <a:t>Discuss</a:t>
            </a:r>
            <a:r>
              <a:rPr lang="de-DE" i="1" dirty="0">
                <a:highlight>
                  <a:srgbClr val="00FF00"/>
                </a:highlight>
              </a:rPr>
              <a:t> and </a:t>
            </a:r>
            <a:r>
              <a:rPr lang="de-DE" i="1" dirty="0" err="1">
                <a:highlight>
                  <a:srgbClr val="00FF00"/>
                </a:highlight>
              </a:rPr>
              <a:t>specify</a:t>
            </a:r>
            <a:r>
              <a:rPr lang="de-DE" i="1" dirty="0">
                <a:highlight>
                  <a:srgbClr val="00FF00"/>
                </a:highlight>
              </a:rPr>
              <a:t> </a:t>
            </a:r>
            <a:r>
              <a:rPr lang="de-DE" i="1" dirty="0" err="1">
                <a:highlight>
                  <a:srgbClr val="00FF00"/>
                </a:highlight>
              </a:rPr>
              <a:t>new</a:t>
            </a:r>
            <a:r>
              <a:rPr lang="de-DE" i="1" dirty="0">
                <a:highlight>
                  <a:srgbClr val="00FF00"/>
                </a:highlight>
              </a:rPr>
              <a:t> </a:t>
            </a:r>
            <a:r>
              <a:rPr lang="de-DE" i="1" dirty="0" err="1">
                <a:highlight>
                  <a:srgbClr val="00FF00"/>
                </a:highlight>
              </a:rPr>
              <a:t>as</a:t>
            </a:r>
            <a:r>
              <a:rPr lang="de-DE" i="1" dirty="0">
                <a:highlight>
                  <a:srgbClr val="00FF00"/>
                </a:highlight>
              </a:rPr>
              <a:t> </a:t>
            </a:r>
            <a:r>
              <a:rPr lang="de-DE" i="1" dirty="0" err="1">
                <a:highlight>
                  <a:srgbClr val="00FF00"/>
                </a:highlight>
              </a:rPr>
              <a:t>well</a:t>
            </a:r>
            <a:r>
              <a:rPr lang="de-DE" i="1" dirty="0">
                <a:highlight>
                  <a:srgbClr val="00FF00"/>
                </a:highlight>
              </a:rPr>
              <a:t> </a:t>
            </a:r>
            <a:r>
              <a:rPr lang="de-DE" i="1" dirty="0" err="1">
                <a:highlight>
                  <a:srgbClr val="00FF00"/>
                </a:highlight>
              </a:rPr>
              <a:t>as</a:t>
            </a:r>
            <a:r>
              <a:rPr lang="de-DE" i="1" dirty="0">
                <a:highlight>
                  <a:srgbClr val="00FF00"/>
                </a:highlight>
              </a:rPr>
              <a:t> </a:t>
            </a:r>
            <a:r>
              <a:rPr lang="de-DE" i="1" dirty="0" err="1">
                <a:highlight>
                  <a:srgbClr val="00FF00"/>
                </a:highlight>
              </a:rPr>
              <a:t>the</a:t>
            </a:r>
            <a:r>
              <a:rPr lang="de-DE" i="1" dirty="0">
                <a:highlight>
                  <a:srgbClr val="00FF00"/>
                </a:highlight>
              </a:rPr>
              <a:t> </a:t>
            </a:r>
            <a:r>
              <a:rPr lang="de-DE" i="1" dirty="0" err="1">
                <a:highlight>
                  <a:srgbClr val="00FF00"/>
                </a:highlight>
              </a:rPr>
              <a:t>impact</a:t>
            </a:r>
            <a:r>
              <a:rPr lang="de-DE" i="1" dirty="0">
                <a:highlight>
                  <a:srgbClr val="00FF00"/>
                </a:highlight>
              </a:rPr>
              <a:t> on </a:t>
            </a:r>
            <a:r>
              <a:rPr lang="de-DE" i="1" dirty="0" err="1">
                <a:highlight>
                  <a:srgbClr val="00FF00"/>
                </a:highlight>
              </a:rPr>
              <a:t>the</a:t>
            </a:r>
            <a:r>
              <a:rPr lang="de-DE" i="1" dirty="0">
                <a:highlight>
                  <a:srgbClr val="00FF00"/>
                </a:highlight>
              </a:rPr>
              <a:t> </a:t>
            </a:r>
            <a:r>
              <a:rPr lang="de-DE" i="1" dirty="0" err="1">
                <a:highlight>
                  <a:srgbClr val="00FF00"/>
                </a:highlight>
              </a:rPr>
              <a:t>existing</a:t>
            </a:r>
            <a:r>
              <a:rPr lang="de-DE" i="1" dirty="0">
                <a:highlight>
                  <a:srgbClr val="00FF00"/>
                </a:highlight>
              </a:rPr>
              <a:t> RAN4 </a:t>
            </a:r>
            <a:r>
              <a:rPr lang="de-DE" i="1" dirty="0" err="1">
                <a:highlight>
                  <a:srgbClr val="00FF00"/>
                </a:highlight>
              </a:rPr>
              <a:t>requirements</a:t>
            </a:r>
            <a:r>
              <a:rPr lang="de-DE" i="1" dirty="0">
                <a:highlight>
                  <a:srgbClr val="00FF00"/>
                </a:highlight>
              </a:rPr>
              <a:t> </a:t>
            </a:r>
            <a:r>
              <a:rPr lang="de-DE" i="1" dirty="0" err="1">
                <a:highlight>
                  <a:srgbClr val="00FF00"/>
                </a:highlight>
              </a:rPr>
              <a:t>for</a:t>
            </a:r>
            <a:r>
              <a:rPr lang="de-DE" i="1" dirty="0">
                <a:highlight>
                  <a:srgbClr val="00FF00"/>
                </a:highlight>
              </a:rPr>
              <a:t> </a:t>
            </a:r>
            <a:r>
              <a:rPr lang="de-DE" i="1" dirty="0" err="1">
                <a:highlight>
                  <a:srgbClr val="00FF00"/>
                </a:highlight>
              </a:rPr>
              <a:t>positioning</a:t>
            </a:r>
            <a:r>
              <a:rPr lang="de-DE" i="1" dirty="0">
                <a:highlight>
                  <a:srgbClr val="00FF00"/>
                </a:highlight>
              </a:rPr>
              <a:t> and </a:t>
            </a:r>
            <a:r>
              <a:rPr lang="de-DE" i="1" dirty="0" err="1">
                <a:highlight>
                  <a:srgbClr val="00FF00"/>
                </a:highlight>
              </a:rPr>
              <a:t>other</a:t>
            </a:r>
            <a:r>
              <a:rPr lang="de-DE" i="1" dirty="0">
                <a:highlight>
                  <a:srgbClr val="00FF00"/>
                </a:highlight>
              </a:rPr>
              <a:t> RRM </a:t>
            </a:r>
            <a:r>
              <a:rPr lang="de-DE" i="1" dirty="0" err="1">
                <a:highlight>
                  <a:srgbClr val="00FF00"/>
                </a:highlight>
              </a:rPr>
              <a:t>measurements</a:t>
            </a:r>
            <a:r>
              <a:rPr lang="de-DE" i="1" dirty="0">
                <a:highlight>
                  <a:srgbClr val="00FF00"/>
                </a:highlight>
              </a:rPr>
              <a:t> and </a:t>
            </a:r>
            <a:r>
              <a:rPr lang="de-DE" i="1" dirty="0" err="1">
                <a:highlight>
                  <a:srgbClr val="00FF00"/>
                </a:highlight>
              </a:rPr>
              <a:t>corresponding</a:t>
            </a:r>
            <a:r>
              <a:rPr lang="de-DE" i="1" dirty="0">
                <a:highlight>
                  <a:srgbClr val="00FF00"/>
                </a:highlight>
              </a:rPr>
              <a:t> </a:t>
            </a:r>
            <a:r>
              <a:rPr lang="de-DE" i="1" dirty="0" err="1">
                <a:highlight>
                  <a:srgbClr val="00FF00"/>
                </a:highlight>
              </a:rPr>
              <a:t>procedures</a:t>
            </a:r>
            <a:r>
              <a:rPr lang="de-DE" i="1" dirty="0">
                <a:highlight>
                  <a:srgbClr val="00FF00"/>
                </a:highlight>
              </a:rPr>
              <a:t> [RAN4]</a:t>
            </a:r>
          </a:p>
          <a:p>
            <a:endParaRPr lang="de-DE" dirty="0">
              <a:highlight>
                <a:srgbClr val="00FF00"/>
              </a:highlight>
            </a:endParaRPr>
          </a:p>
        </p:txBody>
      </p:sp>
    </p:spTree>
    <p:extLst>
      <p:ext uri="{BB962C8B-B14F-4D97-AF65-F5344CB8AC3E}">
        <p14:creationId xmlns:p14="http://schemas.microsoft.com/office/powerpoint/2010/main" val="50027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Larger MGL</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FFFF00"/>
                </a:highlight>
              </a:rPr>
              <a:t>Candidate options: </a:t>
            </a:r>
          </a:p>
          <a:p>
            <a:r>
              <a:rPr lang="en-US" dirty="0">
                <a:highlight>
                  <a:srgbClr val="FFFF00"/>
                </a:highlight>
              </a:rPr>
              <a:t>Introduction of new measurement gap patterns with larger MGL</a:t>
            </a:r>
          </a:p>
          <a:p>
            <a:pPr lvl="1"/>
            <a:r>
              <a:rPr lang="en-US" dirty="0">
                <a:highlight>
                  <a:srgbClr val="FFFF00"/>
                </a:highlight>
              </a:rPr>
              <a:t>Option 1: Yes</a:t>
            </a:r>
          </a:p>
          <a:p>
            <a:pPr lvl="2"/>
            <a:r>
              <a:rPr lang="en-US" dirty="0">
                <a:highlight>
                  <a:srgbClr val="FFFF00"/>
                </a:highlight>
              </a:rPr>
              <a:t>RAN4 to discuss impact of larger measurement gap length usage on serving cell procedures </a:t>
            </a:r>
          </a:p>
          <a:p>
            <a:pPr lvl="1"/>
            <a:r>
              <a:rPr lang="en-US" dirty="0">
                <a:highlight>
                  <a:srgbClr val="FFFF00"/>
                </a:highlight>
              </a:rPr>
              <a:t>Option 2: No</a:t>
            </a:r>
          </a:p>
          <a:p>
            <a:endParaRPr lang="sv-SE" dirty="0"/>
          </a:p>
        </p:txBody>
      </p:sp>
    </p:spTree>
    <p:extLst>
      <p:ext uri="{BB962C8B-B14F-4D97-AF65-F5344CB8AC3E}">
        <p14:creationId xmlns:p14="http://schemas.microsoft.com/office/powerpoint/2010/main" val="850519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2f282d3b-eb4a-4b09-b61f-b9593442e286"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208662E-930F-459F-8C8C-562DA63FD027}">
  <ds:schemaRefs>
    <ds:schemaRef ds:uri="http://schemas.microsoft.com/sharepoint/v3/contenttype/forms"/>
  </ds:schemaRefs>
</ds:datastoreItem>
</file>

<file path=customXml/itemProps2.xml><?xml version="1.0" encoding="utf-8"?>
<ds:datastoreItem xmlns:ds="http://schemas.openxmlformats.org/officeDocument/2006/customXml" ds:itemID="{81976F94-3E70-4205-A995-49085C54D9D0}"/>
</file>

<file path=customXml/itemProps3.xml><?xml version="1.0" encoding="utf-8"?>
<ds:datastoreItem xmlns:ds="http://schemas.openxmlformats.org/officeDocument/2006/customXml" ds:itemID="{61D66A53-22E3-424F-921C-F0DDC601C957}">
  <ds:schemaRefs>
    <ds:schemaRef ds:uri="http://schemas.microsoft.com/office/2006/metadata/properties"/>
    <ds:schemaRef ds:uri="9b239327-9e80-40e4-b1b7-4394fed77a33"/>
    <ds:schemaRef ds:uri="http://purl.org/dc/terms/"/>
    <ds:schemaRef ds:uri="2f282d3b-eb4a-4b09-b61f-b9593442e286"/>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809</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WF on NR positioning enhancements</vt:lpstr>
      <vt:lpstr>Definition of new or updated RRM requirements in relation to timing error mitigation</vt:lpstr>
      <vt:lpstr>General issues with latency reduction </vt:lpstr>
      <vt:lpstr>Latency enhancements in relation to UE measurement time </vt:lpstr>
      <vt:lpstr>Latency enhancements in relation to measurement gaps </vt:lpstr>
      <vt:lpstr>Specify RRM requirements for positioning measurements in RRC_INACTIVE state</vt:lpstr>
      <vt:lpstr>A-GNSS positioning enhancement</vt:lpstr>
      <vt:lpstr>Impact on existing RAN4 requirements for positioning and other RRM measurements</vt:lpstr>
      <vt:lpstr>Larger MGL</vt:lpstr>
      <vt:lpstr>Send reply LS to RAN1 on gNB/UE Rx/Tx timing error mitigation</vt:lpstr>
      <vt:lpstr>Calibration error/residual timing error after calibration (incl. time variant behavior of timing error/TEG)</vt:lpstr>
      <vt:lpstr>TEG grouping</vt:lpstr>
      <vt:lpstr>Applicability of TEG with gNB/TRP</vt:lpstr>
      <vt:lpstr>Applicability of TEG with 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2018-01-12T05:29:14Z</dcterms:created>
  <dcterms:modified xsi:type="dcterms:W3CDTF">2021-05-26T08:50:19Z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a67f46ce-e1a2-40a7-b4ad-580eff7a7b8b</vt:lpwstr>
  </property>
  <property fmtid="{D5CDD505-2E9C-101B-9397-08002B2CF9AE}" pid="3" name="CTP_TimeStamp">
    <vt:lpwstr>2018-01-25 22:59:37Z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NewReviewCycle">
    <vt:lpwstr/>
  </property>
  <property fmtid="{D5CDD505-2E9C-101B-9397-08002B2CF9AE}" pid="9" name="_2015_ms_pID_725343">
    <vt:lpwstr>(2)ZEyeJZvUEBWb9MaZPNmsae/RxvV3+jll6hbCZD1FyT8hsRDPFktg+sGQuXzgM0H0sXz7iihy
WXn0FsQHodcKO2QJzoVmm5N6JCtMS7PucnnNjDHZQsNXR7JVZNJVg1RmkeBOz3vB3BNc7CzQ
ZwsKdVzgGW3ZO1J01YnIE8kLgOZXQ/Y3HjqpGFJAmNq9eWrNX9BesZkvomNX1RnibIVQAaIj
uBQ0hsq81Ni01mrx8M</vt:lpwstr>
  </property>
  <property fmtid="{D5CDD505-2E9C-101B-9397-08002B2CF9AE}" pid="10" name="_2015_ms_pID_7253431">
    <vt:lpwstr>wkzFledQv7Dl2HBlSBn2dWHhjZXfM/zPACW4gQL+T4s5KGXfYuqyoJ
rcsDsfW0WVkQsBSQ/BapotpM9vFdChpgOhQg/RN3CmDqkhtBYwJya4r67dzFbIKhvakwVJV3
Bc7HhSJ6aBk9oJ1JxPzOUpbkxnPQG3oJdECiDejlbx1sBfTwiveaxr5z9xU04dSL1nISjSjt
hfh2wnNZ0pq41l2S</vt:lpwstr>
  </property>
  <property fmtid="{D5CDD505-2E9C-101B-9397-08002B2CF9AE}" pid="11" name="_AdHocReviewCycleID">
    <vt:i4>-1770393099</vt:i4>
  </property>
  <property fmtid="{D5CDD505-2E9C-101B-9397-08002B2CF9AE}" pid="12" name="UpdateProcess">
    <vt:lpwstr>End</vt:lpwstr>
  </property>
  <property fmtid="{D5CDD505-2E9C-101B-9397-08002B2CF9AE}" pid="13" name="ContentTypeId">
    <vt:lpwstr>0x010100F3E9551B3FDDA24EBF0A209BAAD637CA</vt:lpwstr>
  </property>
</Properties>
</file>