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61" r:id="rId6"/>
    <p:sldId id="262" r:id="rId7"/>
    <p:sldId id="263" r:id="rId8"/>
    <p:sldId id="259"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us Larsson" initials="ML" lastIdx="1" clrIdx="0">
    <p:extLst>
      <p:ext uri="{19B8F6BF-5375-455C-9EA6-DF929625EA0E}">
        <p15:presenceInfo xmlns:p15="http://schemas.microsoft.com/office/powerpoint/2012/main" userId="Magnus Lars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655E06-E4BC-4098-A23C-B0A826391A55}" v="2" dt="2021-04-16T12:39:55.0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59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Larsson K" userId="c9b12698-ff58-48bd-93ce-7160bdd83897" providerId="ADAL" clId="{B51B75D4-12B1-4BCE-8838-EA929F9D95CA}"/>
    <pc:docChg chg="custSel modSld">
      <pc:chgData name="Magnus Larsson K" userId="c9b12698-ff58-48bd-93ce-7160bdd83897" providerId="ADAL" clId="{B51B75D4-12B1-4BCE-8838-EA929F9D95CA}" dt="2021-04-16T10:11:46.676" v="12" actId="27636"/>
      <pc:docMkLst>
        <pc:docMk/>
      </pc:docMkLst>
      <pc:sldChg chg="modSp mod addCm modCm">
        <pc:chgData name="Magnus Larsson K" userId="c9b12698-ff58-48bd-93ce-7160bdd83897" providerId="ADAL" clId="{B51B75D4-12B1-4BCE-8838-EA929F9D95CA}" dt="2021-04-16T10:11:46.676" v="12" actId="27636"/>
        <pc:sldMkLst>
          <pc:docMk/>
          <pc:sldMk cId="111987307" sldId="258"/>
        </pc:sldMkLst>
        <pc:spChg chg="mod">
          <ac:chgData name="Magnus Larsson K" userId="c9b12698-ff58-48bd-93ce-7160bdd83897" providerId="ADAL" clId="{B51B75D4-12B1-4BCE-8838-EA929F9D95CA}" dt="2021-04-16T10:11:46.676" v="12" actId="27636"/>
          <ac:spMkLst>
            <pc:docMk/>
            <pc:sldMk cId="111987307" sldId="258"/>
            <ac:spMk id="3" creationId="{00000000-0000-0000-0000-000000000000}"/>
          </ac:spMkLst>
        </pc:spChg>
      </pc:sldChg>
    </pc:docChg>
  </pc:docChgLst>
  <pc:docChgLst>
    <pc:chgData name="Zhang, Meng" userId="d0d7b8a6-152d-4a9d-83ad-d4a5093c92bd" providerId="ADAL" clId="{AE655E06-E4BC-4098-A23C-B0A826391A55}"/>
    <pc:docChg chg="modSld">
      <pc:chgData name="Zhang, Meng" userId="d0d7b8a6-152d-4a9d-83ad-d4a5093c92bd" providerId="ADAL" clId="{AE655E06-E4BC-4098-A23C-B0A826391A55}" dt="2021-04-16T12:39:55.064" v="5" actId="207"/>
      <pc:docMkLst>
        <pc:docMk/>
      </pc:docMkLst>
      <pc:sldChg chg="modCm">
        <pc:chgData name="Zhang, Meng" userId="d0d7b8a6-152d-4a9d-83ad-d4a5093c92bd" providerId="ADAL" clId="{AE655E06-E4BC-4098-A23C-B0A826391A55}" dt="2021-04-16T12:38:32.654" v="0"/>
        <pc:sldMkLst>
          <pc:docMk/>
          <pc:sldMk cId="111987307" sldId="258"/>
        </pc:sldMkLst>
      </pc:sldChg>
      <pc:sldChg chg="modSp mod">
        <pc:chgData name="Zhang, Meng" userId="d0d7b8a6-152d-4a9d-83ad-d4a5093c92bd" providerId="ADAL" clId="{AE655E06-E4BC-4098-A23C-B0A826391A55}" dt="2021-04-16T12:39:55.064" v="5" actId="207"/>
        <pc:sldMkLst>
          <pc:docMk/>
          <pc:sldMk cId="2382628534" sldId="259"/>
        </pc:sldMkLst>
        <pc:spChg chg="mod">
          <ac:chgData name="Zhang, Meng" userId="d0d7b8a6-152d-4a9d-83ad-d4a5093c92bd" providerId="ADAL" clId="{AE655E06-E4BC-4098-A23C-B0A826391A55}" dt="2021-04-16T12:39:55.064" v="5" actId="207"/>
          <ac:spMkLst>
            <pc:docMk/>
            <pc:sldMk cId="2382628534"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784638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153034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86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20123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88233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177333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9548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423716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23504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37622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2FE9569-4C1F-47CE-939B-3018F178BB6C}" type="datetimeFigureOut">
              <a:rPr lang="zh-CN" altLang="en-US" smtClean="0"/>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3065745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E9569-4C1F-47CE-939B-3018F178BB6C}" type="datetimeFigureOut">
              <a:rPr lang="zh-CN" altLang="en-US" smtClean="0"/>
              <a:t>2021/5/24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3DB06-8D16-442E-B87D-3711E587D441}" type="slidenum">
              <a:rPr lang="zh-CN" altLang="en-US" smtClean="0"/>
              <a:t>‹#›</a:t>
            </a:fld>
            <a:endParaRPr lang="zh-CN" altLang="en-US"/>
          </a:p>
        </p:txBody>
      </p:sp>
    </p:spTree>
    <p:extLst>
      <p:ext uri="{BB962C8B-B14F-4D97-AF65-F5344CB8AC3E}">
        <p14:creationId xmlns:p14="http://schemas.microsoft.com/office/powerpoint/2010/main" val="845717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WF on timing requirements for NR NTN</a:t>
            </a:r>
            <a:endParaRPr lang="zh-CN" altLang="en-US" dirty="0"/>
          </a:p>
        </p:txBody>
      </p:sp>
      <p:sp>
        <p:nvSpPr>
          <p:cNvPr id="3" name="副标题 2"/>
          <p:cNvSpPr>
            <a:spLocks noGrp="1"/>
          </p:cNvSpPr>
          <p:nvPr>
            <p:ph type="subTitle" idx="1"/>
          </p:nvPr>
        </p:nvSpPr>
        <p:spPr/>
        <p:txBody>
          <a:bodyPr/>
          <a:lstStyle/>
          <a:p>
            <a:r>
              <a:rPr lang="en-US" altLang="zh-CN" dirty="0"/>
              <a:t>Xiaomi</a:t>
            </a:r>
            <a:endParaRPr lang="zh-CN" altLang="en-US" dirty="0"/>
          </a:p>
        </p:txBody>
      </p:sp>
      <p:sp>
        <p:nvSpPr>
          <p:cNvPr id="4" name="TextBox 1">
            <a:extLst>
              <a:ext uri="{FF2B5EF4-FFF2-40B4-BE49-F238E27FC236}">
                <a16:creationId xmlns:a16="http://schemas.microsoft.com/office/drawing/2014/main" id="{E4CE5DCD-72B3-468A-A585-E6721DD18679}"/>
              </a:ext>
            </a:extLst>
          </p:cNvPr>
          <p:cNvSpPr txBox="1"/>
          <p:nvPr/>
        </p:nvSpPr>
        <p:spPr>
          <a:xfrm>
            <a:off x="750541" y="270304"/>
            <a:ext cx="11161371" cy="861774"/>
          </a:xfrm>
          <a:prstGeom prst="rect">
            <a:avLst/>
          </a:prstGeom>
          <a:noFill/>
        </p:spPr>
        <p:txBody>
          <a:bodyPr wrap="square" rtlCol="0">
            <a:spAutoFit/>
          </a:bodyPr>
          <a:lstStyle/>
          <a:p>
            <a:r>
              <a:rPr lang="en-US" sz="1600" b="1" dirty="0"/>
              <a:t>3GPP TSG-RAN WG4 Meeting #</a:t>
            </a:r>
            <a:r>
              <a:rPr lang="en-US" sz="1600" b="1" dirty="0" smtClean="0"/>
              <a:t>99-e</a:t>
            </a:r>
            <a:r>
              <a:rPr lang="en-US" sz="1600" b="1" dirty="0"/>
              <a:t>		</a:t>
            </a:r>
            <a:r>
              <a:rPr lang="en-US" sz="1600" b="1" dirty="0" smtClean="0"/>
              <a:t>					</a:t>
            </a:r>
            <a:r>
              <a:rPr lang="en-GB" altLang="zh-CN" sz="1600" b="1" dirty="0" smtClean="0"/>
              <a:t>R4-2108350</a:t>
            </a:r>
            <a:r>
              <a:rPr lang="en-US" sz="1600" b="1" dirty="0"/>
              <a:t>	</a:t>
            </a:r>
            <a:endParaRPr lang="en-US" sz="1600" dirty="0"/>
          </a:p>
          <a:p>
            <a:r>
              <a:rPr lang="en-US" sz="1600" b="1" dirty="0"/>
              <a:t>Electronic Meeting, </a:t>
            </a:r>
            <a:r>
              <a:rPr lang="en-US" sz="1600" b="1" dirty="0" smtClean="0"/>
              <a:t>19 May -27 May, </a:t>
            </a:r>
            <a:r>
              <a:rPr lang="en-US" sz="1600" b="1" dirty="0"/>
              <a:t>2021</a:t>
            </a:r>
          </a:p>
          <a:p>
            <a:r>
              <a:rPr lang="en-US" sz="1600" b="1" dirty="0"/>
              <a:t>Agenda Item: </a:t>
            </a:r>
            <a:r>
              <a:rPr lang="en-US" sz="1600" b="1" dirty="0" smtClean="0"/>
              <a:t>9.12.4.3</a:t>
            </a:r>
            <a:endParaRPr lang="en-US" dirty="0"/>
          </a:p>
        </p:txBody>
      </p:sp>
      <p:sp>
        <p:nvSpPr>
          <p:cNvPr id="5" name="TextBox 4"/>
          <p:cNvSpPr txBox="1"/>
          <p:nvPr/>
        </p:nvSpPr>
        <p:spPr>
          <a:xfrm>
            <a:off x="4430340" y="4202640"/>
            <a:ext cx="5832648" cy="1200329"/>
          </a:xfrm>
          <a:prstGeom prst="rect">
            <a:avLst/>
          </a:prstGeom>
          <a:noFill/>
        </p:spPr>
        <p:txBody>
          <a:bodyPr wrap="square" rtlCol="0">
            <a:spAutoFit/>
          </a:bodyPr>
          <a:lstStyle/>
          <a:p>
            <a:r>
              <a:rPr lang="en-GB" altLang="zh-CN" sz="2400" dirty="0">
                <a:solidFill>
                  <a:srgbClr val="00B050"/>
                </a:solidFill>
              </a:rPr>
              <a:t>Agreement in 1</a:t>
            </a:r>
            <a:r>
              <a:rPr lang="en-GB" altLang="zh-CN" sz="2400" baseline="30000" dirty="0">
                <a:solidFill>
                  <a:srgbClr val="00B050"/>
                </a:solidFill>
              </a:rPr>
              <a:t>st</a:t>
            </a:r>
            <a:r>
              <a:rPr lang="en-GB" altLang="zh-CN" sz="2400" dirty="0">
                <a:solidFill>
                  <a:srgbClr val="00B050"/>
                </a:solidFill>
              </a:rPr>
              <a:t> round</a:t>
            </a:r>
          </a:p>
          <a:p>
            <a:r>
              <a:rPr lang="en-GB" altLang="zh-CN" sz="2400" dirty="0">
                <a:solidFill>
                  <a:srgbClr val="0070C0"/>
                </a:solidFill>
              </a:rPr>
              <a:t>Agreement in GTW </a:t>
            </a:r>
            <a:endParaRPr lang="en-GB" altLang="zh-CN" sz="2400" dirty="0" smtClean="0">
              <a:solidFill>
                <a:srgbClr val="0070C0"/>
              </a:solidFill>
            </a:endParaRPr>
          </a:p>
          <a:p>
            <a:r>
              <a:rPr lang="en-GB" altLang="zh-CN" sz="2400" dirty="0" smtClean="0">
                <a:solidFill>
                  <a:srgbClr val="7030A0"/>
                </a:solidFill>
              </a:rPr>
              <a:t>Agreement </a:t>
            </a:r>
            <a:r>
              <a:rPr lang="en-GB" altLang="zh-CN" sz="2400" dirty="0">
                <a:solidFill>
                  <a:srgbClr val="7030A0"/>
                </a:solidFill>
              </a:rPr>
              <a:t>in 2</a:t>
            </a:r>
            <a:r>
              <a:rPr lang="en-GB" altLang="zh-CN" sz="2400" baseline="30000" dirty="0">
                <a:solidFill>
                  <a:srgbClr val="7030A0"/>
                </a:solidFill>
              </a:rPr>
              <a:t>nd</a:t>
            </a:r>
            <a:r>
              <a:rPr lang="en-GB" altLang="zh-CN" sz="2400" dirty="0">
                <a:solidFill>
                  <a:srgbClr val="7030A0"/>
                </a:solidFill>
              </a:rPr>
              <a:t> round</a:t>
            </a:r>
            <a:endParaRPr lang="zh-CN" altLang="en-US" sz="2400" dirty="0">
              <a:solidFill>
                <a:srgbClr val="7030A0"/>
              </a:solidFill>
            </a:endParaRPr>
          </a:p>
        </p:txBody>
      </p:sp>
    </p:spTree>
    <p:extLst>
      <p:ext uri="{BB962C8B-B14F-4D97-AF65-F5344CB8AC3E}">
        <p14:creationId xmlns:p14="http://schemas.microsoft.com/office/powerpoint/2010/main" val="480112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a:t>
            </a:r>
            <a:r>
              <a:rPr lang="en-US" altLang="zh-CN" dirty="0" smtClean="0"/>
              <a:t>error (1/2)</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581578" y="1483459"/>
                <a:ext cx="10772222" cy="5324395"/>
              </a:xfrm>
            </p:spPr>
            <p:txBody>
              <a:bodyPr>
                <a:normAutofit fontScale="70000" lnSpcReduction="20000"/>
              </a:bodyPr>
              <a:lstStyle/>
              <a:p>
                <a:pPr marL="228600" lvl="2">
                  <a:spcBef>
                    <a:spcPts val="1000"/>
                  </a:spcBef>
                </a:pPr>
                <a:r>
                  <a:rPr lang="en-GB" altLang="zh-CN" sz="2800" dirty="0"/>
                  <a:t>W</a:t>
                </a:r>
                <a:r>
                  <a:rPr lang="en-GB" altLang="zh-CN" sz="2800" dirty="0" smtClean="0"/>
                  <a:t>hether to define a separate accuracy requirement for UE specific TA estimation</a:t>
                </a:r>
              </a:p>
              <a:p>
                <a:pPr lvl="1">
                  <a:lnSpc>
                    <a:spcPct val="120000"/>
                  </a:lnSpc>
                </a:pPr>
                <a:r>
                  <a:rPr lang="en-GB" altLang="zh-CN" dirty="0"/>
                  <a:t>Option 1: Yes (Intel, NEC, THALES, Ericsson)</a:t>
                </a:r>
                <a:endParaRPr lang="zh-CN" altLang="zh-CN" dirty="0"/>
              </a:p>
              <a:p>
                <a:pPr lvl="1">
                  <a:lnSpc>
                    <a:spcPct val="120000"/>
                  </a:lnSpc>
                </a:pPr>
                <a:r>
                  <a:rPr lang="fr-FR" altLang="zh-CN" dirty="0"/>
                  <a:t>Option 2: No(QC, CATT, Xiaomi, CMCC, LGE, CATT, Apple, Huawei, MTK, Ericsson, ZTE)</a:t>
                </a:r>
                <a:endParaRPr lang="en-GB" altLang="zh-CN" dirty="0"/>
              </a:p>
              <a:p>
                <a:pPr lvl="1">
                  <a:lnSpc>
                    <a:spcPct val="120000"/>
                  </a:lnSpc>
                </a:pPr>
                <a:r>
                  <a:rPr lang="en-GB" altLang="zh-CN" dirty="0"/>
                  <a:t>FFS the UE specific TA estimation accuracy</a:t>
                </a:r>
              </a:p>
              <a:p>
                <a:pPr marL="228600" lvl="2">
                  <a:spcBef>
                    <a:spcPts val="1000"/>
                  </a:spcBef>
                </a:pPr>
                <a:r>
                  <a:rPr lang="en-GB" altLang="zh-CN" sz="2800" dirty="0" smtClean="0"/>
                  <a:t>Whether to define the </a:t>
                </a:r>
                <a:r>
                  <a:rPr lang="en-GB" altLang="zh-CN" sz="2800" dirty="0"/>
                  <a:t>update rate for UE specific TA </a:t>
                </a:r>
                <a:r>
                  <a:rPr lang="en-GB" altLang="zh-CN" sz="2800" dirty="0" smtClean="0"/>
                  <a:t>estimation</a:t>
                </a:r>
              </a:p>
              <a:p>
                <a:pPr lvl="1">
                  <a:lnSpc>
                    <a:spcPct val="120000"/>
                  </a:lnSpc>
                </a:pPr>
                <a:r>
                  <a:rPr lang="en-GB" altLang="zh-CN" dirty="0"/>
                  <a:t>Option 1: Yes (Intel, CMCC, Ericsson)</a:t>
                </a:r>
                <a:endParaRPr lang="zh-CN" altLang="zh-CN" dirty="0"/>
              </a:p>
              <a:p>
                <a:pPr lvl="1">
                  <a:lnSpc>
                    <a:spcPct val="120000"/>
                  </a:lnSpc>
                </a:pPr>
                <a:r>
                  <a:rPr lang="en-GB" altLang="zh-CN" dirty="0"/>
                  <a:t>Option 2: No (CATT, Xiaomi, Apple, Huawei, MTK, Qualcomm, ZTE, THALES)</a:t>
                </a:r>
                <a:endParaRPr lang="zh-CN" altLang="zh-CN" dirty="0"/>
              </a:p>
              <a:p>
                <a:pPr lvl="1">
                  <a:lnSpc>
                    <a:spcPct val="120000"/>
                  </a:lnSpc>
                </a:pPr>
                <a:r>
                  <a:rPr lang="en-GB" altLang="zh-CN" dirty="0"/>
                  <a:t>Option 3: Under discussion in RAN1 (LGE)</a:t>
                </a:r>
              </a:p>
              <a:p>
                <a:pPr marL="228600" lvl="2">
                  <a:spcBef>
                    <a:spcPts val="1000"/>
                  </a:spcBef>
                </a:pPr>
                <a:r>
                  <a:rPr lang="en-GB" altLang="zh-CN" sz="2900" dirty="0" smtClean="0"/>
                  <a:t>Whether </a:t>
                </a:r>
                <a:r>
                  <a:rPr lang="en-GB" altLang="zh-CN" sz="2900" dirty="0"/>
                  <a:t>to define UE </a:t>
                </a:r>
                <a:r>
                  <a:rPr lang="en-GB" altLang="zh-CN" sz="2900" dirty="0" smtClean="0"/>
                  <a:t>behaviour </a:t>
                </a:r>
                <a:r>
                  <a:rPr lang="en-GB" altLang="zh-CN" sz="2900" dirty="0"/>
                  <a:t>related to UE specific TA estimation </a:t>
                </a:r>
                <a:endParaRPr lang="en-GB" altLang="zh-CN" sz="2900" dirty="0" smtClean="0"/>
              </a:p>
              <a:p>
                <a:pPr lvl="1">
                  <a:lnSpc>
                    <a:spcPct val="120000"/>
                  </a:lnSpc>
                </a:pPr>
                <a:r>
                  <a:rPr lang="en-GB" altLang="zh-CN" dirty="0"/>
                  <a:t>Option 1: Defer discussion for specifying UE behaviour related to UE specific TA estimation, and wait RAN1 conclusion (CATT, CMCC)</a:t>
                </a:r>
                <a:endParaRPr lang="zh-CN" altLang="zh-CN" dirty="0"/>
              </a:p>
              <a:p>
                <a:pPr lvl="1">
                  <a:lnSpc>
                    <a:spcPct val="120000"/>
                  </a:lnSpc>
                </a:pPr>
                <a:r>
                  <a:rPr lang="en-GB" altLang="zh-CN" dirty="0"/>
                  <a:t>Option 2: Specify UE behaviour related to the combination of UE specific TA estimation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UE</m:t>
                        </m:r>
                        <m:r>
                          <a:rPr lang="en-GB" altLang="zh-CN">
                            <a:latin typeface="Cambria Math" panose="02040503050406030204" pitchFamily="18" charset="0"/>
                          </a:rPr>
                          <m:t>−</m:t>
                        </m:r>
                        <m:r>
                          <m:rPr>
                            <m:sty m:val="p"/>
                          </m:rPr>
                          <a:rPr lang="en-GB" altLang="zh-CN">
                            <a:latin typeface="Cambria Math" panose="02040503050406030204" pitchFamily="18" charset="0"/>
                          </a:rPr>
                          <m:t>specific</m:t>
                        </m:r>
                      </m:sub>
                    </m:sSub>
                  </m:oMath>
                </a14:m>
                <a:r>
                  <a:rPr lang="en-GB" altLang="zh-CN" dirty="0"/>
                  <a:t>) and self-estimated TA common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r>
                  <a:rPr lang="en-GB" altLang="zh-CN" dirty="0"/>
                  <a:t>) (THALES, Ericsson, Intel)</a:t>
                </a:r>
                <a:endParaRPr lang="zh-CN" altLang="zh-CN" dirty="0"/>
              </a:p>
              <a:p>
                <a:pPr lvl="1">
                  <a:lnSpc>
                    <a:spcPct val="120000"/>
                  </a:lnSpc>
                </a:pPr>
                <a:r>
                  <a:rPr lang="en-GB" altLang="zh-CN" dirty="0"/>
                  <a:t>Option 3: No need to define UE </a:t>
                </a:r>
                <a:r>
                  <a:rPr lang="en-GB" altLang="zh-CN" dirty="0" err="1"/>
                  <a:t>behavior</a:t>
                </a:r>
                <a:r>
                  <a:rPr lang="en-GB" altLang="zh-CN" dirty="0"/>
                  <a:t> for UE specific TA estimation as a requirement, as long as UE can meet the timing requirement, i.e., Te/</a:t>
                </a:r>
                <a:r>
                  <a:rPr lang="en-GB" altLang="zh-CN" dirty="0" err="1"/>
                  <a:t>Tq</a:t>
                </a:r>
                <a:r>
                  <a:rPr lang="en-GB" altLang="zh-CN" dirty="0"/>
                  <a:t>/</a:t>
                </a:r>
                <a:r>
                  <a:rPr lang="en-GB" altLang="zh-CN" dirty="0" err="1"/>
                  <a:t>Tp</a:t>
                </a:r>
                <a:r>
                  <a:rPr lang="en-GB" altLang="zh-CN" dirty="0"/>
                  <a:t> (Apple, Xiaomi, Huawei, Qualcomm, ZTE</a:t>
                </a:r>
                <a:r>
                  <a:rPr lang="en-GB" altLang="zh-CN" dirty="0" smtClean="0"/>
                  <a:t>)</a:t>
                </a:r>
                <a:endParaRPr lang="en-GB" altLang="zh-CN" sz="2900" dirty="0"/>
              </a:p>
              <a:p>
                <a:pPr marL="228600" lvl="2">
                  <a:spcBef>
                    <a:spcPts val="1000"/>
                  </a:spcBef>
                </a:pPr>
                <a:r>
                  <a:rPr lang="en-GB" altLang="zh-CN" sz="2900" dirty="0">
                    <a:solidFill>
                      <a:srgbClr val="00B050"/>
                    </a:solidFill>
                  </a:rPr>
                  <a:t>Wait RAN1/RAN2 conclusions on UE specific TA pre-compensation reporting to determine whether we need to define separate UE specific TA estimation requirement or not</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581578" y="1483459"/>
                <a:ext cx="10772222" cy="5324395"/>
              </a:xfrm>
              <a:blipFill>
                <a:blip r:embed="rId2"/>
                <a:stretch>
                  <a:fillRect l="-509" t="-2059" r="-339" b="-91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459318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UE specific TA estimation </a:t>
            </a:r>
            <a:r>
              <a:rPr lang="en-US" altLang="zh-CN" dirty="0" smtClean="0"/>
              <a:t>error (2/2</a:t>
            </a:r>
            <a:r>
              <a:rPr lang="en-US" altLang="zh-CN" dirty="0"/>
              <a:t>)</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31231" y="1619145"/>
                <a:ext cx="10772222" cy="5188710"/>
              </a:xfrm>
            </p:spPr>
            <p:txBody>
              <a:bodyPr>
                <a:normAutofit/>
              </a:bodyPr>
              <a:lstStyle/>
              <a:p>
                <a:pPr marL="228600" lvl="2">
                  <a:lnSpc>
                    <a:spcPct val="80000"/>
                  </a:lnSpc>
                  <a:spcBef>
                    <a:spcPts val="1000"/>
                  </a:spcBef>
                </a:pPr>
                <a:r>
                  <a:rPr lang="en-US" altLang="zh-CN" dirty="0" smtClean="0"/>
                  <a:t>Whether</a:t>
                </a:r>
                <a:r>
                  <a:rPr lang="en-GB" altLang="zh-CN" dirty="0" smtClean="0"/>
                  <a:t> </a:t>
                </a:r>
                <a:r>
                  <a:rPr lang="en-GB" altLang="zh-CN" dirty="0"/>
                  <a:t>to define a separate accuracy requirement for self-estimated TA common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r>
                  <a:rPr lang="en-GB" altLang="zh-CN" dirty="0"/>
                  <a:t>)</a:t>
                </a:r>
              </a:p>
              <a:p>
                <a:pPr lvl="1">
                  <a:lnSpc>
                    <a:spcPct val="100000"/>
                  </a:lnSpc>
                </a:pPr>
                <a:r>
                  <a:rPr lang="en-GB" altLang="zh-CN" sz="1700" dirty="0"/>
                  <a:t>Option 1: Yes (THALES, Ericsson)</a:t>
                </a:r>
                <a:endParaRPr lang="zh-CN" altLang="zh-CN" sz="1700" dirty="0"/>
              </a:p>
              <a:p>
                <a:pPr lvl="1">
                  <a:lnSpc>
                    <a:spcPct val="100000"/>
                  </a:lnSpc>
                </a:pPr>
                <a:r>
                  <a:rPr lang="en-GB" altLang="zh-CN" sz="1700" dirty="0"/>
                  <a:t>Option </a:t>
                </a:r>
                <a:r>
                  <a:rPr lang="en-GB" altLang="zh-CN" sz="1700" dirty="0" smtClean="0"/>
                  <a:t>2: </a:t>
                </a:r>
                <a:r>
                  <a:rPr lang="en-GB" altLang="zh-CN" sz="1700" dirty="0"/>
                  <a:t>No (Apple, Xiaomi, Huawei, Qualcomm, CATT, CMCC</a:t>
                </a:r>
                <a:r>
                  <a:rPr lang="en-GB" altLang="zh-CN" sz="1700" dirty="0" smtClean="0"/>
                  <a:t>)</a:t>
                </a:r>
                <a:endParaRPr lang="en-GB" altLang="zh-CN" sz="2800" dirty="0" smtClean="0"/>
              </a:p>
              <a:p>
                <a:pPr marL="228600" lvl="2">
                  <a:lnSpc>
                    <a:spcPct val="100000"/>
                  </a:lnSpc>
                  <a:spcBef>
                    <a:spcPts val="1000"/>
                  </a:spcBef>
                </a:pPr>
                <a:r>
                  <a:rPr lang="en-GB" altLang="zh-CN" dirty="0"/>
                  <a:t>Whether to define a separate accuracy requirement for the combination of  </a:t>
                </a:r>
                <a14:m>
                  <m:oMath xmlns:m="http://schemas.openxmlformats.org/officeDocument/2006/math">
                    <m:sSub>
                      <m:sSubPr>
                        <m:ctrlPr>
                          <a:rPr lang="zh-CN" altLang="zh-CN" i="1">
                            <a:latin typeface="Cambria Math" panose="02040503050406030204" pitchFamily="18" charset="0"/>
                          </a:rPr>
                        </m:ctrlPr>
                      </m:sSubPr>
                      <m:e>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UE</m:t>
                        </m:r>
                        <m:r>
                          <a:rPr lang="en-GB" altLang="zh-CN">
                            <a:latin typeface="Cambria Math" panose="02040503050406030204" pitchFamily="18" charset="0"/>
                          </a:rPr>
                          <m:t>−</m:t>
                        </m:r>
                        <m:r>
                          <m:rPr>
                            <m:sty m:val="p"/>
                          </m:rPr>
                          <a:rPr lang="en-GB" altLang="zh-CN">
                            <a:latin typeface="Cambria Math" panose="02040503050406030204" pitchFamily="18" charset="0"/>
                          </a:rPr>
                          <m:t>specific</m:t>
                        </m:r>
                      </m:sub>
                    </m:sSub>
                    <m:sSub>
                      <m:sSubPr>
                        <m:ctrlPr>
                          <a:rPr lang="zh-CN" altLang="zh-CN" i="1">
                            <a:latin typeface="Cambria Math" panose="02040503050406030204" pitchFamily="18" charset="0"/>
                          </a:rPr>
                        </m:ctrlPr>
                      </m:sSubPr>
                      <m:e>
                        <m:r>
                          <a:rPr lang="en-GB" altLang="zh-CN">
                            <a:latin typeface="Cambria Math" panose="02040503050406030204" pitchFamily="18" charset="0"/>
                          </a:rPr>
                          <m:t>+</m:t>
                        </m:r>
                        <m:r>
                          <m:rPr>
                            <m:sty m:val="p"/>
                          </m:rPr>
                          <a:rPr lang="en-GB" altLang="zh-CN">
                            <a:latin typeface="Cambria Math" panose="02040503050406030204" pitchFamily="18" charset="0"/>
                          </a:rPr>
                          <m:t>N</m:t>
                        </m:r>
                      </m:e>
                      <m:sub>
                        <m:r>
                          <m:rPr>
                            <m:sty m:val="p"/>
                          </m:rPr>
                          <a:rPr lang="en-GB" altLang="zh-CN">
                            <a:latin typeface="Cambria Math" panose="02040503050406030204" pitchFamily="18" charset="0"/>
                          </a:rPr>
                          <m:t>TA</m:t>
                        </m:r>
                        <m:r>
                          <a:rPr lang="en-GB" altLang="zh-CN">
                            <a:latin typeface="Cambria Math" panose="02040503050406030204" pitchFamily="18" charset="0"/>
                          </a:rPr>
                          <m:t>,</m:t>
                        </m:r>
                        <m:r>
                          <m:rPr>
                            <m:sty m:val="p"/>
                          </m:rPr>
                          <a:rPr lang="en-GB" altLang="zh-CN">
                            <a:latin typeface="Cambria Math" panose="02040503050406030204" pitchFamily="18" charset="0"/>
                          </a:rPr>
                          <m:t>common</m:t>
                        </m:r>
                      </m:sub>
                    </m:sSub>
                  </m:oMath>
                </a14:m>
                <a:endParaRPr lang="en-US" altLang="zh-CN" dirty="0"/>
              </a:p>
              <a:p>
                <a:pPr lvl="1">
                  <a:lnSpc>
                    <a:spcPct val="100000"/>
                  </a:lnSpc>
                </a:pPr>
                <a:r>
                  <a:rPr lang="en-GB" altLang="zh-CN" sz="1700" dirty="0"/>
                  <a:t>Option 1: </a:t>
                </a:r>
                <a:r>
                  <a:rPr lang="en-GB" altLang="zh-CN" sz="1700" dirty="0" smtClean="0"/>
                  <a:t>Yes (THALES</a:t>
                </a:r>
                <a:r>
                  <a:rPr lang="en-GB" altLang="zh-CN" sz="1700" dirty="0"/>
                  <a:t>, Ericsson)</a:t>
                </a:r>
                <a:endParaRPr lang="zh-CN" altLang="zh-CN" sz="1700" dirty="0"/>
              </a:p>
              <a:p>
                <a:pPr lvl="1">
                  <a:lnSpc>
                    <a:spcPct val="100000"/>
                  </a:lnSpc>
                </a:pPr>
                <a:r>
                  <a:rPr lang="en-GB" altLang="zh-CN" sz="1700" dirty="0" smtClean="0"/>
                  <a:t>Option </a:t>
                </a:r>
                <a:r>
                  <a:rPr lang="en-GB" altLang="zh-CN" sz="1700" dirty="0"/>
                  <a:t>1: </a:t>
                </a:r>
                <a:r>
                  <a:rPr lang="en-GB" altLang="zh-CN" sz="1700" dirty="0" smtClean="0"/>
                  <a:t>No (Apple</a:t>
                </a:r>
                <a:r>
                  <a:rPr lang="en-GB" altLang="zh-CN" sz="1700" dirty="0"/>
                  <a:t>, Xiaomi, Huawei, Qualcomm, CATT</a:t>
                </a:r>
                <a:r>
                  <a:rPr lang="en-GB" altLang="zh-CN" sz="1700" dirty="0" smtClean="0"/>
                  <a:t>)</a:t>
                </a:r>
                <a:endParaRPr lang="en-US" altLang="zh-CN" sz="2800" dirty="0" smtClean="0"/>
              </a:p>
              <a:p>
                <a:pPr marL="228600" lvl="2">
                  <a:spcBef>
                    <a:spcPts val="1000"/>
                  </a:spcBef>
                </a:pPr>
                <a:r>
                  <a:rPr lang="en-GB" altLang="zh-CN" dirty="0"/>
                  <a:t>Whether UE should use the referenceTimeInfo-R16 and GNSS-provided time reference to calculate TA at the UE</a:t>
                </a:r>
              </a:p>
              <a:p>
                <a:pPr lvl="1">
                  <a:lnSpc>
                    <a:spcPct val="100000"/>
                  </a:lnSpc>
                </a:pPr>
                <a:r>
                  <a:rPr lang="en-GB" altLang="zh-CN" sz="1700" dirty="0"/>
                  <a:t>Option 1: </a:t>
                </a:r>
                <a:r>
                  <a:rPr lang="en-GB" altLang="zh-CN" sz="1700" dirty="0" smtClean="0"/>
                  <a:t>FFS (Nokia</a:t>
                </a:r>
                <a:r>
                  <a:rPr lang="en-GB" altLang="zh-CN" sz="1700" dirty="0"/>
                  <a:t>, Apple)</a:t>
                </a:r>
                <a:endParaRPr lang="zh-CN" altLang="zh-CN" sz="1700" dirty="0"/>
              </a:p>
              <a:p>
                <a:pPr lvl="2">
                  <a:lnSpc>
                    <a:spcPct val="100000"/>
                  </a:lnSpc>
                </a:pPr>
                <a:r>
                  <a:rPr lang="en-GB" altLang="zh-CN" sz="1300" dirty="0" smtClean="0"/>
                  <a:t>RAN4 </a:t>
                </a:r>
                <a:r>
                  <a:rPr lang="en-GB" altLang="zh-CN" sz="1300" dirty="0"/>
                  <a:t>should discuss whether the use </a:t>
                </a:r>
                <a:r>
                  <a:rPr lang="en-GB" altLang="zh-CN" sz="1300" dirty="0" err="1"/>
                  <a:t>os</a:t>
                </a:r>
                <a:r>
                  <a:rPr lang="en-GB" altLang="zh-CN" sz="1300" dirty="0"/>
                  <a:t> the time provided by referenceTimeInfo-R16 is beneficial to securing that the initial transmission timings are kept by a UE.</a:t>
                </a:r>
                <a:endParaRPr lang="zh-CN" altLang="zh-CN" sz="1300" dirty="0"/>
              </a:p>
              <a:p>
                <a:pPr lvl="1">
                  <a:lnSpc>
                    <a:spcPct val="100000"/>
                  </a:lnSpc>
                </a:pPr>
                <a:r>
                  <a:rPr lang="en-GB" altLang="zh-CN" sz="1700" dirty="0"/>
                  <a:t>Option 1: Up to RAB1/RAN2 </a:t>
                </a:r>
                <a:r>
                  <a:rPr lang="en-GB" altLang="zh-CN" sz="1700" dirty="0" smtClean="0"/>
                  <a:t>decision</a:t>
                </a:r>
                <a:r>
                  <a:rPr lang="en-US" altLang="zh-CN" sz="1700" dirty="0" smtClean="0"/>
                  <a:t> </a:t>
                </a:r>
                <a:r>
                  <a:rPr lang="en-GB" altLang="zh-CN" sz="1700" dirty="0" smtClean="0"/>
                  <a:t>(Xiaomi</a:t>
                </a:r>
                <a:r>
                  <a:rPr lang="en-GB" altLang="zh-CN" sz="1700" dirty="0"/>
                  <a:t>, Huawei, Qualcomm, CATT, Ericsson, ZTE THALES)</a:t>
                </a:r>
                <a:endParaRPr lang="zh-CN" altLang="zh-CN" sz="1700" dirty="0"/>
              </a:p>
              <a:p>
                <a:pPr marL="0" lvl="2" indent="0">
                  <a:spcBef>
                    <a:spcPts val="1000"/>
                  </a:spcBef>
                  <a:buNone/>
                </a:pPr>
                <a:endParaRPr lang="zh-CN" altLang="zh-CN" sz="2800"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31231" y="1619145"/>
                <a:ext cx="10772222" cy="5188710"/>
              </a:xfrm>
              <a:blipFill>
                <a:blip r:embed="rId2"/>
                <a:stretch>
                  <a:fillRect l="-509" t="-1645" r="-1245"/>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55732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38921"/>
          </a:xfrm>
        </p:spPr>
        <p:txBody>
          <a:bodyPr>
            <a:normAutofit/>
          </a:bodyPr>
          <a:lstStyle/>
          <a:p>
            <a:r>
              <a:rPr lang="en-US" altLang="zh-CN" sz="3600" dirty="0"/>
              <a:t>WF on </a:t>
            </a:r>
            <a:r>
              <a:rPr lang="en-US" altLang="zh-CN" sz="3600" dirty="0" smtClean="0"/>
              <a:t>UE initial transmit timing requirements (1/2)</a:t>
            </a:r>
            <a:endParaRPr lang="zh-CN" altLang="en-US" sz="3600" dirty="0"/>
          </a:p>
        </p:txBody>
      </p:sp>
      <p:sp>
        <p:nvSpPr>
          <p:cNvPr id="3" name="内容占位符 2"/>
          <p:cNvSpPr>
            <a:spLocks noGrp="1"/>
          </p:cNvSpPr>
          <p:nvPr>
            <p:ph idx="1"/>
          </p:nvPr>
        </p:nvSpPr>
        <p:spPr>
          <a:xfrm>
            <a:off x="838200" y="1690688"/>
            <a:ext cx="10515600" cy="4628269"/>
          </a:xfrm>
        </p:spPr>
        <p:txBody>
          <a:bodyPr>
            <a:normAutofit fontScale="25000" lnSpcReduction="20000"/>
          </a:bodyPr>
          <a:lstStyle/>
          <a:p>
            <a:pPr marL="228600" lvl="2">
              <a:spcBef>
                <a:spcPts val="1000"/>
              </a:spcBef>
            </a:pPr>
            <a:r>
              <a:rPr lang="en-GB" altLang="zh-CN" sz="8000" dirty="0"/>
              <a:t>The composites should be considered for initial transmit timing requirement in NTN (Te_NTN)</a:t>
            </a:r>
          </a:p>
          <a:p>
            <a:pPr lvl="1">
              <a:lnSpc>
                <a:spcPct val="120000"/>
              </a:lnSpc>
            </a:pPr>
            <a:r>
              <a:rPr lang="en-GB" altLang="zh-CN" sz="6800" dirty="0"/>
              <a:t>Option 1: (QC, Xiaomi, Huawei, LGE, ZTE, NEC, CMCC)</a:t>
            </a:r>
            <a:endParaRPr lang="zh-CN" altLang="zh-CN" sz="6800" dirty="0"/>
          </a:p>
          <a:p>
            <a:pPr lvl="2">
              <a:lnSpc>
                <a:spcPct val="120000"/>
              </a:lnSpc>
            </a:pPr>
            <a:r>
              <a:rPr lang="en-GB" altLang="zh-CN" sz="6400" dirty="0"/>
              <a:t>UE position estimation error</a:t>
            </a:r>
            <a:endParaRPr lang="zh-CN" altLang="zh-CN" sz="6400" dirty="0"/>
          </a:p>
          <a:p>
            <a:pPr lvl="2">
              <a:lnSpc>
                <a:spcPct val="120000"/>
              </a:lnSpc>
            </a:pPr>
            <a:r>
              <a:rPr lang="en-GB" altLang="zh-CN" sz="6400" dirty="0"/>
              <a:t>Serving-satellite position estimation error</a:t>
            </a:r>
            <a:endParaRPr lang="zh-CN" altLang="zh-CN" sz="6400" dirty="0"/>
          </a:p>
          <a:p>
            <a:pPr lvl="2">
              <a:lnSpc>
                <a:spcPct val="120000"/>
              </a:lnSpc>
            </a:pPr>
            <a:r>
              <a:rPr lang="en-GB" altLang="zh-CN" sz="6400" dirty="0"/>
              <a:t>The current UE transmit timing error requirement</a:t>
            </a:r>
            <a:endParaRPr lang="zh-CN" altLang="zh-CN" sz="6400" dirty="0"/>
          </a:p>
          <a:p>
            <a:pPr lvl="1">
              <a:lnSpc>
                <a:spcPct val="120000"/>
              </a:lnSpc>
            </a:pPr>
            <a:r>
              <a:rPr lang="en-GB" altLang="zh-CN" sz="6800" dirty="0"/>
              <a:t>Option 1a: (LGE, MTK, Huawei, ZTE)</a:t>
            </a:r>
            <a:endParaRPr lang="zh-CN" altLang="zh-CN" sz="6800" dirty="0"/>
          </a:p>
          <a:p>
            <a:pPr lvl="2">
              <a:lnSpc>
                <a:spcPct val="120000"/>
              </a:lnSpc>
            </a:pPr>
            <a:r>
              <a:rPr lang="en-GB" altLang="zh-CN" sz="6400" dirty="0"/>
              <a:t>GNSS inaccuracy</a:t>
            </a:r>
            <a:endParaRPr lang="zh-CN" altLang="zh-CN" sz="6400" dirty="0"/>
          </a:p>
          <a:p>
            <a:pPr lvl="2">
              <a:lnSpc>
                <a:spcPct val="120000"/>
              </a:lnSpc>
            </a:pPr>
            <a:r>
              <a:rPr lang="en-GB" altLang="zh-CN" sz="6400" dirty="0"/>
              <a:t>The current UE transmit timing error requirement</a:t>
            </a:r>
            <a:endParaRPr lang="zh-CN" altLang="zh-CN" sz="6400" dirty="0"/>
          </a:p>
          <a:p>
            <a:pPr lvl="1">
              <a:lnSpc>
                <a:spcPct val="120000"/>
              </a:lnSpc>
            </a:pPr>
            <a:r>
              <a:rPr lang="en-GB" altLang="zh-CN" sz="6800" dirty="0"/>
              <a:t>Option 2: (Apple)</a:t>
            </a:r>
            <a:endParaRPr lang="zh-CN" altLang="zh-CN" sz="6800" dirty="0"/>
          </a:p>
          <a:p>
            <a:pPr lvl="2">
              <a:lnSpc>
                <a:spcPct val="120000"/>
              </a:lnSpc>
            </a:pPr>
            <a:r>
              <a:rPr lang="en-GB" altLang="zh-CN" sz="6400" dirty="0"/>
              <a:t>legacy Te</a:t>
            </a:r>
            <a:endParaRPr lang="zh-CN" altLang="zh-CN" sz="6400" dirty="0"/>
          </a:p>
          <a:p>
            <a:pPr lvl="2">
              <a:lnSpc>
                <a:spcPct val="120000"/>
              </a:lnSpc>
            </a:pPr>
            <a:r>
              <a:rPr lang="en-GB" altLang="zh-CN" sz="6400" dirty="0"/>
              <a:t>UE specific TA estimation error (without ephemeris uncertainty)</a:t>
            </a:r>
            <a:endParaRPr lang="zh-CN" altLang="zh-CN" sz="6400" dirty="0"/>
          </a:p>
          <a:p>
            <a:pPr lvl="1">
              <a:lnSpc>
                <a:spcPct val="120000"/>
              </a:lnSpc>
            </a:pPr>
            <a:r>
              <a:rPr lang="en-GB" altLang="zh-CN" sz="6800" dirty="0"/>
              <a:t>Option 3: (THALES, Ericsson)</a:t>
            </a:r>
            <a:endParaRPr lang="zh-CN" altLang="zh-CN" sz="6800" dirty="0"/>
          </a:p>
          <a:p>
            <a:pPr lvl="2">
              <a:lnSpc>
                <a:spcPct val="120000"/>
              </a:lnSpc>
            </a:pPr>
            <a:r>
              <a:rPr lang="en-GB" altLang="zh-CN" sz="6400" dirty="0"/>
              <a:t>The accuracy of UE specific TA estimation (N_(TA,UE-specific)) and self-estimated TA common (N_(</a:t>
            </a:r>
            <a:r>
              <a:rPr lang="en-GB" altLang="zh-CN" sz="6400" dirty="0" err="1"/>
              <a:t>TA,common</a:t>
            </a:r>
            <a:r>
              <a:rPr lang="en-GB" altLang="zh-CN" sz="6400" dirty="0"/>
              <a:t>)) is counted into the UE transmit timing error requirement</a:t>
            </a:r>
            <a:r>
              <a:rPr lang="en-GB" altLang="zh-CN" sz="6400" dirty="0" smtClean="0"/>
              <a:t>.</a:t>
            </a:r>
            <a:endParaRPr lang="zh-CN" altLang="zh-CN" sz="6400" dirty="0"/>
          </a:p>
        </p:txBody>
      </p:sp>
    </p:spTree>
    <p:extLst>
      <p:ext uri="{BB962C8B-B14F-4D97-AF65-F5344CB8AC3E}">
        <p14:creationId xmlns:p14="http://schemas.microsoft.com/office/powerpoint/2010/main" val="111987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009425"/>
          </a:xfrm>
        </p:spPr>
        <p:txBody>
          <a:bodyPr>
            <a:normAutofit/>
          </a:bodyPr>
          <a:lstStyle/>
          <a:p>
            <a:r>
              <a:rPr lang="en-US" altLang="zh-CN" sz="3600" dirty="0"/>
              <a:t>WF on UE initial transmit timing </a:t>
            </a:r>
            <a:r>
              <a:rPr lang="en-US" altLang="zh-CN" sz="3600" dirty="0" smtClean="0"/>
              <a:t>requirements (2/2)</a:t>
            </a:r>
            <a:endParaRPr lang="zh-CN" altLang="en-US" sz="3600" dirty="0"/>
          </a:p>
        </p:txBody>
      </p:sp>
      <p:sp>
        <p:nvSpPr>
          <p:cNvPr id="3" name="内容占位符 2"/>
          <p:cNvSpPr>
            <a:spLocks noGrp="1"/>
          </p:cNvSpPr>
          <p:nvPr>
            <p:ph idx="1"/>
          </p:nvPr>
        </p:nvSpPr>
        <p:spPr>
          <a:xfrm>
            <a:off x="676458" y="1374550"/>
            <a:ext cx="10677342" cy="5332495"/>
          </a:xfrm>
        </p:spPr>
        <p:txBody>
          <a:bodyPr>
            <a:normAutofit fontScale="25000" lnSpcReduction="20000"/>
          </a:bodyPr>
          <a:lstStyle/>
          <a:p>
            <a:pPr marL="228600" lvl="2">
              <a:spcBef>
                <a:spcPts val="1000"/>
              </a:spcBef>
            </a:pPr>
            <a:r>
              <a:rPr lang="en-GB" altLang="zh-CN" sz="7200" dirty="0"/>
              <a:t>GNSS position error assumption for </a:t>
            </a:r>
            <a:r>
              <a:rPr lang="en-GB" altLang="zh-CN" sz="7200" dirty="0" smtClean="0"/>
              <a:t>Te_NTN</a:t>
            </a:r>
            <a:endParaRPr lang="en-GB" altLang="zh-CN" sz="7200" dirty="0"/>
          </a:p>
          <a:p>
            <a:pPr lvl="1">
              <a:lnSpc>
                <a:spcPct val="120000"/>
              </a:lnSpc>
            </a:pPr>
            <a:r>
              <a:rPr lang="en-GB" altLang="zh-CN" sz="5600" dirty="0"/>
              <a:t>Option 1: (QC)</a:t>
            </a:r>
            <a:endParaRPr lang="zh-CN" altLang="zh-CN" sz="5600" dirty="0"/>
          </a:p>
          <a:p>
            <a:pPr lvl="2">
              <a:lnSpc>
                <a:spcPct val="120000"/>
              </a:lnSpc>
            </a:pPr>
            <a:r>
              <a:rPr lang="en-GB" altLang="zh-CN" sz="5600" dirty="0"/>
              <a:t>at least 50m, and further relax up to 100m</a:t>
            </a:r>
            <a:endParaRPr lang="zh-CN" altLang="zh-CN" sz="5600" dirty="0"/>
          </a:p>
          <a:p>
            <a:pPr lvl="1">
              <a:lnSpc>
                <a:spcPct val="120000"/>
              </a:lnSpc>
            </a:pPr>
            <a:r>
              <a:rPr lang="en-GB" altLang="zh-CN" sz="5600" dirty="0"/>
              <a:t>Option 2: (Xiaomi, CATT, THALES)</a:t>
            </a:r>
            <a:endParaRPr lang="zh-CN" altLang="zh-CN" sz="5600" dirty="0"/>
          </a:p>
          <a:p>
            <a:pPr lvl="2">
              <a:lnSpc>
                <a:spcPct val="120000"/>
              </a:lnSpc>
            </a:pPr>
            <a:r>
              <a:rPr lang="en-GB" altLang="zh-CN" sz="5600" dirty="0"/>
              <a:t>50m</a:t>
            </a:r>
            <a:endParaRPr lang="zh-CN" altLang="zh-CN" sz="5600" dirty="0"/>
          </a:p>
          <a:p>
            <a:pPr lvl="1">
              <a:lnSpc>
                <a:spcPct val="120000"/>
              </a:lnSpc>
            </a:pPr>
            <a:r>
              <a:rPr lang="en-GB" altLang="zh-CN" sz="5600" dirty="0"/>
              <a:t>Option 3: (CMCC, CATT)</a:t>
            </a:r>
            <a:endParaRPr lang="zh-CN" altLang="zh-CN" sz="5600" dirty="0"/>
          </a:p>
          <a:p>
            <a:pPr lvl="2">
              <a:lnSpc>
                <a:spcPct val="120000"/>
              </a:lnSpc>
            </a:pPr>
            <a:r>
              <a:rPr lang="en-GB" altLang="zh-CN" sz="5600" dirty="0"/>
              <a:t>50m as the worst case and 20m as the typical case</a:t>
            </a:r>
            <a:endParaRPr lang="zh-CN" altLang="zh-CN" sz="5600" dirty="0"/>
          </a:p>
          <a:p>
            <a:pPr lvl="1">
              <a:lnSpc>
                <a:spcPct val="120000"/>
              </a:lnSpc>
            </a:pPr>
            <a:r>
              <a:rPr lang="en-GB" altLang="zh-CN" sz="5600" dirty="0"/>
              <a:t>Option 4: (MTK, Xiaomi, THALES, NEC, Intel)</a:t>
            </a:r>
            <a:endParaRPr lang="zh-CN" altLang="zh-CN" sz="5600" dirty="0"/>
          </a:p>
          <a:p>
            <a:pPr lvl="2">
              <a:lnSpc>
                <a:spcPct val="120000"/>
              </a:lnSpc>
            </a:pPr>
            <a:r>
              <a:rPr lang="en-GB" altLang="zh-CN" sz="5600" dirty="0"/>
              <a:t>For UL SCS of 15/30 kHz: &lt;= 50 m </a:t>
            </a:r>
            <a:endParaRPr lang="zh-CN" altLang="zh-CN" sz="5600" dirty="0"/>
          </a:p>
          <a:p>
            <a:pPr lvl="2">
              <a:lnSpc>
                <a:spcPct val="120000"/>
              </a:lnSpc>
            </a:pPr>
            <a:r>
              <a:rPr lang="en-GB" altLang="zh-CN" sz="5600" dirty="0"/>
              <a:t>For UL SCS of 60/120 kHz: &lt;= 30 m</a:t>
            </a:r>
            <a:endParaRPr lang="zh-CN" altLang="zh-CN" sz="5600" dirty="0"/>
          </a:p>
          <a:p>
            <a:pPr lvl="1">
              <a:lnSpc>
                <a:spcPct val="120000"/>
              </a:lnSpc>
            </a:pPr>
            <a:r>
              <a:rPr lang="en-GB" altLang="zh-CN" sz="5600" dirty="0"/>
              <a:t>Option 5: (Apple, LGE, Nokia)</a:t>
            </a:r>
            <a:endParaRPr lang="zh-CN" altLang="zh-CN" sz="5600" dirty="0"/>
          </a:p>
          <a:p>
            <a:pPr lvl="2">
              <a:lnSpc>
                <a:spcPct val="120000"/>
              </a:lnSpc>
            </a:pPr>
            <a:r>
              <a:rPr lang="en-GB" altLang="zh-CN" sz="5600" dirty="0"/>
              <a:t>The worst case: </a:t>
            </a:r>
            <a:r>
              <a:rPr lang="en-GB" altLang="zh-CN" sz="5600" dirty="0" smtClean="0"/>
              <a:t>100m</a:t>
            </a:r>
            <a:endParaRPr lang="en-US" altLang="zh-CN" sz="5600" dirty="0"/>
          </a:p>
          <a:p>
            <a:pPr marL="228600" lvl="2">
              <a:spcBef>
                <a:spcPts val="1000"/>
              </a:spcBef>
            </a:pPr>
            <a:r>
              <a:rPr lang="en-GB" altLang="zh-CN" sz="7200" dirty="0"/>
              <a:t> Whether to define general GNSS positioning accuracy requirements</a:t>
            </a:r>
            <a:r>
              <a:rPr lang="en-GB" altLang="zh-CN" sz="7200" dirty="0" smtClean="0"/>
              <a:t>?</a:t>
            </a:r>
          </a:p>
          <a:p>
            <a:pPr lvl="1">
              <a:lnSpc>
                <a:spcPct val="120000"/>
              </a:lnSpc>
            </a:pPr>
            <a:r>
              <a:rPr lang="en-GB" altLang="zh-CN" sz="5600" dirty="0"/>
              <a:t>Option 1: (Huawei, Ericsson, Nokia, THALES)</a:t>
            </a:r>
            <a:endParaRPr lang="zh-CN" altLang="zh-CN" sz="5600" dirty="0"/>
          </a:p>
          <a:p>
            <a:pPr lvl="2">
              <a:lnSpc>
                <a:spcPct val="120000"/>
              </a:lnSpc>
            </a:pPr>
            <a:r>
              <a:rPr lang="en-GB" altLang="zh-CN" sz="5600" dirty="0"/>
              <a:t>Yes, it is suggested to define general GNSS positioning accuracy requirements which can be referred for deriving other RRM requirements.</a:t>
            </a:r>
            <a:endParaRPr lang="zh-CN" altLang="zh-CN" sz="5600" dirty="0"/>
          </a:p>
          <a:p>
            <a:pPr lvl="1">
              <a:lnSpc>
                <a:spcPct val="120000"/>
              </a:lnSpc>
            </a:pPr>
            <a:r>
              <a:rPr lang="en-GB" altLang="zh-CN" sz="5600" dirty="0"/>
              <a:t>Option 2: No (Apple, Xiaomi, QC, CATT, CMCC, Intel)</a:t>
            </a:r>
            <a:endParaRPr lang="zh-CN" altLang="zh-CN" sz="5600" dirty="0"/>
          </a:p>
          <a:p>
            <a:pPr lvl="2">
              <a:lnSpc>
                <a:spcPct val="120000"/>
              </a:lnSpc>
            </a:pPr>
            <a:r>
              <a:rPr lang="en-GB" altLang="zh-CN" sz="5600" dirty="0"/>
              <a:t>FFS</a:t>
            </a:r>
            <a:endParaRPr lang="zh-CN" altLang="zh-CN" sz="5600" dirty="0"/>
          </a:p>
          <a:p>
            <a:pPr marL="228600" lvl="2">
              <a:spcBef>
                <a:spcPts val="1000"/>
              </a:spcBef>
            </a:pPr>
            <a:r>
              <a:rPr lang="en-GB" altLang="zh-CN" sz="8000" dirty="0" smtClean="0"/>
              <a:t>FFS the reference timing for UE initial transmit timing</a:t>
            </a:r>
            <a:endParaRPr lang="en-GB" altLang="zh-CN" sz="8000" dirty="0"/>
          </a:p>
        </p:txBody>
      </p:sp>
    </p:spTree>
    <p:extLst>
      <p:ext uri="{BB962C8B-B14F-4D97-AF65-F5344CB8AC3E}">
        <p14:creationId xmlns:p14="http://schemas.microsoft.com/office/powerpoint/2010/main" val="3044558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050720"/>
          </a:xfrm>
        </p:spPr>
        <p:txBody>
          <a:bodyPr>
            <a:normAutofit/>
          </a:bodyPr>
          <a:lstStyle/>
          <a:p>
            <a:r>
              <a:rPr lang="en-US" altLang="zh-CN" sz="3600" dirty="0"/>
              <a:t>WF on </a:t>
            </a:r>
            <a:r>
              <a:rPr lang="en-US" altLang="zh-CN" sz="3600" dirty="0" smtClean="0"/>
              <a:t>gradual timing adjustment requirements (1/2)</a:t>
            </a:r>
            <a:endParaRPr lang="zh-CN" altLang="en-US" sz="3600" dirty="0"/>
          </a:p>
        </p:txBody>
      </p:sp>
      <p:sp>
        <p:nvSpPr>
          <p:cNvPr id="3" name="内容占位符 2"/>
          <p:cNvSpPr>
            <a:spLocks noGrp="1"/>
          </p:cNvSpPr>
          <p:nvPr>
            <p:ph idx="1"/>
          </p:nvPr>
        </p:nvSpPr>
        <p:spPr>
          <a:xfrm>
            <a:off x="838200" y="1637594"/>
            <a:ext cx="10515600" cy="4628269"/>
          </a:xfrm>
        </p:spPr>
        <p:txBody>
          <a:bodyPr>
            <a:normAutofit fontScale="25000" lnSpcReduction="20000"/>
          </a:bodyPr>
          <a:lstStyle/>
          <a:p>
            <a:pPr marL="228600" lvl="2">
              <a:spcBef>
                <a:spcPts val="1000"/>
              </a:spcBef>
            </a:pPr>
            <a:r>
              <a:rPr lang="en-GB" altLang="zh-CN" sz="8000" dirty="0">
                <a:solidFill>
                  <a:srgbClr val="00B050"/>
                </a:solidFill>
              </a:rPr>
              <a:t>RAN4 to introduce new gradual timing adjustment requirements for NTN network</a:t>
            </a:r>
            <a:r>
              <a:rPr lang="en-GB" altLang="zh-CN" sz="8000" dirty="0" smtClean="0">
                <a:solidFill>
                  <a:srgbClr val="00B050"/>
                </a:solidFill>
              </a:rPr>
              <a:t>.</a:t>
            </a:r>
          </a:p>
          <a:p>
            <a:pPr marL="685800" lvl="3">
              <a:spcBef>
                <a:spcPts val="1000"/>
              </a:spcBef>
            </a:pPr>
            <a:r>
              <a:rPr lang="en-GB" altLang="zh-CN" sz="8000" dirty="0" smtClean="0"/>
              <a:t>FFS the minimum aggregate </a:t>
            </a:r>
            <a:r>
              <a:rPr lang="en-GB" altLang="zh-CN" sz="8000" dirty="0"/>
              <a:t>adjustment </a:t>
            </a:r>
            <a:r>
              <a:rPr lang="en-GB" altLang="zh-CN" sz="8000" dirty="0" smtClean="0"/>
              <a:t>rate: </a:t>
            </a:r>
            <a:r>
              <a:rPr lang="en-GB" altLang="zh-CN" sz="8000" dirty="0" err="1" smtClean="0"/>
              <a:t>T</a:t>
            </a:r>
            <a:r>
              <a:rPr lang="en-GB" altLang="zh-CN" sz="8000" baseline="-25000" dirty="0" err="1" smtClean="0"/>
              <a:t>p_NTN</a:t>
            </a:r>
            <a:endParaRPr lang="en-GB" altLang="zh-CN" sz="8000" baseline="-25000" dirty="0" smtClean="0"/>
          </a:p>
          <a:p>
            <a:pPr marL="685800" lvl="3">
              <a:spcBef>
                <a:spcPts val="1000"/>
              </a:spcBef>
            </a:pPr>
            <a:r>
              <a:rPr lang="en-GB" altLang="zh-CN" sz="8000" dirty="0" smtClean="0"/>
              <a:t>FFS the maximum aggregate adjustment rate: </a:t>
            </a:r>
            <a:r>
              <a:rPr lang="en-GB" altLang="zh-CN" sz="8000" dirty="0" err="1" smtClean="0"/>
              <a:t>T</a:t>
            </a:r>
            <a:r>
              <a:rPr lang="en-GB" altLang="zh-CN" sz="8000" baseline="-25000" dirty="0" err="1" smtClean="0"/>
              <a:t>q_NTN</a:t>
            </a:r>
            <a:endParaRPr lang="en-GB" altLang="zh-CN" sz="8000" baseline="-25000" dirty="0" smtClean="0"/>
          </a:p>
          <a:p>
            <a:pPr marL="228600" lvl="2">
              <a:spcBef>
                <a:spcPts val="1000"/>
              </a:spcBef>
            </a:pPr>
            <a:r>
              <a:rPr lang="en-GB" altLang="zh-CN" sz="8000" dirty="0" smtClean="0"/>
              <a:t>Whether define different gradual timing adjustment requirements for different NTN topologies e.g. GEO, MEO, LEO</a:t>
            </a:r>
          </a:p>
          <a:p>
            <a:pPr lvl="1">
              <a:lnSpc>
                <a:spcPct val="120000"/>
              </a:lnSpc>
            </a:pPr>
            <a:r>
              <a:rPr lang="en-GB" altLang="zh-CN" sz="6800" dirty="0" smtClean="0"/>
              <a:t>Option </a:t>
            </a:r>
            <a:r>
              <a:rPr lang="en-GB" altLang="zh-CN" sz="6800" dirty="0"/>
              <a:t>1: </a:t>
            </a:r>
            <a:r>
              <a:rPr lang="en-GB" altLang="zh-CN" sz="6800" dirty="0" smtClean="0"/>
              <a:t>Yes (CATT, Xiaomi, Ericsson)</a:t>
            </a:r>
            <a:endParaRPr lang="zh-CN" altLang="zh-CN" sz="6800" dirty="0" smtClean="0"/>
          </a:p>
          <a:p>
            <a:pPr lvl="1">
              <a:lnSpc>
                <a:spcPct val="120000"/>
              </a:lnSpc>
            </a:pPr>
            <a:r>
              <a:rPr lang="en-GB" altLang="zh-CN" sz="6800" dirty="0" smtClean="0"/>
              <a:t>Option 2: FFS (QC, CMCC, Apple, Huawei, ZTE, THALES, NEC, CMCC, Intel)</a:t>
            </a:r>
          </a:p>
          <a:p>
            <a:pPr marL="228600" lvl="2">
              <a:spcBef>
                <a:spcPts val="1000"/>
              </a:spcBef>
            </a:pPr>
            <a:r>
              <a:rPr lang="en-GB" altLang="zh-CN" sz="8000" dirty="0" smtClean="0"/>
              <a:t>The assumptions </a:t>
            </a:r>
            <a:r>
              <a:rPr lang="en-GB" altLang="zh-CN" sz="8000" dirty="0"/>
              <a:t>will be used to define gradual timing adjustment requirements for NTN </a:t>
            </a:r>
            <a:r>
              <a:rPr lang="en-GB" altLang="zh-CN" sz="8000" dirty="0" smtClean="0"/>
              <a:t>network</a:t>
            </a:r>
          </a:p>
          <a:p>
            <a:pPr lvl="1">
              <a:lnSpc>
                <a:spcPct val="120000"/>
              </a:lnSpc>
            </a:pPr>
            <a:r>
              <a:rPr lang="en-GB" altLang="zh-CN" sz="6800" dirty="0"/>
              <a:t>Option 1: UE performs timing adjustment for downlink reception timing drifting and UE specific TA change separately. (Huawei, MTK, Ericsson</a:t>
            </a:r>
            <a:r>
              <a:rPr lang="en-GB" altLang="zh-CN" sz="6800" dirty="0" smtClean="0"/>
              <a:t>)</a:t>
            </a:r>
            <a:endParaRPr lang="zh-CN" altLang="zh-CN" sz="6800" dirty="0"/>
          </a:p>
          <a:p>
            <a:pPr lvl="1">
              <a:lnSpc>
                <a:spcPct val="120000"/>
              </a:lnSpc>
            </a:pPr>
            <a:r>
              <a:rPr lang="en-GB" altLang="zh-CN" sz="6800" dirty="0"/>
              <a:t>Option 2: UE performs timing adjustment with combining downlink reception timing drifting and UE specific TA change as one adjustment. (Huawei, Apple, QC, THALES, CMCC, Intel</a:t>
            </a:r>
            <a:r>
              <a:rPr lang="en-GB" altLang="zh-CN" sz="6800" dirty="0" smtClean="0"/>
              <a:t>)</a:t>
            </a:r>
          </a:p>
          <a:p>
            <a:pPr marL="0" lvl="2" indent="0">
              <a:spcBef>
                <a:spcPts val="1000"/>
              </a:spcBef>
              <a:buNone/>
            </a:pPr>
            <a:endParaRPr lang="en-GB" altLang="zh-CN" sz="8000" dirty="0"/>
          </a:p>
          <a:p>
            <a:pPr marL="228600" lvl="2">
              <a:spcBef>
                <a:spcPts val="1000"/>
              </a:spcBef>
            </a:pPr>
            <a:endParaRPr lang="zh-CN" altLang="zh-CN" sz="8000" dirty="0"/>
          </a:p>
        </p:txBody>
      </p:sp>
    </p:spTree>
    <p:extLst>
      <p:ext uri="{BB962C8B-B14F-4D97-AF65-F5344CB8AC3E}">
        <p14:creationId xmlns:p14="http://schemas.microsoft.com/office/powerpoint/2010/main" val="2564955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10515600" cy="1109714"/>
          </a:xfrm>
        </p:spPr>
        <p:txBody>
          <a:bodyPr>
            <a:normAutofit/>
          </a:bodyPr>
          <a:lstStyle/>
          <a:p>
            <a:r>
              <a:rPr lang="en-US" altLang="zh-CN" sz="3600" dirty="0"/>
              <a:t>WF on gradual timing adjustment requirements (1/2)</a:t>
            </a:r>
            <a:endParaRPr lang="zh-CN" altLang="en-US" sz="3600" dirty="0"/>
          </a:p>
        </p:txBody>
      </p:sp>
      <p:sp>
        <p:nvSpPr>
          <p:cNvPr id="3" name="内容占位符 2"/>
          <p:cNvSpPr>
            <a:spLocks noGrp="1"/>
          </p:cNvSpPr>
          <p:nvPr>
            <p:ph idx="1"/>
          </p:nvPr>
        </p:nvSpPr>
        <p:spPr>
          <a:xfrm>
            <a:off x="838200" y="1637594"/>
            <a:ext cx="10515600" cy="4628269"/>
          </a:xfrm>
        </p:spPr>
        <p:txBody>
          <a:bodyPr>
            <a:normAutofit/>
          </a:bodyPr>
          <a:lstStyle/>
          <a:p>
            <a:pPr marL="228600" lvl="2">
              <a:spcBef>
                <a:spcPts val="1000"/>
              </a:spcBef>
            </a:pPr>
            <a:r>
              <a:rPr lang="en-GB" altLang="zh-CN" sz="2400" dirty="0" smtClean="0"/>
              <a:t>Whether </a:t>
            </a:r>
            <a:r>
              <a:rPr lang="en-GB" altLang="zh-CN" sz="2400" dirty="0"/>
              <a:t>the maximum delay variation should be considered in the gradual timing adjustment requirement in NTN</a:t>
            </a:r>
            <a:r>
              <a:rPr lang="en-GB" altLang="zh-CN" sz="2400" dirty="0" smtClean="0"/>
              <a:t>?</a:t>
            </a:r>
          </a:p>
          <a:p>
            <a:pPr lvl="1">
              <a:lnSpc>
                <a:spcPct val="120000"/>
              </a:lnSpc>
            </a:pPr>
            <a:r>
              <a:rPr lang="en-GB" altLang="zh-CN" sz="1600" dirty="0"/>
              <a:t>Option 1: </a:t>
            </a:r>
            <a:r>
              <a:rPr lang="en-GB" altLang="zh-CN" sz="1600" dirty="0" smtClean="0"/>
              <a:t>Yes (Xiaomi</a:t>
            </a:r>
            <a:r>
              <a:rPr lang="en-GB" altLang="zh-CN" sz="1600" dirty="0"/>
              <a:t>, CMCC, Ericsson, Apple, Huawei, QC, Ericsson)</a:t>
            </a:r>
            <a:endParaRPr lang="zh-CN" altLang="zh-CN" sz="1600" dirty="0"/>
          </a:p>
          <a:p>
            <a:pPr lvl="1">
              <a:lnSpc>
                <a:spcPct val="120000"/>
              </a:lnSpc>
            </a:pPr>
            <a:r>
              <a:rPr lang="en-GB" altLang="zh-CN" sz="1600" dirty="0" smtClean="0"/>
              <a:t>Option </a:t>
            </a:r>
            <a:r>
              <a:rPr lang="en-GB" altLang="zh-CN" sz="1600" dirty="0"/>
              <a:t>2: </a:t>
            </a:r>
            <a:r>
              <a:rPr lang="en-GB" altLang="zh-CN" sz="1600" dirty="0" smtClean="0"/>
              <a:t>FFS (CATT</a:t>
            </a:r>
            <a:r>
              <a:rPr lang="en-GB" altLang="zh-CN" sz="1600" dirty="0"/>
              <a:t>, MTK, THALES, NEC</a:t>
            </a:r>
            <a:r>
              <a:rPr lang="en-GB" altLang="zh-CN" sz="1600" dirty="0" smtClean="0"/>
              <a:t>)</a:t>
            </a:r>
          </a:p>
          <a:p>
            <a:pPr marL="228600" lvl="2">
              <a:spcBef>
                <a:spcPts val="1000"/>
              </a:spcBef>
            </a:pPr>
            <a:r>
              <a:rPr lang="en-GB" altLang="zh-CN" sz="2400" dirty="0" smtClean="0"/>
              <a:t>FFS the </a:t>
            </a:r>
            <a:r>
              <a:rPr lang="en-GB" altLang="zh-CN" sz="2400" dirty="0"/>
              <a:t>direction of timing adjustment for NTN UE pre-compensation</a:t>
            </a:r>
            <a:endParaRPr lang="zh-CN" altLang="zh-CN" sz="2400" dirty="0"/>
          </a:p>
          <a:p>
            <a:pPr marL="0" lvl="2" indent="0">
              <a:spcBef>
                <a:spcPts val="1000"/>
              </a:spcBef>
              <a:buNone/>
            </a:pPr>
            <a:endParaRPr lang="en-GB" altLang="zh-CN" sz="8000" dirty="0"/>
          </a:p>
          <a:p>
            <a:pPr marL="228600" lvl="2">
              <a:spcBef>
                <a:spcPts val="1000"/>
              </a:spcBef>
            </a:pPr>
            <a:endParaRPr lang="zh-CN" altLang="zh-CN" sz="8000" dirty="0"/>
          </a:p>
        </p:txBody>
      </p:sp>
    </p:spTree>
    <p:extLst>
      <p:ext uri="{BB962C8B-B14F-4D97-AF65-F5344CB8AC3E}">
        <p14:creationId xmlns:p14="http://schemas.microsoft.com/office/powerpoint/2010/main" val="381201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91005" y="288434"/>
            <a:ext cx="10515600" cy="1109714"/>
          </a:xfrm>
        </p:spPr>
        <p:txBody>
          <a:bodyPr/>
          <a:lstStyle/>
          <a:p>
            <a:r>
              <a:rPr lang="en-US" altLang="zh-CN" dirty="0"/>
              <a:t>WF on TA adjustment accuracy requirement</a:t>
            </a:r>
            <a:endParaRPr lang="zh-CN" altLang="en-US" dirty="0"/>
          </a:p>
        </p:txBody>
      </p:sp>
      <p:sp>
        <p:nvSpPr>
          <p:cNvPr id="3" name="内容占位符 2"/>
          <p:cNvSpPr>
            <a:spLocks noGrp="1"/>
          </p:cNvSpPr>
          <p:nvPr>
            <p:ph idx="1"/>
          </p:nvPr>
        </p:nvSpPr>
        <p:spPr>
          <a:xfrm>
            <a:off x="791004" y="1398147"/>
            <a:ext cx="10618347" cy="4849269"/>
          </a:xfrm>
        </p:spPr>
        <p:txBody>
          <a:bodyPr>
            <a:normAutofit fontScale="62500" lnSpcReduction="20000"/>
          </a:bodyPr>
          <a:lstStyle/>
          <a:p>
            <a:pPr marL="228600" lvl="2">
              <a:spcBef>
                <a:spcPts val="1000"/>
              </a:spcBef>
            </a:pPr>
            <a:r>
              <a:rPr lang="en-US" altLang="zh-CN" sz="2400" dirty="0">
                <a:solidFill>
                  <a:srgbClr val="00B050"/>
                </a:solidFill>
              </a:rPr>
              <a:t>Not define TA adjustment accuracy requirement in RRC_IDLE mode.</a:t>
            </a:r>
          </a:p>
          <a:p>
            <a:pPr marL="228600" lvl="2">
              <a:spcBef>
                <a:spcPts val="1000"/>
              </a:spcBef>
            </a:pPr>
            <a:r>
              <a:rPr lang="en-GB" altLang="zh-CN" sz="2400" dirty="0"/>
              <a:t>Whether the UE position and satellite position estimation error should be accounted for TA adjustment accuracy requirement?</a:t>
            </a:r>
            <a:r>
              <a:rPr lang="en-US" altLang="zh-CN" sz="2400" dirty="0"/>
              <a:t> </a:t>
            </a:r>
          </a:p>
          <a:p>
            <a:pPr lvl="1">
              <a:lnSpc>
                <a:spcPct val="140000"/>
              </a:lnSpc>
            </a:pPr>
            <a:r>
              <a:rPr lang="en-GB" altLang="zh-CN" sz="1900" dirty="0"/>
              <a:t>Option 1: Yes (Xiaomi, LGE, Nokia)</a:t>
            </a:r>
            <a:endParaRPr lang="zh-CN" altLang="zh-CN" sz="1900" dirty="0"/>
          </a:p>
          <a:p>
            <a:pPr lvl="1">
              <a:lnSpc>
                <a:spcPct val="140000"/>
              </a:lnSpc>
            </a:pPr>
            <a:r>
              <a:rPr lang="en-GB" altLang="zh-CN" sz="1900" dirty="0"/>
              <a:t>Option 2: No (QC, CMCC, LGE, CATT, CMCC)</a:t>
            </a:r>
            <a:endParaRPr lang="zh-CN" altLang="zh-CN" sz="1900" dirty="0"/>
          </a:p>
          <a:p>
            <a:pPr lvl="1">
              <a:lnSpc>
                <a:spcPct val="140000"/>
              </a:lnSpc>
            </a:pPr>
            <a:r>
              <a:rPr lang="en-GB" altLang="zh-CN" sz="1900" dirty="0"/>
              <a:t>Option 3: Depends on RAN1 design</a:t>
            </a:r>
            <a:r>
              <a:rPr lang="en-US" altLang="zh-CN" sz="1900" dirty="0"/>
              <a:t> </a:t>
            </a:r>
            <a:r>
              <a:rPr lang="en-GB" altLang="zh-CN" sz="1900" dirty="0"/>
              <a:t>(Apple, Huawei, NEC</a:t>
            </a:r>
            <a:r>
              <a:rPr lang="en-GB" altLang="zh-CN" sz="1900" dirty="0" smtClean="0"/>
              <a:t>)</a:t>
            </a:r>
            <a:endParaRPr lang="en-US" altLang="zh-CN" dirty="0"/>
          </a:p>
          <a:p>
            <a:pPr marL="228600" lvl="2">
              <a:spcBef>
                <a:spcPts val="1000"/>
              </a:spcBef>
            </a:pPr>
            <a:r>
              <a:rPr lang="en-GB" altLang="zh-CN" sz="2400" dirty="0" smtClean="0"/>
              <a:t>TA </a:t>
            </a:r>
            <a:r>
              <a:rPr lang="en-GB" altLang="zh-CN" sz="2400" dirty="0"/>
              <a:t>adjustment accuracy requirement in RRC_CONNECTED </a:t>
            </a:r>
            <a:r>
              <a:rPr lang="en-GB" altLang="zh-CN" sz="2400" dirty="0" smtClean="0"/>
              <a:t>mode</a:t>
            </a:r>
          </a:p>
          <a:p>
            <a:pPr lvl="1">
              <a:lnSpc>
                <a:spcPct val="140000"/>
              </a:lnSpc>
            </a:pPr>
            <a:r>
              <a:rPr lang="en-GB" altLang="zh-CN" sz="1800" dirty="0"/>
              <a:t>Option 1: (NEC, Huawei, Ericsson, Apple, MTK, NEC)</a:t>
            </a:r>
            <a:endParaRPr lang="zh-CN" altLang="zh-CN" sz="1800" dirty="0"/>
          </a:p>
          <a:p>
            <a:pPr lvl="2">
              <a:lnSpc>
                <a:spcPct val="140000"/>
              </a:lnSpc>
            </a:pPr>
            <a:r>
              <a:rPr lang="en-GB" altLang="zh-CN" sz="1400" dirty="0"/>
              <a:t>Reuse the existing timing advance adjustment accuracy requirements defined in TS 38.133.</a:t>
            </a:r>
            <a:endParaRPr lang="zh-CN" altLang="zh-CN" sz="1400" dirty="0"/>
          </a:p>
          <a:p>
            <a:pPr lvl="1">
              <a:lnSpc>
                <a:spcPct val="140000"/>
              </a:lnSpc>
            </a:pPr>
            <a:r>
              <a:rPr lang="en-GB" altLang="zh-CN" sz="1800" dirty="0"/>
              <a:t>Option 1a: (NEC)</a:t>
            </a:r>
            <a:endParaRPr lang="zh-CN" altLang="zh-CN" sz="1800" dirty="0"/>
          </a:p>
          <a:p>
            <a:pPr lvl="2">
              <a:lnSpc>
                <a:spcPct val="140000"/>
              </a:lnSpc>
            </a:pPr>
            <a:r>
              <a:rPr lang="en-GB" altLang="zh-CN" sz="1400" dirty="0"/>
              <a:t>RAN4 to reuse the existing TA adjustment accuracy requirement defined in TS 38.133 with considering of UL timing quantization accuracy.</a:t>
            </a:r>
            <a:endParaRPr lang="zh-CN" altLang="zh-CN" sz="1400" dirty="0"/>
          </a:p>
          <a:p>
            <a:pPr lvl="1">
              <a:lnSpc>
                <a:spcPct val="140000"/>
              </a:lnSpc>
            </a:pPr>
            <a:r>
              <a:rPr lang="en-GB" altLang="zh-CN" sz="1800" dirty="0"/>
              <a:t>Option 2: (Xiaomi, CMCC, LGE)</a:t>
            </a:r>
            <a:endParaRPr lang="zh-CN" altLang="zh-CN" sz="1800" dirty="0"/>
          </a:p>
          <a:p>
            <a:pPr lvl="2">
              <a:lnSpc>
                <a:spcPct val="140000"/>
              </a:lnSpc>
            </a:pPr>
            <a:r>
              <a:rPr lang="en-GB" altLang="zh-CN" sz="1400" dirty="0"/>
              <a:t>RAN4 is to define a relaxed TA adjustment accuracy requirement for NR NTN</a:t>
            </a:r>
            <a:endParaRPr lang="zh-CN" altLang="zh-CN" sz="1400" dirty="0"/>
          </a:p>
          <a:p>
            <a:pPr lvl="1">
              <a:lnSpc>
                <a:spcPct val="140000"/>
              </a:lnSpc>
            </a:pPr>
            <a:r>
              <a:rPr lang="en-GB" altLang="zh-CN" sz="1800" dirty="0"/>
              <a:t>Option 2a: (QC)</a:t>
            </a:r>
            <a:endParaRPr lang="zh-CN" altLang="zh-CN" sz="1800" dirty="0"/>
          </a:p>
          <a:p>
            <a:pPr lvl="2">
              <a:lnSpc>
                <a:spcPct val="140000"/>
              </a:lnSpc>
            </a:pPr>
            <a:r>
              <a:rPr lang="en-GB" altLang="zh-CN" sz="1400" dirty="0"/>
              <a:t>Request RAN1 whether and how to reflect a propagation delay change, i.e. open loop TA update, from a slot when UE received timing advance command to a slot when the indicated timing advance shall be applied to uplink transmission. If defined, depending on RAN1 design NTN UE timing advance adjustment accuracy requirements may have to be relaxed to account for UE position and satellite position estimation error. And if it is decided to relax the requirement, the accuracy requirement relaxation shall be the same as that for initial timing error requirement</a:t>
            </a:r>
            <a:r>
              <a:rPr lang="en-GB" altLang="zh-CN" sz="1400" dirty="0" smtClean="0"/>
              <a:t>.</a:t>
            </a:r>
          </a:p>
          <a:p>
            <a:pPr marL="228600" lvl="2">
              <a:spcBef>
                <a:spcPts val="1000"/>
              </a:spcBef>
            </a:pPr>
            <a:r>
              <a:rPr lang="en-GB" altLang="zh-CN" sz="2400" dirty="0"/>
              <a:t>UE behaviour before applying timing advance adjustment for its uplink transmission</a:t>
            </a:r>
            <a:endParaRPr lang="zh-CN" altLang="zh-CN" sz="2400" dirty="0"/>
          </a:p>
          <a:p>
            <a:pPr marL="228600" lvl="2">
              <a:spcBef>
                <a:spcPts val="1000"/>
              </a:spcBef>
            </a:pPr>
            <a:r>
              <a:rPr lang="en-US" altLang="zh-CN" sz="2400" dirty="0" smtClean="0"/>
              <a:t>FFS the </a:t>
            </a:r>
            <a:r>
              <a:rPr lang="en-US" altLang="zh-CN" sz="2400" dirty="0" smtClean="0"/>
              <a:t>TA </a:t>
            </a:r>
            <a:r>
              <a:rPr lang="en-US" altLang="zh-CN" sz="2400" smtClean="0"/>
              <a:t>adjustment accuracy </a:t>
            </a:r>
            <a:r>
              <a:rPr lang="en-US" altLang="zh-CN" sz="2400" dirty="0" smtClean="0"/>
              <a:t>impact due to the open loop and closed loop TA adjustment.</a:t>
            </a:r>
            <a:endParaRPr lang="zh-CN" altLang="zh-CN" sz="2400" dirty="0"/>
          </a:p>
        </p:txBody>
      </p:sp>
    </p:spTree>
    <p:extLst>
      <p:ext uri="{BB962C8B-B14F-4D97-AF65-F5344CB8AC3E}">
        <p14:creationId xmlns:p14="http://schemas.microsoft.com/office/powerpoint/2010/main" val="238262853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TotalTime>
  <Words>1330</Words>
  <Application>Microsoft Office PowerPoint</Application>
  <PresentationFormat>宽屏</PresentationFormat>
  <Paragraphs>98</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等线</vt:lpstr>
      <vt:lpstr>等线 Light</vt:lpstr>
      <vt:lpstr>Arial</vt:lpstr>
      <vt:lpstr>Cambria Math</vt:lpstr>
      <vt:lpstr>Office 主题​​</vt:lpstr>
      <vt:lpstr>WF on timing requirements for NR NTN</vt:lpstr>
      <vt:lpstr>WF on UE specific TA estimation error (1/2)</vt:lpstr>
      <vt:lpstr>WF on UE specific TA estimation error (2/2)</vt:lpstr>
      <vt:lpstr>WF on UE initial transmit timing requirements (1/2)</vt:lpstr>
      <vt:lpstr>WF on UE initial transmit timing requirements (2/2)</vt:lpstr>
      <vt:lpstr>WF on gradual timing adjustment requirements (1/2)</vt:lpstr>
      <vt:lpstr>WF on gradual timing adjustment requirements (1/2)</vt:lpstr>
      <vt:lpstr>WF on TA adjustment accuracy requirement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timing requirements for NR NTN</dc:title>
  <dc:creator>Xiaomi</dc:creator>
  <cp:lastModifiedBy>Xiaomi</cp:lastModifiedBy>
  <cp:revision>34</cp:revision>
  <dcterms:created xsi:type="dcterms:W3CDTF">2021-04-15T07:51:41Z</dcterms:created>
  <dcterms:modified xsi:type="dcterms:W3CDTF">2021-05-24T06:15:15Z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1618471780</vt:lpwstr>
  </property>
  <property fmtid="{D5CDD505-2E9C-101B-9397-08002B2CF9AE}" pid="6" name="CWM79bb55254c95412dbe3835a95538ded3">
    <vt:lpwstr>CWMYbsWmlIWdKNgPJnMh0AAUNRI33fwtwvsGOFQqIOL4Nu4hlfvSOFn9WiVUwllHH2vhSqnLZqUzYlTCaibReFRTA==</vt:lpwstr>
  </property>
</Properties>
</file>