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4"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 id="4" name="Juergen Hofmann" initials="JH" lastIdx="4" clrIdx="3">
    <p:extLst>
      <p:ext uri="{19B8F6BF-5375-455C-9EA6-DF929625EA0E}">
        <p15:presenceInfo xmlns:p15="http://schemas.microsoft.com/office/powerpoint/2012/main" userId="Juergen Hof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6" y="53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25T22:27:56.086" idx="2">
    <p:pos x="1815" y="884"/>
    <p:text>Not 100% clear about ''decide'. Does it mean network can change the ON/OFF status regardless the BWP and SSB location in frequency?</p:text>
    <p:extLst>
      <p:ext uri="{C676402C-5697-4E1C-873F-D02D1690AC5C}">
        <p15:threadingInfo xmlns:p15="http://schemas.microsoft.com/office/powerpoint/2012/main" timeZoneBias="-480"/>
      </p:ext>
    </p:extLst>
  </p:cm>
  <p:cm authorId="1" dt="2021-05-25T22:28:14.482" idx="3">
    <p:pos x="2711" y="3718"/>
    <p:text>Is this for the case with concurrent gap. Or even for single gap configuration like R15?</p:text>
    <p:extLst>
      <p:ext uri="{C676402C-5697-4E1C-873F-D02D1690AC5C}">
        <p15:threadingInfo xmlns:p15="http://schemas.microsoft.com/office/powerpoint/2012/main" timeZoneBias="-480"/>
      </p:ext>
    </p:extLst>
  </p:cm>
  <p:cm authorId="2" dt="2021-05-25T23:21:43.958" idx="1">
    <p:pos x="5370" y="1251"/>
    <p:text>The wording here  is not clear. Some concerns are still not solved 1st round.</p:text>
    <p:extLst>
      <p:ext uri="{C676402C-5697-4E1C-873F-D02D1690AC5C}">
        <p15:threadingInfo xmlns:p15="http://schemas.microsoft.com/office/powerpoint/2012/main" timeZoneBias="-480"/>
      </p:ext>
    </p:extLst>
  </p:cm>
  <p:cm authorId="2" dt="2021-05-25T23:31:54.663" idx="3">
    <p:pos x="5370" y="1387"/>
    <p:text>E.g., RRC based BWP switching may cause RRC parameters change. E.g., Switching on/off one MGP only will restrict application of pre-configured gaps.</p:text>
    <p:extLst>
      <p:ext uri="{C676402C-5697-4E1C-873F-D02D1690AC5C}">
        <p15:threadingInfo xmlns:p15="http://schemas.microsoft.com/office/powerpoint/2012/main" timeZoneBias="-480">
          <p15:parentCm authorId="2" idx="1"/>
        </p15:threadingInfo>
      </p:ext>
    </p:extLst>
  </p:cm>
  <p:cm authorId="3" dt="2021-05-25T23:52:22.948" idx="1">
    <p:pos x="5370" y="1523"/>
    <p:text>In the WID, no RRCI triggered BWP switching can be considered in this WI</p:text>
    <p:extLst>
      <p:ext uri="{C676402C-5697-4E1C-873F-D02D1690AC5C}">
        <p15:threadingInfo xmlns:p15="http://schemas.microsoft.com/office/powerpoint/2012/main" timeZoneBias="-48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25T22:30:56.131" idx="4">
    <p:pos x="2618" y="640"/>
    <p:text>Not 100% clear about ''fully control'. Does it mean network can change the ON/OFF status regardless the BWP and SSB location in frequency?</p:text>
    <p:extLst>
      <p:ext uri="{C676402C-5697-4E1C-873F-D02D1690AC5C}">
        <p15:threadingInfo xmlns:p15="http://schemas.microsoft.com/office/powerpoint/2012/main" timeZoneBias="-480"/>
      </p:ext>
    </p:extLst>
  </p:cm>
  <p:cm authorId="4" dt="2021-05-26T00:57:20.998" idx="1">
    <p:pos x="2618" y="776"/>
    <p:text>In our view, the network needs to resolve any conflict / mismatch with UE. In this case network must be enabled to activate / deactivate Pre-MG at any time.</p:text>
    <p:extLst>
      <p:ext uri="{C676402C-5697-4E1C-873F-D02D1690AC5C}">
        <p15:threadingInfo xmlns:p15="http://schemas.microsoft.com/office/powerpoint/2012/main" timeZoneBias="-120">
          <p15:parentCm authorId="1" idx="4"/>
        </p15:threadingInfo>
      </p:ext>
    </p:extLst>
  </p:cm>
  <p:cm authorId="4" dt="2021-05-26T00:58:04.421" idx="2">
    <p:pos x="1464" y="2795"/>
    <p:text>Nokia supports option 2 as well.</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4" dt="2021-05-26T01:00:33.811" idx="3">
    <p:pos x="1567" y="2710"/>
    <p:text>Nokia supports option 3.</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4" dt="2021-05-26T01:07:44.016" idx="4">
    <p:pos x="1407" y="1539"/>
    <p:text>Nokia supports options 2 and 3.</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2021/5/26</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2021/5/26</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2021/5/26</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br>
              <a:rPr lang="en-US" dirty="0"/>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solidFill>
                  <a:srgbClr val="00B0F0"/>
                </a:solidFill>
              </a:rPr>
              <a:t>FFS on </a:t>
            </a:r>
            <a:r>
              <a:rPr lang="en-GB" dirty="0">
                <a:solidFill>
                  <a:srgbClr val="00B050"/>
                </a:solidFill>
              </a:rPr>
              <a:t>additional transition time for pre-configure MG (de)activation can be taken count into the total pre-configured MG activation/deactivation delay beside the BWP switching delay. </a:t>
            </a:r>
          </a:p>
          <a:p>
            <a:pPr lvl="1"/>
            <a:r>
              <a:rPr lang="en-GB" dirty="0">
                <a:solidFill>
                  <a:srgbClr val="00B0F0"/>
                </a:solidFill>
              </a:rPr>
              <a:t>If agreed </a:t>
            </a:r>
            <a:r>
              <a:rPr lang="en-GB" dirty="0">
                <a:solidFill>
                  <a:srgbClr val="00B050"/>
                </a:solidFill>
              </a:rPr>
              <a:t>the exact value of such transition time can be FFS.</a:t>
            </a:r>
            <a:endParaRPr lang="en-US" dirty="0">
              <a:solidFill>
                <a:srgbClr val="00B050"/>
              </a:solidFill>
            </a:endParaRPr>
          </a:p>
          <a:p>
            <a:r>
              <a:rPr lang="en-US" b="1" dirty="0">
                <a:solidFill>
                  <a:srgbClr val="002060"/>
                </a:solidFill>
              </a:rPr>
              <a:t>FFS on measurement period for the measurements with the pre-configured MGs</a:t>
            </a:r>
          </a:p>
          <a:p>
            <a:r>
              <a:rPr lang="en-US" dirty="0">
                <a:solidFill>
                  <a:srgbClr val="00B050"/>
                </a:solidFill>
              </a:rPr>
              <a:t>No</a:t>
            </a:r>
            <a:r>
              <a:rPr lang="en-US" strike="sngStrike" dirty="0">
                <a:solidFill>
                  <a:srgbClr val="0000FF"/>
                </a:solidFill>
              </a:rPr>
              <a:t>t</a:t>
            </a:r>
            <a:r>
              <a:rPr lang="en-US" dirty="0">
                <a:solidFill>
                  <a:srgbClr val="00B050"/>
                </a:solidFill>
              </a:rPr>
              <a:t> any limitation </a:t>
            </a:r>
            <a:r>
              <a:rPr lang="en-US" strike="sngStrike" dirty="0">
                <a:solidFill>
                  <a:srgbClr val="0000FF"/>
                </a:solidFill>
              </a:rPr>
              <a:t> </a:t>
            </a:r>
            <a:r>
              <a:rPr lang="en-US" dirty="0">
                <a:solidFill>
                  <a:srgbClr val="00B050"/>
                </a:solidFill>
              </a:rPr>
              <a:t>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t>Number of pre-configured MG patterns: </a:t>
            </a:r>
            <a:r>
              <a:rPr lang="en-US" i="1" dirty="0"/>
              <a:t> </a:t>
            </a:r>
            <a:endParaRPr lang="en-US" dirty="0"/>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highlight>
                  <a:srgbClr val="FFFF00"/>
                </a:highlight>
              </a:rPr>
              <a:t>unified abbreviations</a:t>
            </a:r>
            <a:r>
              <a:rPr lang="en-US" dirty="0"/>
              <a:t>:</a:t>
            </a:r>
          </a:p>
          <a:p>
            <a:pPr lvl="1"/>
            <a:r>
              <a:rPr lang="en-GB" dirty="0"/>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a:t>
            </a:r>
            <a:r>
              <a:rPr lang="en-US" sz="2400" b="1" dirty="0">
                <a:solidFill>
                  <a:srgbClr val="0000FF"/>
                </a:solidFill>
                <a:highlight>
                  <a:srgbClr val="FFFF00"/>
                </a:highlight>
              </a:rPr>
              <a:t>RRC </a:t>
            </a:r>
            <a:r>
              <a:rPr lang="en-US" sz="2400" b="1" dirty="0">
                <a:highlight>
                  <a:srgbClr val="FFFF00"/>
                </a:highlight>
              </a:rPr>
              <a:t>configuration parameters for the new aspects of pre-configured MG to be introduce</a:t>
            </a:r>
            <a:r>
              <a:rPr lang="en-US" sz="2400" b="1" dirty="0">
                <a:solidFill>
                  <a:srgbClr val="0000FF"/>
                </a:solidFill>
                <a:highlight>
                  <a:srgbClr val="FFFF00"/>
                </a:highlight>
              </a:rPr>
              <a:t>d</a:t>
            </a:r>
            <a:r>
              <a:rPr lang="en-US" sz="2400" b="1" dirty="0">
                <a:highlight>
                  <a:srgbClr val="FFFF00"/>
                </a:highlight>
              </a:rPr>
              <a:t>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263352" y="764704"/>
            <a:ext cx="11928648" cy="5976663"/>
          </a:xfrm>
        </p:spPr>
        <p:txBody>
          <a:bodyPr>
            <a:noAutofit/>
          </a:bodyPr>
          <a:lstStyle/>
          <a:p>
            <a:r>
              <a:rPr lang="en-US" sz="2000" b="1" dirty="0"/>
              <a:t>Pre-configured MG status after configuration completed</a:t>
            </a:r>
          </a:p>
          <a:p>
            <a:pPr lvl="1"/>
            <a:r>
              <a:rPr lang="en-GB" sz="1600" dirty="0">
                <a:solidFill>
                  <a:srgbClr val="00B050"/>
                </a:solidFill>
              </a:rPr>
              <a:t>Status of pre-configured MG is not fixed</a:t>
            </a:r>
            <a:endParaRPr lang="en-US" sz="1600" dirty="0">
              <a:solidFill>
                <a:srgbClr val="00B050"/>
              </a:solidFill>
            </a:endParaRPr>
          </a:p>
          <a:p>
            <a:pPr lvl="1"/>
            <a:r>
              <a:rPr lang="en-GB" sz="1600" dirty="0">
                <a:solidFill>
                  <a:srgbClr val="00B050"/>
                </a:solidFill>
              </a:rPr>
              <a:t>NW can </a:t>
            </a:r>
            <a:r>
              <a:rPr lang="en-GB" sz="1600" strike="sngStrike" dirty="0">
                <a:solidFill>
                  <a:srgbClr val="0000FF"/>
                </a:solidFill>
              </a:rPr>
              <a:t>decide </a:t>
            </a:r>
            <a:r>
              <a:rPr lang="en-GB" sz="1600" dirty="0">
                <a:solidFill>
                  <a:srgbClr val="0000FF"/>
                </a:solidFill>
              </a:rPr>
              <a:t>know</a:t>
            </a:r>
            <a:r>
              <a:rPr lang="en-GB" sz="1600" dirty="0">
                <a:solidFill>
                  <a:srgbClr val="00B050"/>
                </a:solidFill>
              </a:rPr>
              <a:t> the pre-configured MG ON/OFF status when/after the pre-MG being configured</a:t>
            </a:r>
            <a:endParaRPr lang="en-US" sz="1600" dirty="0">
              <a:solidFill>
                <a:srgbClr val="00B050"/>
              </a:solidFill>
            </a:endParaRPr>
          </a:p>
          <a:p>
            <a:pPr lvl="1"/>
            <a:r>
              <a:rPr lang="en-GB" sz="1600" dirty="0">
                <a:highlight>
                  <a:srgbClr val="FFFF00"/>
                </a:highlight>
              </a:rPr>
              <a:t>FFS on how UE can know pre-configured MG’s activation status(ON/OFF) after the pre-MG being configured</a:t>
            </a:r>
            <a:endParaRPr lang="en-US" sz="1600" dirty="0">
              <a:highlight>
                <a:srgbClr val="FFFF00"/>
              </a:highlight>
            </a:endParaRPr>
          </a:p>
          <a:p>
            <a:r>
              <a:rPr lang="en-US" altLang="zh-CN" sz="2000" strike="sngStrike" dirty="0">
                <a:solidFill>
                  <a:srgbClr val="00B0F0"/>
                </a:solidFill>
              </a:rPr>
              <a:t>FFS:</a:t>
            </a:r>
            <a:r>
              <a:rPr lang="zh-CN" altLang="en-US" sz="2000" strike="sngStrike" dirty="0">
                <a:solidFill>
                  <a:srgbClr val="00B0F0"/>
                </a:solidFill>
              </a:rPr>
              <a:t> </a:t>
            </a:r>
            <a:r>
              <a:rPr lang="en-US" sz="2000" dirty="0">
                <a:solidFill>
                  <a:srgbClr val="00B050"/>
                </a:solidFill>
              </a:rPr>
              <a:t>MG configuration of</a:t>
            </a:r>
            <a:r>
              <a:rPr lang="zh-CN" altLang="en-US" sz="2000" dirty="0">
                <a:solidFill>
                  <a:srgbClr val="00B050"/>
                </a:solidFill>
              </a:rPr>
              <a:t> </a:t>
            </a:r>
            <a:r>
              <a:rPr lang="en-GB" altLang="zh-CN" sz="2000" dirty="0">
                <a:solidFill>
                  <a:srgbClr val="FFC000"/>
                </a:solidFill>
              </a:rPr>
              <a:t>Pre-MG</a:t>
            </a:r>
            <a:r>
              <a:rPr lang="en-GB" altLang="zh-CN" sz="2000" dirty="0"/>
              <a:t>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a:t>
            </a:r>
            <a:r>
              <a:rPr lang="en-GB" sz="1400" dirty="0">
                <a:solidFill>
                  <a:srgbClr val="0000FF"/>
                </a:solidFill>
              </a:rPr>
              <a:t>ation</a:t>
            </a:r>
            <a:r>
              <a:rPr lang="en-GB" sz="1400" dirty="0"/>
              <a:t> between the pre-MG and legacy MG has not any benefits in both </a:t>
            </a:r>
            <a:r>
              <a:rPr lang="en-GB" sz="1400" dirty="0" err="1"/>
              <a:t>si</a:t>
            </a:r>
            <a:r>
              <a:rPr lang="en-GB" sz="1400" strike="sngStrike" dirty="0" err="1">
                <a:solidFill>
                  <a:srgbClr val="0000FF"/>
                </a:solidFill>
              </a:rPr>
              <a:t>n</a:t>
            </a:r>
            <a:r>
              <a:rPr lang="en-GB" sz="1400" dirty="0" err="1"/>
              <a:t>g</a:t>
            </a:r>
            <a:r>
              <a:rPr lang="en-GB" sz="1400" dirty="0" err="1">
                <a:solidFill>
                  <a:srgbClr val="0000FF"/>
                </a:solidFill>
              </a:rPr>
              <a:t>na</a:t>
            </a:r>
            <a:r>
              <a:rPr lang="en-GB" sz="1400" dirty="0" err="1"/>
              <a:t>ling</a:t>
            </a:r>
            <a:r>
              <a:rPr lang="en-GB" sz="1400" dirty="0"/>
              <a:t> and latency reduction. </a:t>
            </a:r>
            <a:endParaRPr lang="en-US" sz="1400"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10000"/>
          </a:bodyPr>
          <a:lstStyle/>
          <a:p>
            <a:r>
              <a:rPr lang="en-US" b="1" dirty="0">
                <a:highlight>
                  <a:srgbClr val="FFFF00"/>
                </a:highlight>
              </a:rPr>
              <a:t>NW 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(Ericsson, 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10000"/>
          </a:bodyPr>
          <a:lstStyle/>
          <a:p>
            <a:r>
              <a:rPr lang="en-US" b="1" dirty="0">
                <a:highlight>
                  <a:srgbClr val="FFFF00"/>
                </a:highlight>
              </a:rPr>
              <a:t>Criteria of activation/deactivation pre-configured MG </a:t>
            </a:r>
          </a:p>
          <a:p>
            <a:pPr lvl="1" fontAlgn="auto" hangingPunct="1"/>
            <a:r>
              <a:rPr lang="en-US" dirty="0"/>
              <a:t>Option 1 (Huawei, </a:t>
            </a:r>
            <a:r>
              <a:rPr lang="en-US" dirty="0" err="1"/>
              <a:t>MTK,vivo</a:t>
            </a:r>
            <a:r>
              <a:rPr lang="en-US" dirty="0"/>
              <a:t>, ZTE) :</a:t>
            </a:r>
          </a:p>
          <a:p>
            <a:pPr lvl="2"/>
            <a:r>
              <a:rPr lang="en-US" dirty="0"/>
              <a:t> 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775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2"/>
            <a:r>
              <a:rPr lang="en-US" dirty="0"/>
              <a:t>Option 1a (Nokia): RAN4 need to account for robustness of the measurement gap changes when evaluating and agreeing on activation/deactivation of MG pattern(s) without using RRC signaling.</a:t>
            </a:r>
          </a:p>
          <a:p>
            <a:pPr lvl="1"/>
            <a:r>
              <a:rPr lang="en-US" dirty="0"/>
              <a:t>Option 2 (Intel, Apple, Qualcomm, vivo, CMCC)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23457</TotalTime>
  <Words>1248</Words>
  <Application>Microsoft Office PowerPoint</Application>
  <PresentationFormat>Widescreen</PresentationFormat>
  <Paragraphs>104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Unicode MS</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Juergen Hofmann</cp:lastModifiedBy>
  <cp:revision>412</cp:revision>
  <dcterms:created xsi:type="dcterms:W3CDTF">2016-01-12T08:39:50Z</dcterms:created>
  <dcterms:modified xsi:type="dcterms:W3CDTF">2021-05-25T23:17:52Z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