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3E4F3-0B6A-4956-BA0C-6A05FBFFCF0A}" v="4" dt="2021-05-25T15:56:35.688"/>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08" y="81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1613E4F3-0B6A-4956-BA0C-6A05FBFFCF0A}"/>
    <pc:docChg chg="custSel modSld">
      <pc:chgData name="Huang, Rui" userId="2b60e985-b2bb-4704-b9fe-58fc6af4a968" providerId="ADAL" clId="{1613E4F3-0B6A-4956-BA0C-6A05FBFFCF0A}" dt="2021-05-25T15:56:35.685" v="31" actId="207"/>
      <pc:docMkLst>
        <pc:docMk/>
      </pc:docMkLst>
      <pc:sldChg chg="modSp mod">
        <pc:chgData name="Huang, Rui" userId="2b60e985-b2bb-4704-b9fe-58fc6af4a968" providerId="ADAL" clId="{1613E4F3-0B6A-4956-BA0C-6A05FBFFCF0A}" dt="2021-05-25T15:56:35.685" v="31" actId="207"/>
        <pc:sldMkLst>
          <pc:docMk/>
          <pc:sldMk cId="597607811" sldId="355"/>
        </pc:sldMkLst>
        <pc:spChg chg="mod">
          <ac:chgData name="Huang, Rui" userId="2b60e985-b2bb-4704-b9fe-58fc6af4a968" providerId="ADAL" clId="{1613E4F3-0B6A-4956-BA0C-6A05FBFFCF0A}" dt="2021-05-25T15:56:35.685" v="31" actId="207"/>
          <ac:spMkLst>
            <pc:docMk/>
            <pc:sldMk cId="597607811" sldId="355"/>
            <ac:spMk id="3" creationId="{00000000-0000-0000-0000-000000000000}"/>
          </ac:spMkLst>
        </pc:spChg>
      </pc:sldChg>
      <pc:sldChg chg="modSp mod addCm modCm">
        <pc:chgData name="Huang, Rui" userId="2b60e985-b2bb-4704-b9fe-58fc6af4a968" providerId="ADAL" clId="{1613E4F3-0B6A-4956-BA0C-6A05FBFFCF0A}" dt="2021-05-25T15:54:16.242" v="3" actId="207"/>
        <pc:sldMkLst>
          <pc:docMk/>
          <pc:sldMk cId="4081767438" sldId="372"/>
        </pc:sldMkLst>
        <pc:spChg chg="mod">
          <ac:chgData name="Huang, Rui" userId="2b60e985-b2bb-4704-b9fe-58fc6af4a968" providerId="ADAL" clId="{1613E4F3-0B6A-4956-BA0C-6A05FBFFCF0A}" dt="2021-05-25T15:54:16.242" v="3" actId="207"/>
          <ac:spMkLst>
            <pc:docMk/>
            <pc:sldMk cId="4081767438" sldId="372"/>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5T22:27:56.086" idx="2">
    <p:pos x="1815" y="884"/>
    <p:text>Not 100% clear about ''decide'. Does it mean network can change the ON/OFF status regardless the BWP and SSB location in frequency?</p:text>
    <p:extLst>
      <p:ext uri="{C676402C-5697-4E1C-873F-D02D1690AC5C}">
        <p15:threadingInfo xmlns:p15="http://schemas.microsoft.com/office/powerpoint/2012/main" timeZoneBias="-480"/>
      </p:ext>
    </p:extLst>
  </p:cm>
  <p:cm authorId="1" dt="2021-05-25T22:28:14.482" idx="3">
    <p:pos x="2711" y="3718"/>
    <p:text>Is this for the case with concurrent gap. Or even for single gap configuration like R15?</p:text>
    <p:extLst>
      <p:ext uri="{C676402C-5697-4E1C-873F-D02D1690AC5C}">
        <p15:threadingInfo xmlns:p15="http://schemas.microsoft.com/office/powerpoint/2012/main" timeZoneBias="-480"/>
      </p:ext>
    </p:extLst>
  </p:cm>
  <p:cm authorId="2" dt="2021-05-25T23:21:43.958" idx="1">
    <p:pos x="5370" y="1251"/>
    <p:text>The wording here  is not clear. Some concerns are still not solved 1st round.</p:text>
    <p:extLst>
      <p:ext uri="{C676402C-5697-4E1C-873F-D02D1690AC5C}">
        <p15:threadingInfo xmlns:p15="http://schemas.microsoft.com/office/powerpoint/2012/main" timeZoneBias="-480"/>
      </p:ext>
    </p:extLst>
  </p:cm>
  <p:cm authorId="2" dt="2021-05-25T23:31:54.663" idx="3">
    <p:pos x="5370" y="1387"/>
    <p:text>E.g., RRC based BWP switching may cause RRC parameters change. E.g., Switching on/off one MGP only will restrict application of pre-configured gaps.</p:text>
    <p:extLst>
      <p:ext uri="{C676402C-5697-4E1C-873F-D02D1690AC5C}">
        <p15:threadingInfo xmlns:p15="http://schemas.microsoft.com/office/powerpoint/2012/main" timeZoneBias="-480">
          <p15:parentCm authorId="2" idx="1"/>
        </p15:threadingInfo>
      </p:ext>
    </p:extLst>
  </p:cm>
  <p:cm authorId="3" dt="2021-05-25T23:52:22.948" idx="1">
    <p:pos x="5370" y="1523"/>
    <p:text>In the WID, no RRCI triggered BWP switching can be considered in this WI</p:text>
    <p:extLst>
      <p:ext uri="{C676402C-5697-4E1C-873F-D02D1690AC5C}">
        <p15:threadingInfo xmlns:p15="http://schemas.microsoft.com/office/powerpoint/2012/main" timeZoneBias="-48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22:30:56.131" idx="4">
    <p:pos x="2618" y="640"/>
    <p:text>Not 100% clear about ''fully control'. Does it mean network can change the ON/OFF status regardless the BWP and SSB location in frequency?</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2021/5/25</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2021/5/25</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2021/5/25</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solidFill>
                  <a:srgbClr val="00B0F0"/>
                </a:solidFill>
              </a:rPr>
              <a:t>FFS on </a:t>
            </a:r>
            <a:r>
              <a:rPr lang="en-GB" dirty="0">
                <a:solidFill>
                  <a:srgbClr val="00B050"/>
                </a:solidFill>
              </a:rPr>
              <a:t>additional transition time for pre-configure MG (de)activation can be taken count into the total pre-configured MG activation/deactivation delay beside the BWP switching delay. </a:t>
            </a:r>
          </a:p>
          <a:p>
            <a:pPr lvl="1"/>
            <a:r>
              <a:rPr lang="en-GB" dirty="0">
                <a:solidFill>
                  <a:srgbClr val="00B0F0"/>
                </a:solidFill>
              </a:rPr>
              <a:t>If agreed </a:t>
            </a:r>
            <a:r>
              <a:rPr lang="en-GB" dirty="0">
                <a:solidFill>
                  <a:srgbClr val="00B050"/>
                </a:solidFill>
              </a:rPr>
              <a:t>the exact value of such transition time can be FFS.</a:t>
            </a:r>
            <a:endParaRPr lang="en-US" dirty="0">
              <a:solidFill>
                <a:srgbClr val="00B050"/>
              </a:solidFill>
            </a:endParaRPr>
          </a:p>
          <a:p>
            <a:r>
              <a:rPr lang="en-US" b="1" dirty="0">
                <a:solidFill>
                  <a:srgbClr val="002060"/>
                </a:solidFill>
              </a:rPr>
              <a:t>FFS on measurement period for the measurements with the pre-configured MGs</a:t>
            </a:r>
          </a:p>
          <a:p>
            <a:r>
              <a:rPr lang="en-US" dirty="0">
                <a:solidFill>
                  <a:srgbClr val="00B050"/>
                </a:solidFill>
              </a:rPr>
              <a:t>No</a:t>
            </a:r>
            <a:r>
              <a:rPr lang="en-US" strike="sngStrike" dirty="0">
                <a:solidFill>
                  <a:srgbClr val="0000FF"/>
                </a:solidFill>
              </a:rPr>
              <a:t>t</a:t>
            </a:r>
            <a:r>
              <a:rPr lang="en-US" dirty="0">
                <a:solidFill>
                  <a:srgbClr val="00B050"/>
                </a:solidFill>
              </a:rPr>
              <a:t> any limitation </a:t>
            </a:r>
            <a:r>
              <a:rPr lang="en-US" strike="sngStrike" dirty="0">
                <a:solidFill>
                  <a:srgbClr val="0000FF"/>
                </a:solidFill>
              </a:rPr>
              <a:t> </a:t>
            </a:r>
            <a:r>
              <a:rPr lang="en-US" dirty="0">
                <a:solidFill>
                  <a:srgbClr val="00B050"/>
                </a:solidFill>
              </a:rPr>
              <a:t>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t>Number of pre-configured MG patterns: </a:t>
            </a:r>
            <a:r>
              <a:rPr lang="en-US" i="1" dirty="0"/>
              <a:t> </a:t>
            </a:r>
            <a:endParaRPr lang="en-US" dirty="0"/>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highlight>
                  <a:srgbClr val="FFFF00"/>
                </a:highlight>
              </a:rPr>
              <a:t>unified abbreviations</a:t>
            </a:r>
            <a:r>
              <a:rPr lang="en-US" dirty="0"/>
              <a:t>:</a:t>
            </a:r>
          </a:p>
          <a:p>
            <a:pPr lvl="1"/>
            <a:r>
              <a:rPr lang="en-GB" dirty="0"/>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a:t>
            </a:r>
            <a:r>
              <a:rPr lang="en-US" sz="2400" b="1" dirty="0">
                <a:solidFill>
                  <a:srgbClr val="0000FF"/>
                </a:solidFill>
                <a:highlight>
                  <a:srgbClr val="FFFF00"/>
                </a:highlight>
              </a:rPr>
              <a:t>RRC </a:t>
            </a:r>
            <a:r>
              <a:rPr lang="en-US" sz="2400" b="1" dirty="0">
                <a:highlight>
                  <a:srgbClr val="FFFF00"/>
                </a:highlight>
              </a:rPr>
              <a:t>configuration parameters for the new aspects of pre-configured MG to be introduce</a:t>
            </a:r>
            <a:r>
              <a:rPr lang="en-US" sz="2400" b="1" dirty="0">
                <a:solidFill>
                  <a:srgbClr val="0000FF"/>
                </a:solidFill>
                <a:highlight>
                  <a:srgbClr val="FFFF00"/>
                </a:highlight>
              </a:rPr>
              <a:t>d</a:t>
            </a:r>
            <a:r>
              <a:rPr lang="en-US" sz="2400" b="1" dirty="0">
                <a:highlight>
                  <a:srgbClr val="FFFF00"/>
                </a:highlight>
              </a:rPr>
              <a:t>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263352" y="764704"/>
            <a:ext cx="11928648" cy="5976663"/>
          </a:xfrm>
        </p:spPr>
        <p:txBody>
          <a:bodyPr>
            <a:noAutofit/>
          </a:bodyPr>
          <a:lstStyle/>
          <a:p>
            <a:r>
              <a:rPr lang="en-US" sz="2000" b="1" dirty="0"/>
              <a:t>Pre-configured MG status after configuration completed</a:t>
            </a:r>
          </a:p>
          <a:p>
            <a:pPr lvl="1"/>
            <a:r>
              <a:rPr lang="en-GB" sz="1600" dirty="0">
                <a:solidFill>
                  <a:srgbClr val="00B050"/>
                </a:solidFill>
              </a:rPr>
              <a:t>Status of pre-configured MG is not fixed</a:t>
            </a:r>
            <a:endParaRPr lang="en-US" sz="1600" dirty="0">
              <a:solidFill>
                <a:srgbClr val="00B050"/>
              </a:solidFill>
            </a:endParaRPr>
          </a:p>
          <a:p>
            <a:pPr lvl="1"/>
            <a:r>
              <a:rPr lang="en-GB" sz="1600" dirty="0">
                <a:solidFill>
                  <a:srgbClr val="00B050"/>
                </a:solidFill>
              </a:rPr>
              <a:t>NW can </a:t>
            </a:r>
            <a:r>
              <a:rPr lang="en-GB" sz="1600" strike="sngStrike" dirty="0">
                <a:solidFill>
                  <a:srgbClr val="0000FF"/>
                </a:solidFill>
              </a:rPr>
              <a:t>decide </a:t>
            </a:r>
            <a:r>
              <a:rPr lang="en-GB" sz="1600" dirty="0">
                <a:solidFill>
                  <a:srgbClr val="0000FF"/>
                </a:solidFill>
              </a:rPr>
              <a:t>know</a:t>
            </a:r>
            <a:r>
              <a:rPr lang="en-GB" sz="1600" dirty="0">
                <a:solidFill>
                  <a:srgbClr val="00B050"/>
                </a:solidFill>
              </a:rPr>
              <a:t> the pre-configured MG ON/OFF status when/after the pre-MG being configured</a:t>
            </a:r>
            <a:endParaRPr lang="en-US" sz="1600" dirty="0">
              <a:solidFill>
                <a:srgbClr val="00B050"/>
              </a:solidFill>
            </a:endParaRPr>
          </a:p>
          <a:p>
            <a:pPr lvl="1"/>
            <a:r>
              <a:rPr lang="en-GB" sz="1600" dirty="0">
                <a:highlight>
                  <a:srgbClr val="FFFF00"/>
                </a:highlight>
              </a:rPr>
              <a:t>FFS on how UE can know pre-configured MG’s activation status(ON/OFF) after the pre-MG being configured</a:t>
            </a:r>
            <a:endParaRPr lang="en-US" sz="1600" dirty="0">
              <a:highlight>
                <a:srgbClr val="FFFF00"/>
              </a:highlight>
            </a:endParaRPr>
          </a:p>
          <a:p>
            <a:r>
              <a:rPr lang="en-US" altLang="zh-CN" sz="2000" strike="sngStrike" dirty="0">
                <a:solidFill>
                  <a:srgbClr val="00B0F0"/>
                </a:solidFill>
              </a:rPr>
              <a:t>FFS:</a:t>
            </a:r>
            <a:r>
              <a:rPr lang="zh-CN" altLang="en-US" sz="2000" strike="sngStrike" dirty="0">
                <a:solidFill>
                  <a:srgbClr val="00B0F0"/>
                </a:solidFill>
              </a:rPr>
              <a:t> </a:t>
            </a:r>
            <a:r>
              <a:rPr lang="en-US" sz="2000" dirty="0">
                <a:solidFill>
                  <a:srgbClr val="00B050"/>
                </a:solidFill>
              </a:rPr>
              <a:t>MG configuration of</a:t>
            </a:r>
            <a:r>
              <a:rPr lang="zh-CN" altLang="en-US" sz="2000" dirty="0">
                <a:solidFill>
                  <a:srgbClr val="00B050"/>
                </a:solidFill>
              </a:rPr>
              <a:t> </a:t>
            </a:r>
            <a:r>
              <a:rPr lang="en-GB" altLang="zh-CN" sz="2000" dirty="0">
                <a:solidFill>
                  <a:srgbClr val="FFC000"/>
                </a:solidFill>
              </a:rPr>
              <a:t>Pre-MG</a:t>
            </a:r>
            <a:r>
              <a:rPr lang="en-GB" altLang="zh-CN" sz="2000" dirty="0"/>
              <a:t>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 between the pre-MG and legacy MG has not any benefits in both singling and latency reduction. </a:t>
            </a:r>
            <a:endParaRPr lang="en-US" sz="1400"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10000"/>
          </a:bodyPr>
          <a:lstStyle/>
          <a:p>
            <a:r>
              <a:rPr lang="en-US" b="1" dirty="0">
                <a:highlight>
                  <a:srgbClr val="FFFF00"/>
                </a:highlight>
              </a:rPr>
              <a:t>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(Ericsson, 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10000"/>
          </a:bodyPr>
          <a:lstStyle/>
          <a:p>
            <a:r>
              <a:rPr lang="en-US" b="1" dirty="0">
                <a:highlight>
                  <a:srgbClr val="FFFF00"/>
                </a:highlight>
              </a:rPr>
              <a:t>Criteria of activation/deactivation pre-configured MG </a:t>
            </a:r>
          </a:p>
          <a:p>
            <a:pPr lvl="1" fontAlgn="auto" hangingPunct="1"/>
            <a:r>
              <a:rPr lang="en-US" dirty="0"/>
              <a:t>Option 1 (Huawei, </a:t>
            </a:r>
            <a:r>
              <a:rPr lang="en-US" dirty="0" err="1"/>
              <a:t>MTK,vivo</a:t>
            </a:r>
            <a:r>
              <a:rPr lang="en-US" dirty="0"/>
              <a:t>,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775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2"/>
            <a:r>
              <a:rPr lang="en-US" dirty="0"/>
              <a:t>Option 1a (Nokia): RAN4 need to account for robustness of the measurement gap changes when evaluating and agreeing on activation/deactivation of MG pattern(s) without using RRC signaling.</a:t>
            </a:r>
          </a:p>
          <a:p>
            <a:pPr lvl="1"/>
            <a:r>
              <a:rPr lang="en-US" dirty="0"/>
              <a:t>Option 2 (Intel, Apple, Qualcomm, vivo, CMCC)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2.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23422</TotalTime>
  <Words>1248</Words>
  <Application>Microsoft Office PowerPoint</Application>
  <PresentationFormat>Widescreen</PresentationFormat>
  <Paragraphs>104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 Unicode MS</vt:lpstr>
      <vt:lpstr>Arial</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408</cp:revision>
  <dcterms:created xsi:type="dcterms:W3CDTF">2016-01-12T08:39:50Z</dcterms:created>
  <dcterms:modified xsi:type="dcterms:W3CDTF">2021-05-25T15:56:35Z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