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comments/comment1.xml" ContentType="application/vnd.openxmlformats-officedocument.presentationml.comments+xml"/>
  <Override PartName="/ppt/comments/comment2.xml" ContentType="application/vnd.openxmlformats-officedocument.presentationml.comments+xml"/>
  <Override PartName="/ppt/comments/comment3.xml" ContentType="application/vnd.openxmlformats-officedocument.presentationml.comments+xml"/>
  <Override PartName="/ppt/comments/comment4.xml" ContentType="application/vnd.openxmlformats-officedocument.presentationml.comment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4"/>
  </p:notesMasterIdLst>
  <p:sldIdLst>
    <p:sldId id="256" r:id="rId3"/>
    <p:sldId id="347" r:id="rId4"/>
    <p:sldId id="350" r:id="rId5"/>
    <p:sldId id="364" r:id="rId6"/>
    <p:sldId id="370" r:id="rId7"/>
    <p:sldId id="371" r:id="rId8"/>
    <p:sldId id="365" r:id="rId9"/>
    <p:sldId id="366" r:id="rId10"/>
    <p:sldId id="372" r:id="rId11"/>
    <p:sldId id="367" r:id="rId12"/>
    <p:sldId id="369" r:id="rId13"/>
  </p:sldIdLst>
  <p:sldSz cx="12192000" cy="6858000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Qualcomm" initials="QC" lastIdx="2" clrIdx="0"/>
  <p:cmAuthor id="2" name="Juergen Hofmann" initials="JH" lastIdx="2" clrIdx="1"/>
  <p:cmAuthor id="3" name="OPPO" initials="RH" lastIdx="1" clrIdx="2"/>
  <p:cmAuthor id="4" name="ZTE" initials="Z" lastIdx="2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20" y="67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8" Type="http://schemas.openxmlformats.org/officeDocument/2006/relationships/commentAuthors" Target="commentAuthors.xml"/><Relationship Id="rId17" Type="http://schemas.openxmlformats.org/officeDocument/2006/relationships/tableStyles" Target="tableStyles.xml"/><Relationship Id="rId16" Type="http://schemas.openxmlformats.org/officeDocument/2006/relationships/viewProps" Target="viewProps.xml"/><Relationship Id="rId15" Type="http://schemas.openxmlformats.org/officeDocument/2006/relationships/presProps" Target="presProps.xml"/><Relationship Id="rId14" Type="http://schemas.openxmlformats.org/officeDocument/2006/relationships/notesMaster" Target="notesMasters/notesMaster1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3" dt="2021-05-26T17:24:01.503" idx="1">
    <p:pos x="7116" y="1385"/>
    <p:text>Agree with FFS on the coexistence of NCSG and legacy MG. Just to be clarified, could this issue be covered by current multiple MGs with NCSG in 2nd stage?</p:text>
  </p:cm>
</p:cmLst>
</file>

<file path=ppt/comments/comment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2" dt="2021-05-26T02:04:13.493" idx="2">
    <p:pos x="1482" y="1360"/>
    <p:text>Nokia supports option 2.</p:text>
  </p:cm>
</p:cmLst>
</file>

<file path=ppt/comments/comment3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1-05-25T10:00:55.991" idx="2">
    <p:pos x="2328" y="2547"/>
    <p:text>We add this as proposed in the 1st round comment</p:text>
  </p:cm>
  <p:cm authorId="4" dt="2021-05-26T19:39:34.916" idx="1">
    <p:pos x="3681" y="2280"/>
    <p:text>ZTE supports Option 2.</p:text>
  </p:cm>
</p:cmLst>
</file>

<file path=ppt/comments/comment4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1-05-25T09:54:25.817" idx="1">
    <p:pos x="3238" y="3383"/>
    <p:text>We also support Option3 in view of the RRM maintenance agenda for NeedForGaps</p:text>
  </p:cm>
  <p:cm authorId="2" dt="2021-05-26T02:02:40.607" idx="1">
    <p:pos x="1313" y="3380"/>
    <p:text>Nokia also supports option 3.</p:text>
  </p:cm>
  <p:cm authorId="4" dt="2021-05-26T19:51:12.414" idx="2">
    <p:pos x="4796" y="1555"/>
    <p:text>ZTE supports Option 2.</p:tex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3FA71A-A7E0-476C-9B96-F7BBD267C831}" type="datetimeFigureOut">
              <a:rPr lang="en-US" smtClean="0"/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09DFBA-99F4-4503-8966-41AA9531D3E2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2B9B2E-3987-4FEE-81E0-C361E4B49EEC}" type="datetimeFigureOut">
              <a:rPr lang="zh-CN" altLang="en-US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0D6D3F-FF66-480D-A3BF-A8C6018B9A39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5E1D3F-F635-43B1-81C4-FEB8953885B7}" type="datetimeFigureOut">
              <a:rPr lang="zh-CN" altLang="en-US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F20634-0294-4019-ADC2-4C61E3641544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237AE4-1CA1-4BD6-A59C-267D2926DB8B}" type="datetimeFigureOut">
              <a:rPr lang="zh-CN" altLang="en-US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D5D381-9090-4739-BCF9-463136357550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741B97-ED81-43E9-ACB5-5664A230F179}" type="datetimeFigureOut">
              <a:rPr lang="zh-CN" altLang="en-US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5634E1-2BBA-45E4-B419-BF61D4D9820A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D62417-7233-43F4-BB20-4D0B60A088B7}" type="datetimeFigureOut">
              <a:rPr lang="zh-CN" altLang="en-US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8BC5DB-2B68-42A7-A2A0-BDE4FDFDDF1A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667BB0-58C9-40A8-B91F-2FCACC913A05}" type="datetimeFigureOut">
              <a:rPr lang="zh-CN" altLang="en-US"/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642D0E-0329-4C61-AB61-9F7C652527EE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78409C-FF29-436B-8BCE-F8235D04BFCA}" type="datetimeFigureOut">
              <a:rPr lang="zh-CN" altLang="en-US"/>
            </a:fld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2552FB-1F24-42BB-8002-3231BD2C1798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D92976-D0FA-4980-B07A-53946168ACE7}" type="datetimeFigureOut">
              <a:rPr lang="zh-CN" altLang="en-US"/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CDE1D4-373C-4E03-857A-2F630CAF20E0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44AFDE-743D-4267-9A24-51E5AD85971A}" type="datetimeFigureOut">
              <a:rPr lang="zh-CN" altLang="en-US"/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3F9452-ED8B-4FBC-BE5D-AE6765361420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DDFD58-08B9-4441-A6DC-9A63B079C63A}" type="datetimeFigureOut">
              <a:rPr lang="zh-CN" altLang="en-US"/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3DA415-34A7-4A7B-AB8C-A5631C745CD8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9108CB-7855-4E9D-9FB7-7D6EA3D916FF}" type="datetimeFigureOut">
              <a:rPr lang="zh-CN" altLang="en-US"/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E71615-5787-4E5D-8E4C-FE9B7FE4222F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1027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AF5AC724-7819-442F-BD1E-76C4EAD63087}" type="datetimeFigureOut">
              <a:rPr lang="zh-CN" altLang="en-US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017E9CD2-D266-496F-A23B-65DDCBC48B98}" type="slidenum">
              <a:rPr lang="zh-CN" altLang="en-US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标题 1"/>
          <p:cNvSpPr>
            <a:spLocks noGrp="1"/>
          </p:cNvSpPr>
          <p:nvPr>
            <p:ph type="ctrTitle"/>
          </p:nvPr>
        </p:nvSpPr>
        <p:spPr>
          <a:xfrm>
            <a:off x="263352" y="380256"/>
            <a:ext cx="5616575" cy="1248544"/>
          </a:xfrm>
        </p:spPr>
        <p:txBody>
          <a:bodyPr/>
          <a:lstStyle/>
          <a:p>
            <a:pPr algn="l" eaLnBrk="1" hangingPunct="1"/>
            <a:r>
              <a:rPr lang="en-US" sz="1800" dirty="0"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3GPP TSG-RAN WG4 Meeting #99-e	</a:t>
            </a:r>
            <a:br>
              <a:rPr lang="en-US" sz="1800" dirty="0"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</a:br>
            <a:r>
              <a:rPr lang="en-US" sz="1800" dirty="0"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Electronic Meeting, 19 – 27 May, 2021</a:t>
            </a:r>
            <a:br>
              <a:rPr lang="en-US" sz="1800" dirty="0"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</a:br>
            <a:br>
              <a:rPr lang="en-US" sz="1800" dirty="0"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</a:br>
            <a:endParaRPr lang="en-US" sz="1800" b="1" dirty="0"/>
          </a:p>
        </p:txBody>
      </p:sp>
      <p:sp>
        <p:nvSpPr>
          <p:cNvPr id="2051" name="副标题 2"/>
          <p:cNvSpPr>
            <a:spLocks noGrp="1"/>
          </p:cNvSpPr>
          <p:nvPr>
            <p:ph type="subTitle" idx="1"/>
          </p:nvPr>
        </p:nvSpPr>
        <p:spPr>
          <a:xfrm>
            <a:off x="2855640" y="4725144"/>
            <a:ext cx="6400800" cy="1752600"/>
          </a:xfrm>
        </p:spPr>
        <p:txBody>
          <a:bodyPr/>
          <a:lstStyle/>
          <a:p>
            <a:pPr eaLnBrk="1" hangingPunct="1"/>
            <a:r>
              <a:rPr lang="en-US" altLang="zh-CN" dirty="0">
                <a:solidFill>
                  <a:schemeClr val="tx1"/>
                </a:solidFill>
              </a:rPr>
              <a:t>Intel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2052" name="TextBox 3"/>
          <p:cNvSpPr txBox="1">
            <a:spLocks noChangeArrowheads="1"/>
          </p:cNvSpPr>
          <p:nvPr/>
        </p:nvSpPr>
        <p:spPr bwMode="auto">
          <a:xfrm>
            <a:off x="263352" y="2420939"/>
            <a:ext cx="11376396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sz="4800" dirty="0"/>
              <a:t>WF on R17 NR MG enhancements –</a:t>
            </a:r>
            <a:r>
              <a:rPr lang="en-GB" sz="4800" dirty="0"/>
              <a:t>NCSG</a:t>
            </a:r>
            <a:endParaRPr lang="zh-CN" altLang="en-US" sz="8000" dirty="0">
              <a:latin typeface="Calibri" panose="020F0502020204030204" pitchFamily="34" charset="0"/>
            </a:endParaRPr>
          </a:p>
        </p:txBody>
      </p:sp>
      <p:sp>
        <p:nvSpPr>
          <p:cNvPr id="2053" name="TextBox 4"/>
          <p:cNvSpPr txBox="1">
            <a:spLocks noChangeArrowheads="1"/>
          </p:cNvSpPr>
          <p:nvPr/>
        </p:nvSpPr>
        <p:spPr bwMode="auto">
          <a:xfrm>
            <a:off x="10128448" y="353541"/>
            <a:ext cx="15113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dirty="0"/>
              <a:t>R4-21xxxxx</a:t>
            </a:r>
            <a:endParaRPr lang="zh-CN" altLang="en-US" dirty="0">
              <a:latin typeface="Arial Unicode MS" panose="020B0604020202020204" pitchFamily="50" charset="-128"/>
              <a:ea typeface="Arial Unicode MS" panose="020B0604020202020204" pitchFamily="50" charset="-128"/>
              <a:cs typeface="Arial Unicode MS" panose="020B0604020202020204" pitchFamily="50" charset="-128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164624"/>
            <a:ext cx="10972800" cy="562074"/>
          </a:xfrm>
        </p:spPr>
        <p:txBody>
          <a:bodyPr/>
          <a:lstStyle/>
          <a:p>
            <a:r>
              <a:rPr lang="en-US" altLang="zh-CN" sz="3600" b="1" dirty="0"/>
              <a:t>Measurement applicability </a:t>
            </a:r>
            <a:endParaRPr lang="zh-CN" altLang="en-US" sz="3600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63352" y="692696"/>
            <a:ext cx="11593288" cy="6120680"/>
          </a:xfrm>
        </p:spPr>
        <p:txBody>
          <a:bodyPr>
            <a:normAutofit fontScale="85000" lnSpcReduction="20000"/>
          </a:bodyPr>
          <a:lstStyle/>
          <a:p>
            <a:r>
              <a:rPr lang="en-US" dirty="0">
                <a:solidFill>
                  <a:srgbClr val="00B050"/>
                </a:solidFill>
              </a:rPr>
              <a:t>Defer </a:t>
            </a:r>
            <a:r>
              <a:rPr lang="en-US" strike="sngStrike" dirty="0">
                <a:solidFill>
                  <a:srgbClr val="0000FF"/>
                </a:solidFill>
              </a:rPr>
              <a:t>to </a:t>
            </a:r>
            <a:r>
              <a:rPr lang="en-US" dirty="0">
                <a:solidFill>
                  <a:srgbClr val="00B050"/>
                </a:solidFill>
              </a:rPr>
              <a:t>the discussion on simultaneous configuration of NCSG and legacy MG based on concurrent MG framework </a:t>
            </a:r>
            <a:r>
              <a:rPr lang="en-US" dirty="0">
                <a:solidFill>
                  <a:srgbClr val="0000FF"/>
                </a:solidFill>
              </a:rPr>
              <a:t>to the </a:t>
            </a:r>
            <a:r>
              <a:rPr lang="en-US" strike="sngStrike" dirty="0">
                <a:solidFill>
                  <a:srgbClr val="0000FF"/>
                </a:solidFill>
              </a:rPr>
              <a:t>in a </a:t>
            </a:r>
            <a:r>
              <a:rPr lang="en-US" dirty="0">
                <a:solidFill>
                  <a:srgbClr val="00B050"/>
                </a:solidFill>
              </a:rPr>
              <a:t>2</a:t>
            </a:r>
            <a:r>
              <a:rPr lang="en-US" baseline="30000" dirty="0">
                <a:solidFill>
                  <a:srgbClr val="00B050"/>
                </a:solidFill>
              </a:rPr>
              <a:t>nd</a:t>
            </a:r>
            <a:r>
              <a:rPr lang="en-US" dirty="0">
                <a:solidFill>
                  <a:srgbClr val="00B050"/>
                </a:solidFill>
              </a:rPr>
              <a:t> stage of this WI.</a:t>
            </a:r>
            <a:endParaRPr lang="en-US" dirty="0">
              <a:solidFill>
                <a:srgbClr val="00B050"/>
              </a:solidFill>
            </a:endParaRPr>
          </a:p>
          <a:p>
            <a:r>
              <a:rPr lang="en-US" dirty="0"/>
              <a:t>FFS on </a:t>
            </a:r>
            <a:r>
              <a:rPr lang="en-US" b="1" dirty="0"/>
              <a:t>Rx beam limitation</a:t>
            </a:r>
            <a:endParaRPr lang="en-US" b="1" dirty="0"/>
          </a:p>
          <a:p>
            <a:pPr lvl="1"/>
            <a:r>
              <a:rPr lang="en-US" dirty="0"/>
              <a:t>Option 1. (MTK, Ericsson, Huawei): </a:t>
            </a:r>
            <a:r>
              <a:rPr lang="en-GB" dirty="0"/>
              <a:t> NCSG pattern is also supported for FR2 </a:t>
            </a:r>
            <a:endParaRPr lang="en-US" dirty="0"/>
          </a:p>
          <a:p>
            <a:pPr lvl="1"/>
            <a:r>
              <a:rPr lang="en-US" dirty="0"/>
              <a:t>Option 1a. (MTK)NW needs to be informed that the inter-frequency measurements with NCSG is CBM or IBM with serving cells in FR2.</a:t>
            </a:r>
            <a:endParaRPr lang="en-US" dirty="0"/>
          </a:p>
          <a:p>
            <a:pPr lvl="1"/>
            <a:r>
              <a:rPr lang="en-US" dirty="0"/>
              <a:t>Option 2(CATT) </a:t>
            </a:r>
            <a:r>
              <a:rPr lang="en-GB" dirty="0"/>
              <a:t>NCSG in FR2 should be deprioritized in current stage.</a:t>
            </a:r>
            <a:endParaRPr lang="en-US" dirty="0"/>
          </a:p>
          <a:p>
            <a:r>
              <a:rPr lang="en-US" dirty="0"/>
              <a:t>FFS on </a:t>
            </a:r>
            <a:r>
              <a:rPr lang="en-US" b="1" dirty="0"/>
              <a:t>scheduling and measurement restriction</a:t>
            </a:r>
            <a:endParaRPr lang="en-US" b="1" dirty="0"/>
          </a:p>
          <a:p>
            <a:pPr lvl="1"/>
            <a:r>
              <a:rPr lang="en-US" dirty="0"/>
              <a:t>Option 1 (Ericsson, CATT): </a:t>
            </a:r>
            <a:r>
              <a:rPr lang="en-GB" dirty="0"/>
              <a:t>When NCSG is configured then during the ML the existing scheduling </a:t>
            </a:r>
            <a:r>
              <a:rPr lang="en-US" dirty="0"/>
              <a:t>restriction requirements defined in TS 38.133 shall also apply, </a:t>
            </a:r>
            <a:endParaRPr lang="en-US" dirty="0"/>
          </a:p>
          <a:p>
            <a:pPr lvl="1"/>
            <a:r>
              <a:rPr lang="en-US" dirty="0"/>
              <a:t>Option 1a(Qualcomm): RAN4 to discuss if existing scheduling restrictions of 9.2.5.3.3 for measurement on FR2 intra-frequency cell shall be extended for the use case of measurement on intra- or inter-frequency cell via NCSG instead of legacy MG.</a:t>
            </a:r>
            <a:endParaRPr lang="en-US" dirty="0"/>
          </a:p>
          <a:p>
            <a:pPr lvl="1"/>
            <a:r>
              <a:rPr lang="en-US" dirty="0"/>
              <a:t>Option 2(Huawei, OPPO, Intel): Scheduling restriction for NCSG is FFS, and check with RAN2 on the feasibility of informing NW the CBM or IBM between inter-frequency measurements and serving cells in FR2.</a:t>
            </a:r>
            <a:endParaRPr lang="en-US" dirty="0"/>
          </a:p>
          <a:p>
            <a:pPr lvl="1"/>
            <a:endParaRPr lang="en-US" b="1" dirty="0"/>
          </a:p>
          <a:p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164624"/>
            <a:ext cx="10972800" cy="562074"/>
          </a:xfrm>
        </p:spPr>
        <p:txBody>
          <a:bodyPr/>
          <a:lstStyle/>
          <a:p>
            <a:r>
              <a:rPr lang="en-US" altLang="zh-CN" sz="3600" b="1" dirty="0"/>
              <a:t>Signaling</a:t>
            </a:r>
            <a:endParaRPr lang="zh-CN" altLang="en-US" sz="3600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63352" y="692696"/>
            <a:ext cx="11593288" cy="6120680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FFS on </a:t>
            </a:r>
            <a:r>
              <a:rPr lang="en-US" b="1" dirty="0"/>
              <a:t>necessary signaling for NCSG</a:t>
            </a:r>
            <a:r>
              <a:rPr lang="en-US" i="1" dirty="0"/>
              <a:t> </a:t>
            </a:r>
            <a:endParaRPr lang="en-US" dirty="0"/>
          </a:p>
          <a:p>
            <a:pPr lvl="1"/>
            <a:r>
              <a:rPr lang="en-US" dirty="0"/>
              <a:t>Option 1 (Huawei, Qualcomm): </a:t>
            </a:r>
            <a:r>
              <a:rPr lang="en-US" dirty="0" err="1"/>
              <a:t>Signalling</a:t>
            </a:r>
            <a:r>
              <a:rPr lang="en-US" dirty="0"/>
              <a:t> supports for NCSG include at least</a:t>
            </a:r>
            <a:endParaRPr lang="en-US" dirty="0"/>
          </a:p>
          <a:p>
            <a:pPr lvl="2"/>
            <a:r>
              <a:rPr lang="en-US" dirty="0"/>
              <a:t>NCSG configuration</a:t>
            </a:r>
            <a:endParaRPr lang="en-US" dirty="0"/>
          </a:p>
          <a:p>
            <a:pPr lvl="2"/>
            <a:r>
              <a:rPr lang="en-US" dirty="0"/>
              <a:t>UE capability related to NCSG patterns and per-UE/per-FR NCSG</a:t>
            </a:r>
            <a:endParaRPr lang="en-US" dirty="0"/>
          </a:p>
          <a:p>
            <a:pPr lvl="2"/>
            <a:r>
              <a:rPr lang="en-US" dirty="0"/>
              <a:t>UE capability related to need for NCSG for a target carrier</a:t>
            </a:r>
            <a:endParaRPr lang="en-US" dirty="0"/>
          </a:p>
          <a:p>
            <a:pPr lvl="1"/>
            <a:r>
              <a:rPr lang="en-US" dirty="0"/>
              <a:t>Option 2 (Nokia, Ericsson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, ZTE</a:t>
            </a:r>
            <a:r>
              <a:rPr lang="en-US" dirty="0"/>
              <a:t>): Defer these discussions after NCSG pattern design as well as NCSG applicability and UE capability support are finalized</a:t>
            </a:r>
            <a:endParaRPr lang="en-US" dirty="0"/>
          </a:p>
          <a:p>
            <a:pPr lvl="1"/>
            <a:r>
              <a:rPr lang="en-US" dirty="0"/>
              <a:t>Other options was not excluded</a:t>
            </a:r>
            <a:endParaRPr lang="en-US" dirty="0"/>
          </a:p>
          <a:p>
            <a:r>
              <a:rPr lang="en-US" dirty="0"/>
              <a:t>FFS on </a:t>
            </a:r>
            <a:r>
              <a:rPr lang="en-US" b="1" dirty="0"/>
              <a:t>How to consider the relation between NCSG and ‘</a:t>
            </a:r>
            <a:r>
              <a:rPr lang="en-US" b="1" dirty="0" err="1"/>
              <a:t>NeedForGap</a:t>
            </a:r>
            <a:r>
              <a:rPr lang="en-US" b="1" dirty="0"/>
              <a:t>’?</a:t>
            </a:r>
            <a:endParaRPr lang="en-US" dirty="0"/>
          </a:p>
          <a:p>
            <a:pPr lvl="1"/>
            <a:r>
              <a:rPr lang="en-US" dirty="0"/>
              <a:t>Option 1 (Intel, Apple): The “</a:t>
            </a:r>
            <a:r>
              <a:rPr lang="en-US" dirty="0" err="1"/>
              <a:t>NeedForGap</a:t>
            </a:r>
            <a:r>
              <a:rPr lang="en-US" dirty="0"/>
              <a:t>” signaling structure can be reused for NR NCSG as a start point</a:t>
            </a:r>
            <a:endParaRPr lang="en-US" dirty="0"/>
          </a:p>
          <a:p>
            <a:pPr lvl="1"/>
            <a:r>
              <a:rPr lang="en-US" dirty="0"/>
              <a:t>Option 1a (MTK, ZTE, Apple):  Rel-17 NCSG capability is reported on top of existing RAN2 ‘</a:t>
            </a:r>
            <a:r>
              <a:rPr lang="en-US" dirty="0" err="1"/>
              <a:t>NeedForGap</a:t>
            </a:r>
            <a:r>
              <a:rPr lang="en-US" dirty="0"/>
              <a:t>’ signaling structure with a new component ‘NCSG’. </a:t>
            </a:r>
            <a:endParaRPr lang="en-US" dirty="0"/>
          </a:p>
          <a:p>
            <a:pPr lvl="1"/>
            <a:r>
              <a:rPr lang="en-US" dirty="0"/>
              <a:t>Option 2 (Ericsson, CMCC, OPPO, Qualcomm):  Don’t reuse Rel-16 ‘</a:t>
            </a:r>
            <a:r>
              <a:rPr lang="en-US" dirty="0" err="1"/>
              <a:t>NeedForGap</a:t>
            </a:r>
            <a:r>
              <a:rPr lang="en-US" dirty="0"/>
              <a:t>’ </a:t>
            </a:r>
            <a:r>
              <a:rPr lang="en-US" dirty="0">
                <a:solidFill>
                  <a:srgbClr val="92D050"/>
                </a:solidFill>
              </a:rPr>
              <a:t>s</a:t>
            </a:r>
            <a:r>
              <a:rPr lang="en-US" dirty="0"/>
              <a:t>ignaling for NCSG</a:t>
            </a:r>
            <a:endParaRPr lang="en-US" dirty="0"/>
          </a:p>
          <a:p>
            <a:pPr lvl="1"/>
            <a:r>
              <a:rPr lang="en-US" dirty="0"/>
              <a:t>Option 3(Ericsson, CATT, Qualcomm</a:t>
            </a:r>
            <a:r>
              <a:rPr lang="en-US" dirty="0">
                <a:solidFill>
                  <a:srgbClr val="92D050"/>
                </a:solidFill>
              </a:rPr>
              <a:t>, OPPO</a:t>
            </a:r>
            <a:r>
              <a:rPr lang="en-US" dirty="0"/>
              <a:t>): Let RAN2 decide NCSG signaling details and any relation between NCSG and ‘</a:t>
            </a:r>
            <a:r>
              <a:rPr lang="en-US" dirty="0" err="1"/>
              <a:t>NeedForGap</a:t>
            </a:r>
            <a:r>
              <a:rPr lang="en-US" dirty="0"/>
              <a:t>’ based on RAN4 technical input on NCSG pattern design</a:t>
            </a:r>
            <a:endParaRPr lang="en-US" dirty="0"/>
          </a:p>
          <a:p>
            <a:pPr lvl="1"/>
            <a:r>
              <a:rPr lang="en-US" dirty="0"/>
              <a:t>Note: regardless of the selected option, decision will involve RAN2 feedback</a:t>
            </a: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626" y="1023730"/>
            <a:ext cx="11449878" cy="561560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sv-SE" sz="5000" dirty="0">
              <a:solidFill>
                <a:srgbClr val="00B050"/>
              </a:solidFill>
            </a:endParaRPr>
          </a:p>
          <a:p>
            <a:pPr marL="0" indent="0" algn="ctr">
              <a:buNone/>
            </a:pPr>
            <a:r>
              <a:rPr lang="sv-SE" sz="5000" dirty="0">
                <a:solidFill>
                  <a:srgbClr val="00B050"/>
                </a:solidFill>
              </a:rPr>
              <a:t>Agreements in the 1st round/GTW</a:t>
            </a:r>
            <a:endParaRPr lang="sv-SE" sz="5000" dirty="0">
              <a:solidFill>
                <a:srgbClr val="00B050"/>
              </a:solidFill>
            </a:endParaRPr>
          </a:p>
          <a:p>
            <a:pPr marL="0" indent="0" algn="ctr">
              <a:buNone/>
            </a:pPr>
            <a:r>
              <a:rPr lang="sv-SE" sz="5000" dirty="0">
                <a:solidFill>
                  <a:srgbClr val="00B0F0"/>
                </a:solidFill>
              </a:rPr>
              <a:t>Agreements in the 2nd round</a:t>
            </a:r>
            <a:endParaRPr lang="sv-SE" sz="5000" dirty="0">
              <a:solidFill>
                <a:srgbClr val="00B0F0"/>
              </a:solidFill>
            </a:endParaRPr>
          </a:p>
          <a:p>
            <a:pPr marL="0" indent="0" algn="ctr">
              <a:buNone/>
            </a:pPr>
            <a:endParaRPr lang="sv-SE" sz="5000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sv-SE" sz="5000" dirty="0">
                <a:highlight>
                  <a:srgbClr val="FFFF00"/>
                </a:highlight>
              </a:rPr>
              <a:t>open for 2nd round discussion </a:t>
            </a:r>
            <a:endParaRPr lang="sv-SE" sz="5000" dirty="0">
              <a:highlight>
                <a:srgbClr val="FFFF00"/>
              </a:highlight>
            </a:endParaRPr>
          </a:p>
          <a:p>
            <a:pPr marL="0" indent="0" algn="ctr">
              <a:buNone/>
            </a:pPr>
            <a:r>
              <a:rPr lang="sv-SE" sz="5000" dirty="0"/>
              <a:t>Still open after 2nd round discussion </a:t>
            </a:r>
            <a:endParaRPr lang="sv-SE" sz="5000" dirty="0"/>
          </a:p>
          <a:p>
            <a:pPr marL="0" indent="0" algn="ctr">
              <a:buNone/>
            </a:pPr>
            <a:endParaRPr lang="sv-SE" sz="5000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sv-SE" sz="5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164624"/>
            <a:ext cx="10972800" cy="562074"/>
          </a:xfrm>
        </p:spPr>
        <p:txBody>
          <a:bodyPr/>
          <a:lstStyle/>
          <a:p>
            <a:r>
              <a:rPr lang="en-US" altLang="zh-CN" sz="3600" b="1" dirty="0"/>
              <a:t>Scenarios and use cases</a:t>
            </a:r>
            <a:endParaRPr lang="zh-CN" altLang="en-US" sz="3600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63352" y="692696"/>
            <a:ext cx="11593288" cy="6120680"/>
          </a:xfrm>
        </p:spPr>
        <p:txBody>
          <a:bodyPr>
            <a:normAutofit/>
          </a:bodyPr>
          <a:lstStyle/>
          <a:p>
            <a:pPr lvl="0"/>
            <a:r>
              <a:rPr lang="en-GB" dirty="0">
                <a:solidFill>
                  <a:srgbClr val="00B050"/>
                </a:solidFill>
              </a:rPr>
              <a:t>In principle, </a:t>
            </a:r>
            <a:r>
              <a:rPr lang="en-US" dirty="0">
                <a:solidFill>
                  <a:srgbClr val="00B050"/>
                </a:solidFill>
              </a:rPr>
              <a:t>NCSG can be used for </a:t>
            </a:r>
            <a:r>
              <a:rPr lang="en-GB" dirty="0">
                <a:solidFill>
                  <a:srgbClr val="00B050"/>
                </a:solidFill>
              </a:rPr>
              <a:t>intra-frequency measurements with MG, inter-frequency measurements with MG, inter-RAT measurements.</a:t>
            </a:r>
            <a:endParaRPr lang="en-US" dirty="0">
              <a:solidFill>
                <a:srgbClr val="00B050"/>
              </a:solidFill>
            </a:endParaRPr>
          </a:p>
          <a:p>
            <a:pPr lvl="1"/>
            <a:r>
              <a:rPr lang="en-GB" dirty="0">
                <a:solidFill>
                  <a:srgbClr val="00B050"/>
                </a:solidFill>
              </a:rPr>
              <a:t>FFS on whether NW should configure the legacy MG rather than NCSG even UE can support both of them. </a:t>
            </a:r>
            <a:endParaRPr lang="en-US" dirty="0">
              <a:solidFill>
                <a:srgbClr val="00B050"/>
              </a:solidFill>
            </a:endParaRPr>
          </a:p>
          <a:p>
            <a:r>
              <a:rPr lang="en-US" dirty="0">
                <a:solidFill>
                  <a:srgbClr val="00B050"/>
                </a:solidFill>
              </a:rPr>
              <a:t>Measuring deactivated SCC shall be studied as one </a:t>
            </a:r>
            <a:r>
              <a:rPr lang="en-US" dirty="0">
                <a:solidFill>
                  <a:srgbClr val="0000FF"/>
                </a:solidFill>
              </a:rPr>
              <a:t>scenario </a:t>
            </a:r>
            <a:r>
              <a:rPr lang="en-US" dirty="0" err="1">
                <a:solidFill>
                  <a:srgbClr val="0000FF"/>
                </a:solidFill>
              </a:rPr>
              <a:t>for</a:t>
            </a:r>
            <a:r>
              <a:rPr lang="en-US" strike="sngStrike" dirty="0" err="1">
                <a:solidFill>
                  <a:srgbClr val="0000FF"/>
                </a:solidFill>
              </a:rPr>
              <a:t>of</a:t>
            </a:r>
            <a:r>
              <a:rPr lang="en-US" dirty="0">
                <a:solidFill>
                  <a:srgbClr val="00B050"/>
                </a:solidFill>
              </a:rPr>
              <a:t> NCSG usage as we agreed unless </a:t>
            </a:r>
            <a:r>
              <a:rPr lang="en-US" strike="sngStrike" dirty="0">
                <a:solidFill>
                  <a:srgbClr val="0000FF"/>
                </a:solidFill>
              </a:rPr>
              <a:t>the</a:t>
            </a:r>
            <a:r>
              <a:rPr lang="en-US" dirty="0">
                <a:solidFill>
                  <a:srgbClr val="00B050"/>
                </a:solidFill>
              </a:rPr>
              <a:t> critical issues </a:t>
            </a:r>
            <a:r>
              <a:rPr lang="en-US" dirty="0" err="1">
                <a:solidFill>
                  <a:srgbClr val="0000FF"/>
                </a:solidFill>
              </a:rPr>
              <a:t>were</a:t>
            </a:r>
            <a:r>
              <a:rPr lang="en-US" strike="sngStrike" dirty="0" err="1">
                <a:solidFill>
                  <a:srgbClr val="0000FF"/>
                </a:solidFill>
              </a:rPr>
              <a:t>was</a:t>
            </a: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dirty="0" err="1">
                <a:solidFill>
                  <a:srgbClr val="0000FF"/>
                </a:solidFill>
              </a:rPr>
              <a:t>identified</a:t>
            </a:r>
            <a:r>
              <a:rPr lang="en-US" strike="sngStrike" dirty="0" err="1">
                <a:solidFill>
                  <a:srgbClr val="0000FF"/>
                </a:solidFill>
              </a:rPr>
              <a:t>acknowledged</a:t>
            </a:r>
            <a:r>
              <a:rPr lang="en-US" dirty="0"/>
              <a:t>. 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164624"/>
            <a:ext cx="10972800" cy="562074"/>
          </a:xfrm>
        </p:spPr>
        <p:txBody>
          <a:bodyPr/>
          <a:lstStyle/>
          <a:p>
            <a:r>
              <a:rPr lang="en-US" altLang="zh-CN" sz="3600" b="1" dirty="0"/>
              <a:t>NCSG pattern (1)</a:t>
            </a:r>
            <a:endParaRPr lang="zh-CN" altLang="en-US" sz="3600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63352" y="692696"/>
            <a:ext cx="11593288" cy="6120680"/>
          </a:xfrm>
        </p:spPr>
        <p:txBody>
          <a:bodyPr>
            <a:normAutofit fontScale="92500" lnSpcReduction="20000"/>
          </a:bodyPr>
          <a:lstStyle/>
          <a:p>
            <a:endParaRPr lang="en-US" b="1" dirty="0">
              <a:highlight>
                <a:srgbClr val="FFFF00"/>
              </a:highlight>
            </a:endParaRPr>
          </a:p>
          <a:p>
            <a:pPr lvl="0"/>
            <a:r>
              <a:rPr lang="en-GB" b="1" dirty="0">
                <a:solidFill>
                  <a:srgbClr val="00B050"/>
                </a:solidFill>
              </a:rPr>
              <a:t>Define NCSG patterns for subset of the legacy MG patterns in [TS38.133 v16.5.0].</a:t>
            </a:r>
            <a:endParaRPr lang="en-US" dirty="0">
              <a:solidFill>
                <a:srgbClr val="00B050"/>
              </a:solidFill>
            </a:endParaRPr>
          </a:p>
          <a:p>
            <a:pPr lvl="1"/>
            <a:r>
              <a:rPr lang="en-US" b="1" dirty="0">
                <a:solidFill>
                  <a:srgbClr val="00B050"/>
                </a:solidFill>
              </a:rPr>
              <a:t>FFS on which subset of legacy MG patterns </a:t>
            </a:r>
            <a:endParaRPr lang="en-US" dirty="0">
              <a:solidFill>
                <a:srgbClr val="00B050"/>
              </a:solidFill>
            </a:endParaRPr>
          </a:p>
          <a:p>
            <a:r>
              <a:rPr lang="en-US" dirty="0">
                <a:highlight>
                  <a:srgbClr val="FFFF00"/>
                </a:highlight>
              </a:rPr>
              <a:t>FFS on RAN4 needs to </a:t>
            </a:r>
            <a:r>
              <a:rPr lang="en-US" strike="sngStrike" dirty="0">
                <a:solidFill>
                  <a:srgbClr val="0000FF"/>
                </a:solidFill>
                <a:highlight>
                  <a:srgbClr val="FFFF00"/>
                </a:highlight>
              </a:rPr>
              <a:t>be </a:t>
            </a:r>
            <a:r>
              <a:rPr lang="en-US" dirty="0">
                <a:highlight>
                  <a:srgbClr val="FFFF00"/>
                </a:highlight>
              </a:rPr>
              <a:t>define separate NCSG patterns for sync an</a:t>
            </a:r>
            <a:r>
              <a:rPr lang="en-US" dirty="0">
                <a:solidFill>
                  <a:srgbClr val="0000FF"/>
                </a:solidFill>
                <a:highlight>
                  <a:srgbClr val="FFFF00"/>
                </a:highlight>
              </a:rPr>
              <a:t>d</a:t>
            </a:r>
            <a:r>
              <a:rPr lang="en-US" dirty="0">
                <a:highlight>
                  <a:srgbClr val="FFFF00"/>
                </a:highlight>
              </a:rPr>
              <a:t> asy</a:t>
            </a:r>
            <a:r>
              <a:rPr lang="en-US" dirty="0">
                <a:solidFill>
                  <a:srgbClr val="0000FF"/>
                </a:solidFill>
                <a:highlight>
                  <a:srgbClr val="FFFF00"/>
                </a:highlight>
              </a:rPr>
              <a:t>n</a:t>
            </a:r>
            <a:r>
              <a:rPr lang="en-US" dirty="0">
                <a:highlight>
                  <a:srgbClr val="FFFF00"/>
                </a:highlight>
              </a:rPr>
              <a:t>c scenarios</a:t>
            </a:r>
            <a:endParaRPr lang="en-US" dirty="0">
              <a:highlight>
                <a:srgbClr val="FFFF00"/>
              </a:highlight>
            </a:endParaRPr>
          </a:p>
          <a:p>
            <a:pPr lvl="1"/>
            <a:r>
              <a:rPr lang="en-US" dirty="0"/>
              <a:t>Option 1 (Ericsson, Nokia, Intel, Qualcomm):  Yes</a:t>
            </a:r>
            <a:endParaRPr lang="en-US" dirty="0"/>
          </a:p>
          <a:p>
            <a:pPr lvl="2"/>
            <a:r>
              <a:rPr lang="en-US" dirty="0"/>
              <a:t>Different NCSG patterns for synchronous and asynchronous operations in FR1</a:t>
            </a:r>
            <a:endParaRPr lang="en-US" dirty="0"/>
          </a:p>
          <a:p>
            <a:pPr lvl="2"/>
            <a:r>
              <a:rPr lang="en-US" dirty="0"/>
              <a:t>Same NCSG patterns for synchronous and asynchronous operations in FR2.</a:t>
            </a:r>
            <a:endParaRPr lang="en-US" dirty="0"/>
          </a:p>
          <a:p>
            <a:pPr lvl="1"/>
            <a:r>
              <a:rPr lang="en-US" dirty="0"/>
              <a:t> Option 2 (ZTE, OPPO, </a:t>
            </a:r>
            <a:r>
              <a:rPr lang="en-US" dirty="0" err="1"/>
              <a:t>Huawei,MTK,vivo</a:t>
            </a:r>
            <a:r>
              <a:rPr lang="en-US" dirty="0"/>
              <a:t>, CATT):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No</a:t>
            </a:r>
            <a:endParaRPr lang="en-US" dirty="0"/>
          </a:p>
          <a:p>
            <a:pPr lvl="2"/>
            <a:r>
              <a:rPr lang="en-US" dirty="0"/>
              <a:t>No need to separate NCSG patterns needed for synchronous and asynchronous operations.</a:t>
            </a:r>
            <a:endParaRPr lang="en-US" dirty="0"/>
          </a:p>
          <a:p>
            <a:pPr lvl="1"/>
            <a:r>
              <a:rPr lang="en-US" dirty="0"/>
              <a:t>Option 3 (CMCC, MTK, vivo, Apple): same NCSG patterns for synchronous and asynchronous operations, provided that the NCSG pattern only comprise the RF retuning time and ML. Interruption is not captured in VIL(RRT) and specified separately.</a:t>
            </a:r>
            <a:endParaRPr lang="en-US" dirty="0"/>
          </a:p>
          <a:p>
            <a:pPr lvl="1"/>
            <a:endParaRPr lang="zh-CN" altLang="en-US" b="1" dirty="0">
              <a:solidFill>
                <a:srgbClr val="FF0000"/>
              </a:solidFill>
              <a:highlight>
                <a:srgbClr val="FFFF00"/>
              </a:highlight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164624"/>
            <a:ext cx="10972800" cy="562074"/>
          </a:xfrm>
        </p:spPr>
        <p:txBody>
          <a:bodyPr/>
          <a:lstStyle/>
          <a:p>
            <a:r>
              <a:rPr lang="en-US" altLang="zh-CN" sz="3600" b="1" dirty="0"/>
              <a:t>NCSG pattern (2)</a:t>
            </a:r>
            <a:endParaRPr lang="zh-CN" altLang="en-US" sz="3600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63352" y="692696"/>
            <a:ext cx="11593288" cy="6120680"/>
          </a:xfrm>
        </p:spPr>
        <p:txBody>
          <a:bodyPr>
            <a:normAutofit/>
          </a:bodyPr>
          <a:lstStyle/>
          <a:p>
            <a:r>
              <a:rPr lang="en-US" b="1" dirty="0"/>
              <a:t>FFS on gap pattern index for NCSG</a:t>
            </a:r>
            <a:r>
              <a:rPr lang="en-US" i="1" dirty="0"/>
              <a:t> </a:t>
            </a:r>
            <a:endParaRPr lang="en-US" dirty="0"/>
          </a:p>
          <a:p>
            <a:r>
              <a:rPr lang="en-US" b="1" dirty="0">
                <a:highlight>
                  <a:srgbClr val="FFFF00"/>
                </a:highlight>
              </a:rPr>
              <a:t>VIL:</a:t>
            </a:r>
            <a:endParaRPr lang="en-US" dirty="0">
              <a:highlight>
                <a:srgbClr val="FFFF00"/>
              </a:highlight>
            </a:endParaRPr>
          </a:p>
          <a:p>
            <a:pPr lvl="1"/>
            <a:r>
              <a:rPr lang="en-US" dirty="0"/>
              <a:t>Option 1a (Qualcomm, Intel, Ericsson, vivo, ZTE</a:t>
            </a:r>
            <a:r>
              <a:rPr lang="en-US" dirty="0">
                <a:solidFill>
                  <a:srgbClr val="92D050"/>
                </a:solidFill>
              </a:rPr>
              <a:t>, OPPO</a:t>
            </a:r>
            <a:r>
              <a:rPr lang="en-US" dirty="0"/>
              <a:t>): VIL should be explicitly defined base</a:t>
            </a:r>
            <a:r>
              <a:rPr lang="en-US" dirty="0">
                <a:solidFill>
                  <a:srgbClr val="0000FF"/>
                </a:solidFill>
              </a:rPr>
              <a:t>d</a:t>
            </a:r>
            <a:r>
              <a:rPr lang="en-US" dirty="0"/>
              <a:t> on the number of interrupted durations in absolute time </a:t>
            </a:r>
            <a:endParaRPr lang="en-US" dirty="0"/>
          </a:p>
          <a:p>
            <a:pPr lvl="1"/>
            <a:r>
              <a:rPr lang="en-US" dirty="0"/>
              <a:t>Option 1b (Apple, CATT, Qualcomm, ZTE): VIL should be explicitly defined based on the number of  interrupted duration in slot </a:t>
            </a:r>
            <a:endParaRPr lang="en-US" dirty="0"/>
          </a:p>
          <a:p>
            <a:pPr lvl="1"/>
            <a:r>
              <a:rPr lang="en-US" dirty="0"/>
              <a:t> Option 2( MTK, Huawei, CMCC, Nokia): based on absolute  RF retuning time (tentatively denoted as “RRT”).</a:t>
            </a:r>
            <a:endParaRPr lang="en-US" dirty="0"/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164624"/>
            <a:ext cx="10972800" cy="562074"/>
          </a:xfrm>
        </p:spPr>
        <p:txBody>
          <a:bodyPr/>
          <a:lstStyle/>
          <a:p>
            <a:r>
              <a:rPr lang="en-US" altLang="zh-CN" sz="3600" b="1" dirty="0"/>
              <a:t>NCSG pattern (</a:t>
            </a:r>
            <a:r>
              <a:rPr lang="en-US" altLang="zh-CN" sz="3600" b="1" strike="sngStrike" dirty="0">
                <a:solidFill>
                  <a:srgbClr val="0000FF"/>
                </a:solidFill>
              </a:rPr>
              <a:t>2</a:t>
            </a:r>
            <a:r>
              <a:rPr lang="en-US" altLang="zh-CN" sz="3600" b="1" dirty="0">
                <a:solidFill>
                  <a:srgbClr val="0000FF"/>
                </a:solidFill>
              </a:rPr>
              <a:t>3</a:t>
            </a:r>
            <a:r>
              <a:rPr lang="en-US" altLang="zh-CN" sz="3600" b="1" dirty="0"/>
              <a:t>)</a:t>
            </a:r>
            <a:endParaRPr lang="zh-CN" altLang="en-US" sz="3600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63352" y="692696"/>
            <a:ext cx="11593288" cy="6120680"/>
          </a:xfrm>
        </p:spPr>
        <p:txBody>
          <a:bodyPr>
            <a:normAutofit/>
          </a:bodyPr>
          <a:lstStyle/>
          <a:p>
            <a:r>
              <a:rPr lang="en-US" b="1" dirty="0">
                <a:highlight>
                  <a:srgbClr val="FFFF00"/>
                </a:highlight>
              </a:rPr>
              <a:t>FFS on ML of NCSG (or the total length of NCSG).</a:t>
            </a:r>
            <a:endParaRPr lang="en-US" dirty="0">
              <a:highlight>
                <a:srgbClr val="FFFF00"/>
              </a:highlight>
            </a:endParaRPr>
          </a:p>
          <a:p>
            <a:pPr lvl="1"/>
            <a:r>
              <a:rPr lang="en-GB" dirty="0"/>
              <a:t>Option 1: the total length of NCSG (“ML + VIL1+VIL2”) is same as MGL of  the legacy gap</a:t>
            </a:r>
            <a:endParaRPr lang="en-US" dirty="0"/>
          </a:p>
          <a:p>
            <a:pPr lvl="1"/>
            <a:r>
              <a:rPr lang="en-US" dirty="0"/>
              <a:t>Option 2: the total length of NCSG (“ML + VIL1+VIL2”) is larger than MGL of the legacy</a:t>
            </a:r>
            <a:r>
              <a:rPr lang="en-US" dirty="0">
                <a:solidFill>
                  <a:srgbClr val="0000FF"/>
                </a:solidFill>
              </a:rPr>
              <a:t> gap </a:t>
            </a:r>
            <a:r>
              <a:rPr lang="en-US" dirty="0"/>
              <a:t>and the effective measurement window of NCSG (which is equal to ML) is same as “legacy MGL – 2 *R</a:t>
            </a:r>
            <a:r>
              <a:rPr lang="en-US" dirty="0">
                <a:solidFill>
                  <a:srgbClr val="0000FF"/>
                </a:solidFill>
              </a:rPr>
              <a:t>R</a:t>
            </a:r>
            <a:r>
              <a:rPr lang="en-US" strike="sngStrike" dirty="0">
                <a:solidFill>
                  <a:srgbClr val="0000FF"/>
                </a:solidFill>
              </a:rPr>
              <a:t>T</a:t>
            </a:r>
            <a:r>
              <a:rPr lang="en-US" dirty="0"/>
              <a:t>T)”.</a:t>
            </a:r>
            <a:r>
              <a:rPr lang="en-US" i="1" dirty="0"/>
              <a:t> </a:t>
            </a:r>
            <a:endParaRPr lang="en-US" dirty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164624"/>
            <a:ext cx="10972800" cy="562074"/>
          </a:xfrm>
        </p:spPr>
        <p:txBody>
          <a:bodyPr/>
          <a:lstStyle/>
          <a:p>
            <a:r>
              <a:rPr lang="en-US" altLang="zh-CN" sz="3600" b="1" dirty="0"/>
              <a:t>NCSG configuration</a:t>
            </a:r>
            <a:endParaRPr lang="zh-CN" altLang="en-US" sz="3600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63352" y="692696"/>
            <a:ext cx="11593288" cy="6120680"/>
          </a:xfrm>
        </p:spPr>
        <p:txBody>
          <a:bodyPr>
            <a:normAutofit/>
          </a:bodyPr>
          <a:lstStyle/>
          <a:p>
            <a:r>
              <a:rPr lang="en-US" dirty="0">
                <a:highlight>
                  <a:srgbClr val="FFFF00"/>
                </a:highlight>
              </a:rPr>
              <a:t>FFS on explicit configuration for NCSG</a:t>
            </a:r>
            <a:endParaRPr lang="en-US" dirty="0">
              <a:highlight>
                <a:srgbClr val="FFFF00"/>
              </a:highlight>
            </a:endParaRPr>
          </a:p>
          <a:p>
            <a:pPr lvl="1"/>
            <a:r>
              <a:rPr lang="en-US" dirty="0"/>
              <a:t>Option 1 (OPPO, Intel) NCSG configuration shall be based on legacy MG configuration </a:t>
            </a:r>
            <a:endParaRPr lang="en-US" dirty="0"/>
          </a:p>
          <a:p>
            <a:pPr lvl="1"/>
            <a:r>
              <a:rPr lang="en-US" dirty="0"/>
              <a:t>Option 1a (MTK, HW, OPPO ) :  Introduce a single bit for existing </a:t>
            </a:r>
            <a:r>
              <a:rPr lang="en-US" dirty="0" err="1"/>
              <a:t>MeasGapConfig</a:t>
            </a:r>
            <a:r>
              <a:rPr lang="en-US" dirty="0"/>
              <a:t> to transform the legacy gap into NCSG (detail to be left to RAN2).</a:t>
            </a:r>
            <a:endParaRPr lang="en-US" dirty="0"/>
          </a:p>
          <a:p>
            <a:pPr lvl="1"/>
            <a:r>
              <a:rPr lang="en-US" dirty="0"/>
              <a:t>Option 2(CATT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, ZTE</a:t>
            </a:r>
            <a:r>
              <a:rPr lang="en-US" dirty="0"/>
              <a:t>): Up to RAN2</a:t>
            </a:r>
            <a:endParaRPr lang="en-US" dirty="0"/>
          </a:p>
          <a:p>
            <a:pPr lvl="1"/>
            <a:r>
              <a:rPr lang="en-US" dirty="0"/>
              <a:t>FFS other options</a:t>
            </a:r>
            <a:endParaRPr lang="en-US" dirty="0"/>
          </a:p>
          <a:p>
            <a:pPr lvl="1"/>
            <a:endParaRPr lang="en-US" dirty="0">
              <a:highlight>
                <a:srgbClr val="FFFF00"/>
              </a:highlight>
            </a:endParaRP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164624"/>
            <a:ext cx="10972800" cy="562074"/>
          </a:xfrm>
        </p:spPr>
        <p:txBody>
          <a:bodyPr/>
          <a:lstStyle/>
          <a:p>
            <a:r>
              <a:rPr lang="en-US" altLang="zh-CN" sz="3600" b="1" dirty="0"/>
              <a:t>Impacts on RRM requirements due to NCSG(1)</a:t>
            </a:r>
            <a:endParaRPr lang="zh-CN" altLang="en-US" sz="3600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63352" y="692696"/>
            <a:ext cx="11593288" cy="6120680"/>
          </a:xfrm>
        </p:spPr>
        <p:txBody>
          <a:bodyPr>
            <a:normAutofit fontScale="62500" lnSpcReduction="20000"/>
          </a:bodyPr>
          <a:lstStyle/>
          <a:p>
            <a:r>
              <a:rPr lang="en-US" b="1" dirty="0"/>
              <a:t>FFS on Interruption requirements</a:t>
            </a:r>
            <a:endParaRPr lang="en-US" b="1" dirty="0"/>
          </a:p>
          <a:p>
            <a:pPr lvl="1"/>
            <a:r>
              <a:rPr lang="en-US" dirty="0"/>
              <a:t>Option 1: </a:t>
            </a:r>
            <a:r>
              <a:rPr lang="en-GB" dirty="0"/>
              <a:t>The interruption requirements in TS38.133 and TS36.133 shall be revisited</a:t>
            </a:r>
            <a:r>
              <a:rPr lang="en-GB" b="1" i="1" dirty="0"/>
              <a:t> </a:t>
            </a:r>
            <a:endParaRPr lang="en-US" dirty="0"/>
          </a:p>
          <a:p>
            <a:pPr lvl="1"/>
            <a:r>
              <a:rPr lang="en-US" dirty="0"/>
              <a:t>Option 2: </a:t>
            </a:r>
            <a:r>
              <a:rPr lang="en-GB" dirty="0"/>
              <a:t>Existing interruption requirements for </a:t>
            </a:r>
            <a:r>
              <a:rPr lang="en-GB" dirty="0" err="1"/>
              <a:t>SCell</a:t>
            </a:r>
            <a:r>
              <a:rPr lang="en-GB" dirty="0"/>
              <a:t> activation/deactivation can serve as starting point for the study of VIL requirements</a:t>
            </a:r>
            <a:endParaRPr lang="en-GB" dirty="0"/>
          </a:p>
          <a:p>
            <a:pPr lvl="1"/>
            <a:r>
              <a:rPr lang="en-US" dirty="0"/>
              <a:t>Option 3: the interruption is proposed as following</a:t>
            </a:r>
            <a:endParaRPr lang="en-GB" dirty="0"/>
          </a:p>
          <a:p>
            <a:pPr lvl="1"/>
            <a:endParaRPr lang="en-GB" dirty="0"/>
          </a:p>
          <a:p>
            <a:pPr lvl="1"/>
            <a:endParaRPr lang="en-GB" dirty="0"/>
          </a:p>
          <a:p>
            <a:pPr lvl="1"/>
            <a:endParaRPr lang="en-GB" dirty="0"/>
          </a:p>
          <a:p>
            <a:pPr lvl="1"/>
            <a:endParaRPr lang="en-GB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Option 3a :Translate 1ms(FR1) and 0.75ms(FR2) into the number of interrupted slots for defining the interruption requirements for the synchronous case and one more slot is added for asy</a:t>
            </a:r>
            <a:r>
              <a:rPr lang="en-US" dirty="0">
                <a:solidFill>
                  <a:srgbClr val="0000FF"/>
                </a:solidFill>
              </a:rPr>
              <a:t>n</a:t>
            </a:r>
            <a:r>
              <a:rPr lang="en-US" dirty="0"/>
              <a:t>chr</a:t>
            </a:r>
            <a:r>
              <a:rPr lang="en-US" dirty="0">
                <a:solidFill>
                  <a:srgbClr val="0000FF"/>
                </a:solidFill>
              </a:rPr>
              <a:t>o</a:t>
            </a:r>
            <a:r>
              <a:rPr lang="en-US" dirty="0"/>
              <a:t>nous case.</a:t>
            </a:r>
            <a:endParaRPr lang="en-US" dirty="0"/>
          </a:p>
          <a:p>
            <a:pPr lvl="1"/>
            <a:r>
              <a:rPr lang="en-US" dirty="0"/>
              <a:t>Option 4 </a:t>
            </a:r>
            <a:endParaRPr lang="en-US" dirty="0"/>
          </a:p>
          <a:p>
            <a:pPr lvl="2"/>
            <a:r>
              <a:rPr lang="en-US" dirty="0"/>
              <a:t>VIL on active victim serving cells is the number of interrupted slots calculated based on</a:t>
            </a:r>
            <a:endParaRPr lang="en-US" dirty="0"/>
          </a:p>
          <a:p>
            <a:pPr lvl="3"/>
            <a:r>
              <a:rPr lang="en-US" dirty="0"/>
              <a:t>Aggressor reference cell RRT, </a:t>
            </a:r>
            <a:endParaRPr lang="en-US" dirty="0"/>
          </a:p>
          <a:p>
            <a:pPr lvl="3"/>
            <a:r>
              <a:rPr lang="en-US" dirty="0"/>
              <a:t>Victim cell SCS, and </a:t>
            </a:r>
            <a:endParaRPr lang="en-US" dirty="0"/>
          </a:p>
          <a:p>
            <a:pPr lvl="3"/>
            <a:r>
              <a:rPr lang="en-US" dirty="0"/>
              <a:t>Sync or async. operation</a:t>
            </a:r>
            <a:endParaRPr lang="en-US" dirty="0"/>
          </a:p>
          <a:p>
            <a:pPr lvl="1"/>
            <a:r>
              <a:rPr lang="en-US" dirty="0"/>
              <a:t>Option 5: RAN4 to further discuss the condition, capability and impacts to measurement requirements for UE to use NCSG to control interruptions due to measurement on deactivated SCC or </a:t>
            </a:r>
            <a:r>
              <a:rPr lang="en-US" dirty="0" err="1"/>
              <a:t>Scell</a:t>
            </a:r>
            <a:r>
              <a:rPr lang="en-US" dirty="0"/>
              <a:t> in dormancy</a:t>
            </a:r>
            <a:endParaRPr lang="en-US" dirty="0"/>
          </a:p>
          <a:p>
            <a:r>
              <a:rPr lang="en-US" dirty="0">
                <a:solidFill>
                  <a:srgbClr val="00B050"/>
                </a:solidFill>
              </a:rPr>
              <a:t>The existing measurement mode requirements (effective MGRP, data scheduling depends on gap configuration) can be the baseline</a:t>
            </a:r>
            <a:endParaRPr lang="en-US" dirty="0">
              <a:solidFill>
                <a:srgbClr val="00B050"/>
              </a:solidFill>
            </a:endParaRP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351584" y="2132856"/>
          <a:ext cx="5925185" cy="12192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78840"/>
                <a:gridCol w="1259840"/>
                <a:gridCol w="1170305"/>
                <a:gridCol w="1308100"/>
                <a:gridCol w="1308100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zh-CN" sz="1050" kern="100">
                          <a:effectLst/>
                        </a:rPr>
                        <a:t>SCS</a:t>
                      </a:r>
                      <a:endParaRPr lang="en-US" sz="105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zh-CN" sz="1050" kern="100" dirty="0">
                          <a:effectLst/>
                        </a:rPr>
                        <a:t>Synchronous</a:t>
                      </a:r>
                      <a:endParaRPr lang="en-US" sz="105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 hMerge="1"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zh-CN" sz="1050" kern="100" dirty="0">
                          <a:effectLst/>
                        </a:rPr>
                        <a:t>Asynchronous</a:t>
                      </a:r>
                      <a:endParaRPr lang="en-US" sz="105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 hMerge="1"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</a:pPr>
                      <a:r>
                        <a:rPr lang="zh-CN" sz="1050" kern="100">
                          <a:effectLst/>
                        </a:rPr>
                        <a:t> </a:t>
                      </a:r>
                      <a:endParaRPr lang="en-US" sz="105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</a:pPr>
                      <a:r>
                        <a:rPr lang="zh-CN" sz="1050" kern="100" dirty="0">
                          <a:effectLst/>
                        </a:rPr>
                        <a:t>interruption length before measurement</a:t>
                      </a:r>
                      <a:endParaRPr lang="en-US" sz="105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</a:pPr>
                      <a:r>
                        <a:rPr lang="zh-CN" sz="1050" kern="100" dirty="0">
                          <a:effectLst/>
                        </a:rPr>
                        <a:t>interruption length after measurement</a:t>
                      </a:r>
                      <a:endParaRPr lang="en-US" sz="105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</a:pPr>
                      <a:r>
                        <a:rPr lang="zh-CN" sz="1050" kern="100">
                          <a:effectLst/>
                        </a:rPr>
                        <a:t>interruption length before measurement</a:t>
                      </a:r>
                      <a:endParaRPr lang="en-US" sz="105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</a:pPr>
                      <a:r>
                        <a:rPr lang="zh-CN" sz="1050" kern="100" dirty="0">
                          <a:effectLst/>
                        </a:rPr>
                        <a:t>interruption length after measurement</a:t>
                      </a:r>
                      <a:endParaRPr lang="en-US" sz="105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</a:pPr>
                      <a:r>
                        <a:rPr lang="zh-CN" sz="1050" kern="100">
                          <a:effectLst/>
                        </a:rPr>
                        <a:t>15KHz SCS</a:t>
                      </a:r>
                      <a:endParaRPr lang="en-US" sz="105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zh-CN" sz="1050" kern="100">
                          <a:effectLst/>
                        </a:rPr>
                        <a:t>1 slot</a:t>
                      </a:r>
                      <a:endParaRPr lang="en-US" sz="105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zh-CN" sz="1050" kern="100">
                          <a:effectLst/>
                        </a:rPr>
                        <a:t>1 slot</a:t>
                      </a:r>
                      <a:endParaRPr lang="en-US" sz="105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zh-CN" sz="1050" kern="100" dirty="0">
                          <a:effectLst/>
                        </a:rPr>
                        <a:t>2 slots</a:t>
                      </a:r>
                      <a:endParaRPr lang="en-US" sz="105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zh-CN" sz="1050" kern="100" dirty="0">
                          <a:effectLst/>
                        </a:rPr>
                        <a:t>2 slots</a:t>
                      </a:r>
                      <a:endParaRPr lang="en-US" sz="105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</a:pPr>
                      <a:r>
                        <a:rPr lang="zh-CN" sz="1050" kern="100">
                          <a:effectLst/>
                        </a:rPr>
                        <a:t>30KHz SCS</a:t>
                      </a:r>
                      <a:endParaRPr lang="en-US" sz="105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zh-CN" sz="1050" kern="100">
                          <a:effectLst/>
                        </a:rPr>
                        <a:t>2 slots</a:t>
                      </a:r>
                      <a:endParaRPr lang="en-US" sz="105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zh-CN" sz="1050" kern="100">
                          <a:effectLst/>
                        </a:rPr>
                        <a:t>2 slots</a:t>
                      </a:r>
                      <a:endParaRPr lang="en-US" sz="105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zh-CN" sz="1050" kern="100" dirty="0">
                          <a:effectLst/>
                        </a:rPr>
                        <a:t>3 slots</a:t>
                      </a:r>
                      <a:endParaRPr lang="en-US" sz="105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zh-CN" sz="1050" kern="100" dirty="0">
                          <a:effectLst/>
                        </a:rPr>
                        <a:t>3 slots</a:t>
                      </a:r>
                      <a:endParaRPr lang="en-US" sz="105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</a:pPr>
                      <a:r>
                        <a:rPr lang="zh-CN" sz="1050" kern="100">
                          <a:effectLst/>
                        </a:rPr>
                        <a:t>60KHz SCS</a:t>
                      </a:r>
                      <a:endParaRPr lang="en-US" sz="105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zh-CN" sz="1050" kern="100">
                          <a:effectLst/>
                        </a:rPr>
                        <a:t>3 slots</a:t>
                      </a:r>
                      <a:endParaRPr lang="en-US" sz="105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zh-CN" sz="1050" kern="100">
                          <a:effectLst/>
                        </a:rPr>
                        <a:t>3 slots</a:t>
                      </a:r>
                      <a:endParaRPr lang="en-US" sz="105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zh-CN" sz="1050" kern="100" dirty="0">
                          <a:effectLst/>
                        </a:rPr>
                        <a:t>4 slots</a:t>
                      </a:r>
                      <a:endParaRPr lang="en-US" sz="105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zh-CN" sz="1050" kern="100" dirty="0">
                          <a:effectLst/>
                        </a:rPr>
                        <a:t>4 slots</a:t>
                      </a:r>
                      <a:endParaRPr lang="en-US" sz="105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</a:pPr>
                      <a:r>
                        <a:rPr lang="zh-CN" sz="1050" kern="100">
                          <a:effectLst/>
                        </a:rPr>
                        <a:t>120KHz SCS</a:t>
                      </a:r>
                      <a:endParaRPr lang="en-US" sz="105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zh-CN" sz="1050" kern="100">
                          <a:effectLst/>
                        </a:rPr>
                        <a:t>6 slots</a:t>
                      </a:r>
                      <a:endParaRPr lang="en-US" sz="105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zh-CN" sz="1050" kern="100" dirty="0">
                          <a:effectLst/>
                        </a:rPr>
                        <a:t>6 slots</a:t>
                      </a:r>
                      <a:endParaRPr lang="en-US" sz="105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zh-CN" sz="1050" kern="100" dirty="0">
                          <a:effectLst/>
                        </a:rPr>
                        <a:t>7 slots</a:t>
                      </a:r>
                      <a:endParaRPr lang="en-US" sz="105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zh-CN" sz="1050" kern="100" dirty="0">
                          <a:effectLst/>
                        </a:rPr>
                        <a:t>7 slots</a:t>
                      </a:r>
                      <a:endParaRPr lang="en-US" sz="105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164624"/>
            <a:ext cx="10972800" cy="562074"/>
          </a:xfrm>
        </p:spPr>
        <p:txBody>
          <a:bodyPr/>
          <a:lstStyle/>
          <a:p>
            <a:r>
              <a:rPr lang="en-US" altLang="zh-CN" sz="3600" b="1" dirty="0"/>
              <a:t>Impacts on RRM requirements due to NCSG(2)</a:t>
            </a:r>
            <a:endParaRPr lang="zh-CN" altLang="en-US" sz="3600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63352" y="692696"/>
            <a:ext cx="11593288" cy="6120680"/>
          </a:xfrm>
        </p:spPr>
        <p:txBody>
          <a:bodyPr>
            <a:normAutofit/>
          </a:bodyPr>
          <a:lstStyle/>
          <a:p>
            <a:r>
              <a:rPr lang="en-US" dirty="0"/>
              <a:t>FFS on </a:t>
            </a:r>
            <a:r>
              <a:rPr lang="en-US" b="1" dirty="0"/>
              <a:t>Per-UE or Per-FR capability support </a:t>
            </a:r>
            <a:endParaRPr lang="en-US" b="1" dirty="0"/>
          </a:p>
          <a:p>
            <a:pPr lvl="1"/>
            <a:r>
              <a:rPr lang="en-US" dirty="0"/>
              <a:t>Option 1:per UE and per FR NCSG for RRM measurement needs the specific UE capability.</a:t>
            </a:r>
            <a:endParaRPr lang="en-US" dirty="0"/>
          </a:p>
          <a:p>
            <a:pPr lvl="1"/>
            <a:r>
              <a:rPr lang="en-US" dirty="0"/>
              <a:t>Option 2:  No additional NCSG capability for per-UE and per-FR differentiation is needed</a:t>
            </a:r>
            <a:endParaRPr lang="en-US" dirty="0"/>
          </a:p>
          <a:p>
            <a:pPr lvl="1"/>
            <a:r>
              <a:rPr lang="en-US" dirty="0"/>
              <a:t>Others</a:t>
            </a:r>
            <a:endParaRPr lang="en-US" dirty="0"/>
          </a:p>
          <a:p>
            <a:r>
              <a:rPr lang="en-US" dirty="0">
                <a:solidFill>
                  <a:srgbClr val="00B050"/>
                </a:solidFill>
              </a:rPr>
              <a:t>CCSF</a:t>
            </a:r>
            <a:endParaRPr lang="en-US" dirty="0">
              <a:solidFill>
                <a:srgbClr val="00B050"/>
              </a:solidFill>
            </a:endParaRPr>
          </a:p>
          <a:p>
            <a:pPr lvl="1"/>
            <a:r>
              <a:rPr lang="en-US" dirty="0">
                <a:solidFill>
                  <a:srgbClr val="00B050"/>
                </a:solidFill>
              </a:rPr>
              <a:t>Only one layer can be measured for each NCSG occasion, which is the assumption for deriving CSSF</a:t>
            </a:r>
            <a:endParaRPr lang="en-US" dirty="0">
              <a:solidFill>
                <a:srgbClr val="00B050"/>
              </a:solidFill>
            </a:endParaRPr>
          </a:p>
          <a:p>
            <a:endParaRPr lang="en-US" dirty="0">
              <a:solidFill>
                <a:srgbClr val="00B050"/>
              </a:solidFill>
            </a:endParaRPr>
          </a:p>
          <a:p>
            <a:endParaRPr lang="en-US" dirty="0"/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6539</Words>
  <Application>WPS 演示</Application>
  <PresentationFormat>宽屏</PresentationFormat>
  <Paragraphs>192</Paragraphs>
  <Slides>11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22" baseType="lpstr">
      <vt:lpstr>Arial</vt:lpstr>
      <vt:lpstr>宋体</vt:lpstr>
      <vt:lpstr>Wingdings</vt:lpstr>
      <vt:lpstr>Calibri</vt:lpstr>
      <vt:lpstr>Meiryo UI</vt:lpstr>
      <vt:lpstr>Arial Unicode MS</vt:lpstr>
      <vt:lpstr>Times New Roman</vt:lpstr>
      <vt:lpstr>微软雅黑</vt:lpstr>
      <vt:lpstr>Arial Unicode MS</vt:lpstr>
      <vt:lpstr>等线</vt:lpstr>
      <vt:lpstr>Office 主题</vt:lpstr>
      <vt:lpstr>3GPP TSG-RAN WG4 Meeting #99-e	 Electronic Meeting, 19 – 27 May, 2021  </vt:lpstr>
      <vt:lpstr>PowerPoint 演示文稿</vt:lpstr>
      <vt:lpstr>Scenarios and use cases</vt:lpstr>
      <vt:lpstr>NCSG pattern (1)</vt:lpstr>
      <vt:lpstr>NCSG pattern (2)</vt:lpstr>
      <vt:lpstr>NCSG pattern (23)</vt:lpstr>
      <vt:lpstr>NCSG configuration</vt:lpstr>
      <vt:lpstr>Impacts on RRM requirements due to NCSG(1)</vt:lpstr>
      <vt:lpstr>Impacts on RRM requirements due to NCSG(2)</vt:lpstr>
      <vt:lpstr>Measurement applicability </vt:lpstr>
      <vt:lpstr>Signaling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3GPP TSG-RAN WG4</dc:title>
  <dc:creator>Huawei</dc:creator>
  <cp:keywords>CTPClassification=CTP_NT</cp:keywords>
  <cp:lastModifiedBy>ZTE</cp:lastModifiedBy>
  <cp:revision>416</cp:revision>
  <dcterms:created xsi:type="dcterms:W3CDTF">2016-01-12T08:39:00Z</dcterms:created>
  <dcterms:modified xsi:type="dcterms:W3CDTF">2021-05-26T11:52:47Z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(3)UlQCbH8+njOX4Lmyu5V8GXYUR16tdb3WBVtHDmvVaJAGXV9XkZX/EpoCqtTtW9VXYrbifNSP
a7+Pf4YG+xgP4BDB1hxlY293Fmfa1kqA7ic5/sRjwb/4H1j5uU9QQcmaMyNknZbXSp0wJnwF
kPCTRGaeLgQq7Vqa35cU+TQhU+ACSp+TCrQQbhSTJu3vCT1G+NR7YV5HJtfd6fLXwUiu4S90
u5G3HnHpyVKLESCcUE</vt:lpwstr>
  </property>
  <property fmtid="{D5CDD505-2E9C-101B-9397-08002B2CF9AE}" pid="3" name="_2015_ms_pID_7253431">
    <vt:lpwstr>e6GDxdKaYeYtrjWylL7EBpH/dGbGo6yrGHj311IAPiAwAlx/dub8Q8
lxWA6t0Se7FX6KnMOVeAP3fa1L55fZBmVawfhYjUpcon7mdyNkN7Y0h/gWJ1A6INBfEjyLfV
Vkv+qF7m35L/KlmasNR8kClyuX5frXv9mq9vwYCQhatSWarcqW0KjvXm+iWlPdZthFQz8lsJ
rYnDaz7Y83Cpe2N8XNaGx8qMSPb9CmSIqvdr</vt:lpwstr>
  </property>
  <property fmtid="{D5CDD505-2E9C-101B-9397-08002B2CF9AE}" pid="4" name="_2015_ms_pID_7253432">
    <vt:lpwstr>9HdMISowIygjwabJCvOK/AK9BFDDyoZwhPae
AI19C7Rr8K7CBsiHqIadwcYEPNhXIHPu4l4wPLoTSdGsbhWVPbA=</vt:lpwstr>
  </property>
  <property fmtid="{D5CDD505-2E9C-101B-9397-08002B2CF9AE}" pid="5" name="ContentTypeId">
    <vt:lpwstr>0x010100F3E9551B3FDDA24EBF0A209BAAD637CA</vt:lpwstr>
  </property>
  <property fmtid="{D5CDD505-2E9C-101B-9397-08002B2CF9AE}" pid="6" name="_readonly">
    <vt:lpwstr/>
  </property>
  <property fmtid="{D5CDD505-2E9C-101B-9397-08002B2CF9AE}" pid="7" name="_change">
    <vt:lpwstr/>
  </property>
  <property fmtid="{D5CDD505-2E9C-101B-9397-08002B2CF9AE}" pid="8" name="_full-control">
    <vt:lpwstr/>
  </property>
  <property fmtid="{D5CDD505-2E9C-101B-9397-08002B2CF9AE}" pid="9" name="sflag">
    <vt:lpwstr>1590454755</vt:lpwstr>
  </property>
  <property fmtid="{D5CDD505-2E9C-101B-9397-08002B2CF9AE}" pid="10" name="TitusGUID">
    <vt:lpwstr>4a845e00-6a01-4df2-a762-9fa96d4d9f58</vt:lpwstr>
  </property>
  <property fmtid="{D5CDD505-2E9C-101B-9397-08002B2CF9AE}" pid="11" name="CTP_TimeStamp">
    <vt:lpwstr>2020-08-25 13:45:02Z</vt:lpwstr>
  </property>
  <property fmtid="{D5CDD505-2E9C-101B-9397-08002B2CF9AE}" pid="12" name="CTP_BU">
    <vt:lpwstr>NA</vt:lpwstr>
  </property>
  <property fmtid="{D5CDD505-2E9C-101B-9397-08002B2CF9AE}" pid="13" name="CTP_IDSID">
    <vt:lpwstr>NA</vt:lpwstr>
  </property>
  <property fmtid="{D5CDD505-2E9C-101B-9397-08002B2CF9AE}" pid="14" name="CTP_WWID">
    <vt:lpwstr>NA</vt:lpwstr>
  </property>
  <property fmtid="{D5CDD505-2E9C-101B-9397-08002B2CF9AE}" pid="15" name="CTPClassification">
    <vt:lpwstr>CTP_NT</vt:lpwstr>
  </property>
  <property fmtid="{D5CDD505-2E9C-101B-9397-08002B2CF9AE}" pid="16" name="KSOProductBuildVer">
    <vt:lpwstr>2052-11.8.2.9022</vt:lpwstr>
  </property>
</Properties>
</file>