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0" r:id="rId7"/>
    <p:sldId id="364" r:id="rId8"/>
    <p:sldId id="370" r:id="rId9"/>
    <p:sldId id="371" r:id="rId10"/>
    <p:sldId id="365" r:id="rId11"/>
    <p:sldId id="366" r:id="rId12"/>
    <p:sldId id="372" r:id="rId13"/>
    <p:sldId id="367" r:id="rId14"/>
    <p:sldId id="369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C" lastIdx="2" clrIdx="0">
    <p:extLst>
      <p:ext uri="{19B8F6BF-5375-455C-9EA6-DF929625EA0E}">
        <p15:presenceInfo xmlns:p15="http://schemas.microsoft.com/office/powerpoint/2012/main" userId="Qualcomm" providerId="None"/>
      </p:ext>
    </p:extLst>
  </p:cmAuthor>
  <p:cmAuthor id="2" name="Juergen Hofmann" initials="JH" lastIdx="2" clrIdx="1">
    <p:extLst>
      <p:ext uri="{19B8F6BF-5375-455C-9EA6-DF929625EA0E}">
        <p15:presenceInfo xmlns:p15="http://schemas.microsoft.com/office/powerpoint/2012/main" userId="Juergen Hofmann" providerId="None"/>
      </p:ext>
    </p:extLst>
  </p:cmAuthor>
  <p:cmAuthor id="3" name="OPPO" initials="RH" lastIdx="1" clrIdx="2">
    <p:extLst>
      <p:ext uri="{19B8F6BF-5375-455C-9EA6-DF929625EA0E}">
        <p15:presenceInfo xmlns:p15="http://schemas.microsoft.com/office/powerpoint/2012/main" userId="OPP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5-26T17:24:01.503" idx="1">
    <p:pos x="7116" y="1385"/>
    <p:text>Agree with FFS on the coexistence of NCSG and legacy MG. Just to be clarified, could this issue be covered by current multiple MGs with NCSG in 2nd stage?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6T02:04:13.493" idx="2">
    <p:pos x="1482" y="1360"/>
    <p:text>Nokia supports option 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10:00:55.991" idx="2">
    <p:pos x="2328" y="2547"/>
    <p:text>We add this as proposed in the 1st round comment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09:54:25.817" idx="1">
    <p:pos x="3238" y="3383"/>
    <p:text>We also support Option3 in view of the RRM maintenance agenda for NeedForGaps</p:text>
    <p:extLst>
      <p:ext uri="{C676402C-5697-4E1C-873F-D02D1690AC5C}">
        <p15:threadingInfo xmlns:p15="http://schemas.microsoft.com/office/powerpoint/2012/main" timeZoneBias="420"/>
      </p:ext>
    </p:extLst>
  </p:cm>
  <p:cm authorId="2" dt="2021-05-26T02:02:40.607" idx="1">
    <p:pos x="1313" y="3380"/>
    <p:text>Nokia also supports option 3.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</a:t>
            </a:r>
            <a:r>
              <a:rPr lang="en-US" strike="sngStrike" dirty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the discussion on simultaneous configuration of NCSG and legacy MG based on concurrent MG framework </a:t>
            </a:r>
            <a:r>
              <a:rPr lang="en-US" dirty="0">
                <a:solidFill>
                  <a:srgbClr val="0000FF"/>
                </a:solidFill>
              </a:rPr>
              <a:t>to the </a:t>
            </a:r>
            <a:r>
              <a:rPr lang="en-US" strike="sngStrike" dirty="0">
                <a:solidFill>
                  <a:srgbClr val="0000FF"/>
                </a:solidFill>
              </a:rPr>
              <a:t>in a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stage of this WI.</a:t>
            </a: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</a:p>
          <a:p>
            <a:pPr lvl="2"/>
            <a:r>
              <a:rPr lang="en-US" dirty="0"/>
              <a:t>NCSG configuration</a:t>
            </a:r>
          </a:p>
          <a:p>
            <a:pPr lvl="2"/>
            <a:r>
              <a:rPr lang="en-US" dirty="0"/>
              <a:t>UE capability related to NCSG patterns and per-UE/per-FR NCSG</a:t>
            </a:r>
          </a:p>
          <a:p>
            <a:pPr lvl="2"/>
            <a:r>
              <a:rPr lang="en-US" dirty="0"/>
              <a:t>UE capability related to need for NCSG for a target carrier</a:t>
            </a:r>
          </a:p>
          <a:p>
            <a:pPr lvl="1"/>
            <a:r>
              <a:rPr lang="en-US" dirty="0"/>
              <a:t>Option 2 (Nokia, Ericsson): Defer these discussions after NCSG pattern design as well as NCSG applicability and UE capability support are finalized</a:t>
            </a:r>
          </a:p>
          <a:p>
            <a:pPr lvl="1"/>
            <a:r>
              <a:rPr lang="en-US" dirty="0"/>
              <a:t>Other options was not excluded</a:t>
            </a:r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NeedForGap</a:t>
            </a:r>
            <a:r>
              <a:rPr lang="en-US" dirty="0"/>
              <a:t>” signaling structure can be reused for NR NCSG as a start point</a:t>
            </a:r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signaling structure with a new component ‘NCSG’. </a:t>
            </a:r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>
                <a:solidFill>
                  <a:srgbClr val="92D050"/>
                </a:solidFill>
              </a:rPr>
              <a:t>s</a:t>
            </a:r>
            <a:r>
              <a:rPr lang="en-US" dirty="0"/>
              <a:t>ignaling for NCSG</a:t>
            </a:r>
          </a:p>
          <a:p>
            <a:pPr lvl="1"/>
            <a:r>
              <a:rPr lang="en-US" dirty="0"/>
              <a:t>Option 3(Ericsson, CATT, Qualcomm</a:t>
            </a:r>
            <a:r>
              <a:rPr lang="en-US" dirty="0">
                <a:solidFill>
                  <a:srgbClr val="92D050"/>
                </a:solidFill>
              </a:rPr>
              <a:t>, OPPO</a:t>
            </a:r>
            <a:r>
              <a:rPr lang="en-US" dirty="0"/>
              <a:t>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</a:p>
          <a:p>
            <a:pPr lvl="1"/>
            <a:r>
              <a:rPr lang="en-US" dirty="0"/>
              <a:t>Note: regardless of the selected option, decision will involve RAN2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</a:t>
            </a:r>
            <a:r>
              <a:rPr lang="en-US" dirty="0">
                <a:solidFill>
                  <a:srgbClr val="0000FF"/>
                </a:solidFill>
              </a:rPr>
              <a:t>scenario </a:t>
            </a:r>
            <a:r>
              <a:rPr lang="en-US" dirty="0" err="1">
                <a:solidFill>
                  <a:srgbClr val="0000FF"/>
                </a:solidFill>
              </a:rPr>
              <a:t>for</a:t>
            </a:r>
            <a:r>
              <a:rPr lang="en-US" strike="sngStrike" dirty="0" err="1">
                <a:solidFill>
                  <a:srgbClr val="0000FF"/>
                </a:solidFill>
              </a:rPr>
              <a:t>of</a:t>
            </a:r>
            <a:r>
              <a:rPr lang="en-US" dirty="0">
                <a:solidFill>
                  <a:srgbClr val="00B050"/>
                </a:solidFill>
              </a:rPr>
              <a:t> NCSG usage as we agreed unless </a:t>
            </a:r>
            <a:r>
              <a:rPr lang="en-US" strike="sngStrike" dirty="0">
                <a:solidFill>
                  <a:srgbClr val="0000FF"/>
                </a:solidFill>
              </a:rPr>
              <a:t>the</a:t>
            </a:r>
            <a:r>
              <a:rPr lang="en-US" dirty="0">
                <a:solidFill>
                  <a:srgbClr val="00B050"/>
                </a:solidFill>
              </a:rPr>
              <a:t> critical issues </a:t>
            </a:r>
            <a:r>
              <a:rPr lang="en-US" dirty="0" err="1">
                <a:solidFill>
                  <a:srgbClr val="0000FF"/>
                </a:solidFill>
              </a:rPr>
              <a:t>were</a:t>
            </a:r>
            <a:r>
              <a:rPr lang="en-US" strike="sngStrike" dirty="0" err="1">
                <a:solidFill>
                  <a:srgbClr val="0000FF"/>
                </a:solidFill>
              </a:rPr>
              <a:t>was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identified</a:t>
            </a:r>
            <a:r>
              <a:rPr lang="en-US" strike="sngStrike" dirty="0" err="1">
                <a:solidFill>
                  <a:srgbClr val="0000FF"/>
                </a:solidFill>
              </a:rPr>
              <a:t>acknowledged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FFS on RAN4 needs to </a:t>
            </a:r>
            <a:r>
              <a:rPr lang="en-US" strike="sngStrike" dirty="0">
                <a:solidFill>
                  <a:srgbClr val="0000FF"/>
                </a:solidFill>
                <a:highlight>
                  <a:srgbClr val="FFFF00"/>
                </a:highlight>
              </a:rPr>
              <a:t>be </a:t>
            </a:r>
            <a:r>
              <a:rPr lang="en-US" dirty="0">
                <a:highlight>
                  <a:srgbClr val="FFFF00"/>
                </a:highlight>
              </a:rPr>
              <a:t>define separate NCSG patterns for sync an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d</a:t>
            </a:r>
            <a:r>
              <a:rPr lang="en-US" dirty="0">
                <a:highlight>
                  <a:srgbClr val="FFFF00"/>
                </a:highlight>
              </a:rPr>
              <a:t> asy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n</a:t>
            </a:r>
            <a:r>
              <a:rPr lang="en-US" dirty="0">
                <a:highlight>
                  <a:srgbClr val="FFFF00"/>
                </a:highlight>
              </a:rPr>
              <a:t>c scenarios</a:t>
            </a:r>
          </a:p>
          <a:p>
            <a:pPr lvl="1"/>
            <a:r>
              <a:rPr lang="en-US" dirty="0"/>
              <a:t>Option 1 (Ericsson, Nokia, Intel, Qualcomm):  Yes</a:t>
            </a:r>
          </a:p>
          <a:p>
            <a:pPr lvl="2"/>
            <a:r>
              <a:rPr lang="en-US" dirty="0"/>
              <a:t>Different NCSG patterns for synchronous and asynchronous operations in FR1</a:t>
            </a:r>
          </a:p>
          <a:p>
            <a:pPr lvl="2"/>
            <a:r>
              <a:rPr lang="en-US" dirty="0"/>
              <a:t>Same NCSG patterns for synchronous and asynchronous operations in FR2.</a:t>
            </a:r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</a:p>
          <a:p>
            <a:pPr lvl="2"/>
            <a:r>
              <a:rPr lang="en-US" dirty="0"/>
              <a:t>No need to separate NCSG patterns needed for synchronous and asynchronous operations.</a:t>
            </a:r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9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VIL: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1a (Qualcomm, Intel, Ericsson, vivo, ZTE</a:t>
            </a:r>
            <a:r>
              <a:rPr lang="en-US" dirty="0">
                <a:solidFill>
                  <a:srgbClr val="92D050"/>
                </a:solidFill>
              </a:rPr>
              <a:t>, OPPO</a:t>
            </a:r>
            <a:r>
              <a:rPr lang="en-US" dirty="0"/>
              <a:t>): VIL should be explicitly defined base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/>
              <a:t> on the number of interrupted durations in absolute time </a:t>
            </a:r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</a:t>
            </a:r>
            <a:r>
              <a:rPr lang="en-US" altLang="zh-CN" sz="3600" b="1" strike="sngStrike" dirty="0">
                <a:solidFill>
                  <a:srgbClr val="0000FF"/>
                </a:solidFill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</a:rPr>
              <a:t>3</a:t>
            </a:r>
            <a:r>
              <a:rPr lang="en-US" altLang="zh-CN" sz="3600" b="1" dirty="0"/>
              <a:t>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the legacy</a:t>
            </a:r>
            <a:r>
              <a:rPr lang="en-US" dirty="0">
                <a:solidFill>
                  <a:srgbClr val="0000FF"/>
                </a:solidFill>
              </a:rPr>
              <a:t> gap </a:t>
            </a:r>
            <a:r>
              <a:rPr lang="en-US" dirty="0"/>
              <a:t>and the effective measurement window of NCSG (which is equal to ML) is same as “legacy MGL – 2 *R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strike="sngStrike" dirty="0">
                <a:solidFill>
                  <a:srgbClr val="0000FF"/>
                </a:solidFill>
              </a:rPr>
              <a:t>T</a:t>
            </a:r>
            <a:r>
              <a:rPr lang="en-US" dirty="0"/>
              <a:t>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</a:p>
          <a:p>
            <a:pPr lvl="1"/>
            <a:r>
              <a:rPr lang="en-US" dirty="0"/>
              <a:t>Option 1 (OPPO, Intel) NCSG configuration shall be based on legacy MG configuration </a:t>
            </a:r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</a:p>
          <a:p>
            <a:pPr lvl="1"/>
            <a:r>
              <a:rPr lang="en-US" dirty="0"/>
              <a:t>Option 2(CATT): Up to RAN2</a:t>
            </a:r>
          </a:p>
          <a:p>
            <a:pPr lvl="1"/>
            <a:r>
              <a:rPr lang="en-US" dirty="0"/>
              <a:t>FFS other options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asy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chr</a:t>
            </a:r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/>
              <a:t>nous case.</a:t>
            </a:r>
          </a:p>
          <a:p>
            <a:pPr lvl="1"/>
            <a:r>
              <a:rPr lang="en-US" dirty="0"/>
              <a:t>Option 4 </a:t>
            </a:r>
          </a:p>
          <a:p>
            <a:pPr lvl="2"/>
            <a:r>
              <a:rPr lang="en-US" dirty="0"/>
              <a:t>VIL on active victim serving cells is the number of interrupted slots calculated based on</a:t>
            </a:r>
          </a:p>
          <a:p>
            <a:pPr lvl="3"/>
            <a:r>
              <a:rPr lang="en-US" dirty="0"/>
              <a:t>Aggressor reference cell RRT, </a:t>
            </a:r>
          </a:p>
          <a:p>
            <a:pPr lvl="3"/>
            <a:r>
              <a:rPr lang="en-US" dirty="0"/>
              <a:t>Victim cell SCS, and </a:t>
            </a:r>
          </a:p>
          <a:p>
            <a:pPr lvl="3"/>
            <a:r>
              <a:rPr lang="en-US" dirty="0"/>
              <a:t>Sync or async. operation</a:t>
            </a:r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D0C3E0-596E-43DF-BFF7-A57A03C21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1345"/>
              </p:ext>
            </p:extLst>
          </p:nvPr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3772912251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39028539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8619304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6306275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27415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5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0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91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2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8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</a:p>
          <a:p>
            <a:pPr lvl="1"/>
            <a:r>
              <a:rPr lang="en-US" dirty="0"/>
              <a:t>Option 1:per UE and per FR NCSG for RRM measurement needs the specific UE capability.</a:t>
            </a:r>
          </a:p>
          <a:p>
            <a:pPr lvl="1"/>
            <a:r>
              <a:rPr lang="en-US" dirty="0"/>
              <a:t>Option 2:  No additional NCSG capability for per-UE and per-FR differentiation is needed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E72A53-2199-4E3C-81EC-EB97D8C5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b239327-9e80-40e4-b1b7-4394fed77a33"/>
    <ds:schemaRef ds:uri="2f282d3b-eb4a-4b09-b61f-b9593442e286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23004</TotalTime>
  <Words>1253</Words>
  <Application>Microsoft Office PowerPoint</Application>
  <PresentationFormat>宽屏</PresentationFormat>
  <Paragraphs>125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Meiryo UI</vt:lpstr>
      <vt:lpstr>宋体</vt:lpstr>
      <vt:lpstr>宋体</vt:lpstr>
      <vt:lpstr>Arial</vt:lpstr>
      <vt:lpstr>Calibri</vt:lpstr>
      <vt:lpstr>Times New Roman</vt:lpstr>
      <vt:lpstr>Office 主题</vt:lpstr>
      <vt:lpstr>3GPP TSG-RAN WG4 Meeting #99-e  Electronic Meeting, 19 – 27 May, 2021  </vt:lpstr>
      <vt:lpstr>PowerPoint 演示文稿</vt:lpstr>
      <vt:lpstr>Scenarios and use cases</vt:lpstr>
      <vt:lpstr>NCSG pattern (1)</vt:lpstr>
      <vt:lpstr>NCSG pattern (2)</vt:lpstr>
      <vt:lpstr>NCSG pattern (23)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OPPO</cp:lastModifiedBy>
  <cp:revision>415</cp:revision>
  <dcterms:created xsi:type="dcterms:W3CDTF">2016-01-12T08:39:50Z</dcterms:created>
  <dcterms:modified xsi:type="dcterms:W3CDTF">2021-05-26T09:27:54Z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