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0" r:id="rId7"/>
    <p:sldId id="364" r:id="rId8"/>
    <p:sldId id="370" r:id="rId9"/>
    <p:sldId id="371" r:id="rId10"/>
    <p:sldId id="365" r:id="rId11"/>
    <p:sldId id="366" r:id="rId12"/>
    <p:sldId id="372" r:id="rId13"/>
    <p:sldId id="367" r:id="rId14"/>
    <p:sldId id="369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lcomm" initials="QC" lastIdx="2" clrIdx="0">
    <p:extLst>
      <p:ext uri="{19B8F6BF-5375-455C-9EA6-DF929625EA0E}">
        <p15:presenceInfo xmlns:p15="http://schemas.microsoft.com/office/powerpoint/2012/main" userId="Qualcomm" providerId="None"/>
      </p:ext>
    </p:extLst>
  </p:cmAuthor>
  <p:cmAuthor id="2" name="Juergen Hofmann" initials="JH" lastIdx="2" clrIdx="1">
    <p:extLst>
      <p:ext uri="{19B8F6BF-5375-455C-9EA6-DF929625EA0E}">
        <p15:presenceInfo xmlns:p15="http://schemas.microsoft.com/office/powerpoint/2012/main" userId="Juergen Hof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5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6T02:04:13.493" idx="2">
    <p:pos x="1482" y="1360"/>
    <p:text>Nokia supports option 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10:00:55.991" idx="2">
    <p:pos x="2328" y="2547"/>
    <p:text>We add this as proposed in the 1st round comment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09:54:25.817" idx="1">
    <p:pos x="3238" y="3383"/>
    <p:text>We also support Option3 in view of the RRM maintenance agenda for NeedForGaps</p:text>
    <p:extLst>
      <p:ext uri="{C676402C-5697-4E1C-873F-D02D1690AC5C}">
        <p15:threadingInfo xmlns:p15="http://schemas.microsoft.com/office/powerpoint/2012/main" timeZoneBias="420"/>
      </p:ext>
    </p:extLst>
  </p:cm>
  <p:cm authorId="2" dt="2021-05-26T02:02:40.607" idx="1">
    <p:pos x="1313" y="3380"/>
    <p:text>Nokia also supports option 3.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A71A-A7E0-476C-9B96-F7BBD267C83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DFBA-99F4-4503-8966-41AA9531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80256"/>
            <a:ext cx="5616575" cy="1248544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 – 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4800" dirty="0"/>
              <a:t>WF on R17 NR MG enhancements –</a:t>
            </a:r>
            <a:r>
              <a:rPr lang="en-GB" sz="4800" dirty="0"/>
              <a:t>NCSG</a:t>
            </a:r>
            <a:endParaRPr lang="zh-CN" altLang="en-US" sz="80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Measurement applicability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</a:t>
            </a:r>
            <a:r>
              <a:rPr lang="en-US" strike="sngStrike" dirty="0">
                <a:solidFill>
                  <a:srgbClr val="0000FF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the discussion on simultaneous configuration of NCSG and legacy MG based on concurrent MG framework </a:t>
            </a:r>
            <a:r>
              <a:rPr lang="en-US" dirty="0">
                <a:solidFill>
                  <a:srgbClr val="0000FF"/>
                </a:solidFill>
              </a:rPr>
              <a:t>to the </a:t>
            </a:r>
            <a:r>
              <a:rPr lang="en-US" strike="sngStrike" dirty="0">
                <a:solidFill>
                  <a:srgbClr val="0000FF"/>
                </a:solidFill>
              </a:rPr>
              <a:t>in a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stage of this WI.</a:t>
            </a:r>
          </a:p>
          <a:p>
            <a:r>
              <a:rPr lang="en-US" dirty="0"/>
              <a:t>FFS on </a:t>
            </a:r>
            <a:r>
              <a:rPr lang="en-US" b="1" dirty="0"/>
              <a:t>Rx beam limitation</a:t>
            </a:r>
          </a:p>
          <a:p>
            <a:pPr lvl="1"/>
            <a:r>
              <a:rPr lang="en-US" dirty="0"/>
              <a:t>Option 1. (MTK, Ericsson, Huawei): </a:t>
            </a:r>
            <a:r>
              <a:rPr lang="en-GB" dirty="0"/>
              <a:t> NCSG pattern is also supported for FR2 </a:t>
            </a:r>
            <a:endParaRPr lang="en-US" dirty="0"/>
          </a:p>
          <a:p>
            <a:pPr lvl="1"/>
            <a:r>
              <a:rPr lang="en-US" dirty="0"/>
              <a:t>Option 1a. (MTK)NW needs to be informed that the inter-frequency measurements with NCSG is CBM or IBM with serving cells in FR2.</a:t>
            </a:r>
          </a:p>
          <a:p>
            <a:pPr lvl="1"/>
            <a:r>
              <a:rPr lang="en-US" dirty="0"/>
              <a:t>Option 2(CATT) </a:t>
            </a:r>
            <a:r>
              <a:rPr lang="en-GB" dirty="0"/>
              <a:t>NCSG in FR2 should be deprioritized in current stage.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scheduling and measurement restriction</a:t>
            </a:r>
          </a:p>
          <a:p>
            <a:pPr lvl="1"/>
            <a:r>
              <a:rPr lang="en-US" dirty="0"/>
              <a:t>Option 1 (Ericsson, CATT): </a:t>
            </a:r>
            <a:r>
              <a:rPr lang="en-GB" dirty="0"/>
              <a:t>When NCSG is configured then during the ML the existing scheduling </a:t>
            </a:r>
            <a:r>
              <a:rPr lang="en-US" dirty="0"/>
              <a:t>restriction requirements defined in TS 38.133 shall also apply, </a:t>
            </a:r>
          </a:p>
          <a:p>
            <a:pPr lvl="1"/>
            <a:r>
              <a:rPr lang="en-US" dirty="0"/>
              <a:t>Option 1a(Qualcomm): RAN4 to discuss if existing scheduling restrictions of 9.2.5.3.3 for measurement on FR2 intra-frequency cell shall be extended for the use case of measurement on intra- or inter-frequency cell via NCSG instead of legacy MG.</a:t>
            </a:r>
          </a:p>
          <a:p>
            <a:pPr lvl="1"/>
            <a:r>
              <a:rPr lang="en-US" dirty="0"/>
              <a:t>Option 2(Huawei, OPPO, Intel): Scheduling restriction for NCSG is FFS, and check with RAN2 on the feasibility of informing NW the CBM or IBM between inter-frequency measurements and serving cells in FR2.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Signaling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FFS on </a:t>
            </a:r>
            <a:r>
              <a:rPr lang="en-US" b="1" dirty="0"/>
              <a:t>necessary signaling for NCSG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Option 1 (Huawei, Qualcomm): </a:t>
            </a:r>
            <a:r>
              <a:rPr lang="en-US" dirty="0" err="1"/>
              <a:t>Signalling</a:t>
            </a:r>
            <a:r>
              <a:rPr lang="en-US" dirty="0"/>
              <a:t> supports for NCSG include at least</a:t>
            </a:r>
          </a:p>
          <a:p>
            <a:pPr lvl="2"/>
            <a:r>
              <a:rPr lang="en-US" dirty="0"/>
              <a:t>NCSG configuration</a:t>
            </a:r>
          </a:p>
          <a:p>
            <a:pPr lvl="2"/>
            <a:r>
              <a:rPr lang="en-US" dirty="0"/>
              <a:t>UE capability related to NCSG patterns and per-UE/per-FR NCSG</a:t>
            </a:r>
          </a:p>
          <a:p>
            <a:pPr lvl="2"/>
            <a:r>
              <a:rPr lang="en-US" dirty="0"/>
              <a:t>UE capability related to need for NCSG for a target carrier</a:t>
            </a:r>
          </a:p>
          <a:p>
            <a:pPr lvl="1"/>
            <a:r>
              <a:rPr lang="en-US" dirty="0"/>
              <a:t>Option 2 (Nokia, Ericsson): Defer these discussions after NCSG pattern design as well 	as NCSG applicability and UE capability support are finalized</a:t>
            </a:r>
          </a:p>
          <a:p>
            <a:pPr lvl="1"/>
            <a:r>
              <a:rPr lang="en-US" dirty="0"/>
              <a:t>Other options was not excluded</a:t>
            </a:r>
          </a:p>
          <a:p>
            <a:r>
              <a:rPr lang="en-US" dirty="0"/>
              <a:t>FFS on </a:t>
            </a:r>
            <a:r>
              <a:rPr lang="en-US" b="1" dirty="0"/>
              <a:t>How to consider the relation between NCSG and ‘</a:t>
            </a:r>
            <a:r>
              <a:rPr lang="en-US" b="1" dirty="0" err="1"/>
              <a:t>NeedForGap</a:t>
            </a:r>
            <a:r>
              <a:rPr lang="en-US" b="1" dirty="0"/>
              <a:t>’?</a:t>
            </a:r>
            <a:endParaRPr lang="en-US" dirty="0"/>
          </a:p>
          <a:p>
            <a:pPr lvl="1"/>
            <a:r>
              <a:rPr lang="en-US" dirty="0"/>
              <a:t>Option 1 (Intel, Apple): The “</a:t>
            </a:r>
            <a:r>
              <a:rPr lang="en-US" dirty="0" err="1"/>
              <a:t>NeedForGap</a:t>
            </a:r>
            <a:r>
              <a:rPr lang="en-US" dirty="0"/>
              <a:t>” signaling structure can be reused for NR NCSG as a start point</a:t>
            </a:r>
          </a:p>
          <a:p>
            <a:pPr lvl="1"/>
            <a:r>
              <a:rPr lang="en-US" dirty="0"/>
              <a:t>Option 1a (MTK, ZTE, Apple):  Rel-17 NCSG capability is reported on top of existing RAN2 ‘</a:t>
            </a:r>
            <a:r>
              <a:rPr lang="en-US" dirty="0" err="1"/>
              <a:t>NeedForGap</a:t>
            </a:r>
            <a:r>
              <a:rPr lang="en-US" dirty="0"/>
              <a:t>’ signaling structure with a new component ‘NCSG’. </a:t>
            </a:r>
          </a:p>
          <a:p>
            <a:pPr lvl="1"/>
            <a:r>
              <a:rPr lang="en-US" dirty="0"/>
              <a:t>Option 2 (Ericsson, CMCC, OPPO, Qualcomm):  Don’t reuse Rel-16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 err="1"/>
              <a:t>ignaling</a:t>
            </a:r>
            <a:r>
              <a:rPr lang="en-US" dirty="0"/>
              <a:t> for NCSG</a:t>
            </a:r>
          </a:p>
          <a:p>
            <a:pPr lvl="1"/>
            <a:r>
              <a:rPr lang="en-US" dirty="0"/>
              <a:t>Option 3(Ericsson, CATT, Qualcomm): Let RAN2 decide NCSG signaling details and any relation between NCSG and ‘</a:t>
            </a:r>
            <a:r>
              <a:rPr lang="en-US" dirty="0" err="1"/>
              <a:t>NeedForGap</a:t>
            </a:r>
            <a:r>
              <a:rPr lang="en-US" dirty="0"/>
              <a:t>’ based on RAN4 technical input on NCSG pattern design</a:t>
            </a:r>
          </a:p>
          <a:p>
            <a:pPr lvl="1"/>
            <a:r>
              <a:rPr lang="en-US" dirty="0"/>
              <a:t>Note: regardless of the selected option, decision will involve RAN2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2nd round discussion 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Scenarios and use cases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50"/>
                </a:solidFill>
              </a:rPr>
              <a:t>In principle, </a:t>
            </a:r>
            <a:r>
              <a:rPr lang="en-US" dirty="0">
                <a:solidFill>
                  <a:srgbClr val="00B050"/>
                </a:solidFill>
              </a:rPr>
              <a:t>NCSG can be used for </a:t>
            </a:r>
            <a:r>
              <a:rPr lang="en-GB" dirty="0">
                <a:solidFill>
                  <a:srgbClr val="00B050"/>
                </a:solidFill>
              </a:rPr>
              <a:t>intra-frequency measurements with MG, inter-frequency measurements with MG, inter-RAT measurements.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FFS on whether NW should configure the legacy MG rather than NCSG even UE can support both of them.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Measuring deactivated SCC shall be studied as one </a:t>
            </a:r>
            <a:r>
              <a:rPr lang="en-US" dirty="0">
                <a:solidFill>
                  <a:srgbClr val="0000FF"/>
                </a:solidFill>
              </a:rPr>
              <a:t>scenario </a:t>
            </a:r>
            <a:r>
              <a:rPr lang="en-US" dirty="0" err="1">
                <a:solidFill>
                  <a:srgbClr val="0000FF"/>
                </a:solidFill>
              </a:rPr>
              <a:t>for</a:t>
            </a:r>
            <a:r>
              <a:rPr lang="en-US" strike="sngStrike" dirty="0" err="1">
                <a:solidFill>
                  <a:srgbClr val="0000FF"/>
                </a:solidFill>
              </a:rPr>
              <a:t>of</a:t>
            </a:r>
            <a:r>
              <a:rPr lang="en-US" dirty="0">
                <a:solidFill>
                  <a:srgbClr val="00B050"/>
                </a:solidFill>
              </a:rPr>
              <a:t> NCSG usage as we agreed unless </a:t>
            </a:r>
            <a:r>
              <a:rPr lang="en-US" strike="sngStrike" dirty="0">
                <a:solidFill>
                  <a:srgbClr val="0000FF"/>
                </a:solidFill>
              </a:rPr>
              <a:t>the</a:t>
            </a:r>
            <a:r>
              <a:rPr lang="en-US" dirty="0">
                <a:solidFill>
                  <a:srgbClr val="00B050"/>
                </a:solidFill>
              </a:rPr>
              <a:t> critical issues </a:t>
            </a:r>
            <a:r>
              <a:rPr lang="en-US" dirty="0" err="1">
                <a:solidFill>
                  <a:srgbClr val="0000FF"/>
                </a:solidFill>
              </a:rPr>
              <a:t>were</a:t>
            </a:r>
            <a:r>
              <a:rPr lang="en-US" strike="sngStrike" dirty="0" err="1">
                <a:solidFill>
                  <a:srgbClr val="0000FF"/>
                </a:solidFill>
              </a:rPr>
              <a:t>was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identified</a:t>
            </a:r>
            <a:r>
              <a:rPr lang="en-US" strike="sngStrike" dirty="0" err="1">
                <a:solidFill>
                  <a:srgbClr val="0000FF"/>
                </a:solidFill>
              </a:rPr>
              <a:t>acknowledged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highlight>
                <a:srgbClr val="FFFF00"/>
              </a:highlight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Define NCSG patterns for subset of the legacy MG patterns in [TS38.133 v16.5.0].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FFS on which subset of legacy MG patterns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highlight>
                  <a:srgbClr val="FFFF00"/>
                </a:highlight>
              </a:rPr>
              <a:t>FFS on RAN4 needs to </a:t>
            </a:r>
            <a:r>
              <a:rPr lang="en-US" strike="sngStrike" dirty="0">
                <a:solidFill>
                  <a:srgbClr val="0000FF"/>
                </a:solidFill>
                <a:highlight>
                  <a:srgbClr val="FFFF00"/>
                </a:highlight>
              </a:rPr>
              <a:t>be </a:t>
            </a:r>
            <a:r>
              <a:rPr lang="en-US" dirty="0">
                <a:highlight>
                  <a:srgbClr val="FFFF00"/>
                </a:highlight>
              </a:rPr>
              <a:t>define separate NCSG patterns for sync an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</a:rPr>
              <a:t>d</a:t>
            </a:r>
            <a:r>
              <a:rPr lang="en-US" dirty="0">
                <a:highlight>
                  <a:srgbClr val="FFFF00"/>
                </a:highlight>
              </a:rPr>
              <a:t> asy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</a:rPr>
              <a:t>n</a:t>
            </a:r>
            <a:r>
              <a:rPr lang="en-US" dirty="0">
                <a:highlight>
                  <a:srgbClr val="FFFF00"/>
                </a:highlight>
              </a:rPr>
              <a:t>c scenarios</a:t>
            </a:r>
          </a:p>
          <a:p>
            <a:pPr lvl="1"/>
            <a:r>
              <a:rPr lang="en-US" dirty="0"/>
              <a:t>Option 1 (Ericsson, Nokia, Intel, Qualcomm):  Yes</a:t>
            </a:r>
          </a:p>
          <a:p>
            <a:pPr lvl="2"/>
            <a:r>
              <a:rPr lang="en-US" dirty="0"/>
              <a:t>Different NCSG patterns for synchronous and asynchronous operations in FR1</a:t>
            </a:r>
          </a:p>
          <a:p>
            <a:pPr lvl="2"/>
            <a:r>
              <a:rPr lang="en-US" dirty="0"/>
              <a:t>Same NCSG patterns for synchronous and asynchronous operations in FR2.</a:t>
            </a:r>
          </a:p>
          <a:p>
            <a:pPr lvl="1"/>
            <a:r>
              <a:rPr lang="en-US" dirty="0"/>
              <a:t> Option 2 (ZTE, OPPO, </a:t>
            </a:r>
            <a:r>
              <a:rPr lang="en-US" dirty="0" err="1"/>
              <a:t>Huawei,MTK,vivo</a:t>
            </a:r>
            <a:r>
              <a:rPr lang="en-US" dirty="0"/>
              <a:t>, CATT): </a:t>
            </a:r>
          </a:p>
          <a:p>
            <a:pPr lvl="2"/>
            <a:r>
              <a:rPr lang="en-US" dirty="0"/>
              <a:t>No need to separate NCSG patterns needed for synchronous and asynchronous operations.</a:t>
            </a:r>
          </a:p>
          <a:p>
            <a:pPr lvl="1"/>
            <a:r>
              <a:rPr lang="en-US" dirty="0"/>
              <a:t>Option 3 (CMCC, MTK, vivo, Apple): same NCSG patterns for synchronous and asynchronous operations, provided that the NCSG pattern only comprise the RF retuning time and ML. Interruption is not captured in VIL(RRT) and specified separately.</a:t>
            </a:r>
          </a:p>
          <a:p>
            <a:pPr lvl="1"/>
            <a:endParaRPr lang="zh-CN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994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/>
              <a:t>FFS on gap pattern index for NCSG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VIL: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1a (Qualcomm, Intel, Ericsson, vivo, ZTE): VIL should be explicitly defined base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/>
              <a:t> on the number of interrupted durations in absolute time </a:t>
            </a:r>
          </a:p>
          <a:p>
            <a:pPr lvl="1"/>
            <a:r>
              <a:rPr lang="en-US" dirty="0"/>
              <a:t>Option 1b (Apple, CATT, Qualcomm, ZTE): VIL should be explicitly defined based on the number of  interrupted duration in slot </a:t>
            </a:r>
          </a:p>
          <a:p>
            <a:pPr lvl="1"/>
            <a:r>
              <a:rPr lang="en-US" dirty="0"/>
              <a:t> Option 2( MTK, Huawei, CMCC, Nokia): based on absolute  RF retuning time (tentatively denoted as “RRT”).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</a:t>
            </a:r>
            <a:r>
              <a:rPr lang="en-US" altLang="zh-CN" sz="3600" b="1" strike="sngStrike" dirty="0">
                <a:solidFill>
                  <a:srgbClr val="0000FF"/>
                </a:solidFill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</a:rPr>
              <a:t>3</a:t>
            </a:r>
            <a:r>
              <a:rPr lang="en-US" altLang="zh-CN" sz="3600" b="1" dirty="0"/>
              <a:t>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FFS on ML of NCSG (or the total length of NCSG).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1: the total length of NCSG (“ML + VIL1+VIL2”) is same as MGL of  the legacy gap</a:t>
            </a:r>
            <a:endParaRPr lang="en-US" dirty="0"/>
          </a:p>
          <a:p>
            <a:pPr lvl="1"/>
            <a:r>
              <a:rPr lang="en-US" dirty="0"/>
              <a:t>Option 2: the total length of NCSG (“ML + VIL1+VIL2”) is larger than MGL of the legacy</a:t>
            </a:r>
            <a:r>
              <a:rPr lang="en-US" dirty="0">
                <a:solidFill>
                  <a:srgbClr val="0000FF"/>
                </a:solidFill>
              </a:rPr>
              <a:t> gap </a:t>
            </a:r>
            <a:r>
              <a:rPr lang="en-US" dirty="0"/>
              <a:t>and the effective measurement window of NCSG (which is equal to ML) is same as “legacy MGL – 2 *R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strike="sngStrike" dirty="0">
                <a:solidFill>
                  <a:srgbClr val="0000FF"/>
                </a:solidFill>
              </a:rPr>
              <a:t>T</a:t>
            </a:r>
            <a:r>
              <a:rPr lang="en-US" dirty="0"/>
              <a:t>T)”.</a:t>
            </a:r>
            <a:r>
              <a:rPr lang="en-US" i="1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8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configuration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FFS on explicit configuration for NCSG</a:t>
            </a:r>
          </a:p>
          <a:p>
            <a:pPr lvl="1"/>
            <a:r>
              <a:rPr lang="en-US" dirty="0"/>
              <a:t>Option 1 (OPPO, Intel) NCSG configuration shall be based on legacy MG configuration </a:t>
            </a:r>
          </a:p>
          <a:p>
            <a:pPr lvl="1"/>
            <a:r>
              <a:rPr lang="en-US" dirty="0"/>
              <a:t>Option 1a (MTK, HW, OPPO ) :  Introduce a single bit for existing </a:t>
            </a:r>
            <a:r>
              <a:rPr lang="en-US" dirty="0" err="1"/>
              <a:t>MeasGapConfig</a:t>
            </a:r>
            <a:r>
              <a:rPr lang="en-US" dirty="0"/>
              <a:t> to transform the legacy gap into NCSG (detail to be left to RAN2).</a:t>
            </a:r>
          </a:p>
          <a:p>
            <a:pPr lvl="1"/>
            <a:r>
              <a:rPr lang="en-US" dirty="0"/>
              <a:t>Option 2(CATT): Up to RAN2</a:t>
            </a:r>
          </a:p>
          <a:p>
            <a:pPr lvl="1"/>
            <a:r>
              <a:rPr lang="en-US" dirty="0"/>
              <a:t>FFS other options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1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FFS on Interruption requirements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The interruption requirements in TS38.133 and TS36.133 shall be revisited</a:t>
            </a:r>
            <a:r>
              <a:rPr lang="en-GB" b="1" i="1" dirty="0"/>
              <a:t> </a:t>
            </a:r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GB" dirty="0"/>
              <a:t>Existing interruption requirements for </a:t>
            </a:r>
            <a:r>
              <a:rPr lang="en-GB" dirty="0" err="1"/>
              <a:t>SCell</a:t>
            </a:r>
            <a:r>
              <a:rPr lang="en-GB" dirty="0"/>
              <a:t> activation/deactivation can serve as starting point for the study of VIL requirements</a:t>
            </a:r>
          </a:p>
          <a:p>
            <a:pPr lvl="1"/>
            <a:r>
              <a:rPr lang="en-US" dirty="0"/>
              <a:t>Option 3: the interruption is proposed as following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3a :Translate 1ms(FR1) and 0.75ms(FR2) into the number of interrupted slots for defining the interruption requirements for the synchronous case and one more slot is added for asy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chr</a:t>
            </a:r>
            <a:r>
              <a:rPr lang="en-US" dirty="0">
                <a:solidFill>
                  <a:srgbClr val="0000FF"/>
                </a:solidFill>
              </a:rPr>
              <a:t>o</a:t>
            </a:r>
            <a:r>
              <a:rPr lang="en-US" dirty="0"/>
              <a:t>nous case.</a:t>
            </a:r>
          </a:p>
          <a:p>
            <a:pPr lvl="1"/>
            <a:r>
              <a:rPr lang="en-US" dirty="0"/>
              <a:t>Option 4 </a:t>
            </a:r>
          </a:p>
          <a:p>
            <a:pPr lvl="2"/>
            <a:r>
              <a:rPr lang="en-US" dirty="0"/>
              <a:t>VIL on active victim serving cells is the number of interrupted slots calculated based on</a:t>
            </a:r>
          </a:p>
          <a:p>
            <a:pPr lvl="3"/>
            <a:r>
              <a:rPr lang="en-US" dirty="0"/>
              <a:t>Aggressor reference cell RRT, </a:t>
            </a:r>
          </a:p>
          <a:p>
            <a:pPr lvl="3"/>
            <a:r>
              <a:rPr lang="en-US" dirty="0"/>
              <a:t>Victim cell SCS, and </a:t>
            </a:r>
          </a:p>
          <a:p>
            <a:pPr lvl="3"/>
            <a:r>
              <a:rPr lang="en-US" dirty="0"/>
              <a:t>Sync or async. operation</a:t>
            </a:r>
          </a:p>
          <a:p>
            <a:pPr lvl="1"/>
            <a:r>
              <a:rPr lang="en-US" dirty="0"/>
              <a:t>Option 5: RAN4 to further discuss the condition, capability and impacts to measurement requirements for UE to use NCSG to control interruptions due to measurement on deactivated SCC or </a:t>
            </a:r>
            <a:r>
              <a:rPr lang="en-US" dirty="0" err="1"/>
              <a:t>Scell</a:t>
            </a:r>
            <a:r>
              <a:rPr lang="en-US" dirty="0"/>
              <a:t> in dormancy</a:t>
            </a:r>
          </a:p>
          <a:p>
            <a:r>
              <a:rPr lang="en-US" dirty="0">
                <a:solidFill>
                  <a:srgbClr val="00B050"/>
                </a:solidFill>
              </a:rPr>
              <a:t>The existing measurement mode requirements (effective MGRP, data scheduling depends on gap configuration) can be the baseline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D0C3E0-596E-43DF-BFF7-A57A03C21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11345"/>
              </p:ext>
            </p:extLst>
          </p:nvPr>
        </p:nvGraphicFramePr>
        <p:xfrm>
          <a:off x="2351584" y="2132856"/>
          <a:ext cx="592518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3772912251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3390285392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8619304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6306275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2274157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Asynchronous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5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before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interruption length before measurement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0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15KHz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00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91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12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120KHz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6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08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/>
              <a:t>FFS on </a:t>
            </a:r>
            <a:r>
              <a:rPr lang="en-US" b="1" dirty="0"/>
              <a:t>Per-UE or Per-FR capability support </a:t>
            </a:r>
          </a:p>
          <a:p>
            <a:pPr lvl="1"/>
            <a:r>
              <a:rPr lang="en-US" dirty="0"/>
              <a:t>Option 1:per UE and per FR NCSG for RRM measurement needs the specific UE capability.</a:t>
            </a:r>
          </a:p>
          <a:p>
            <a:pPr lvl="1"/>
            <a:r>
              <a:rPr lang="en-US" dirty="0"/>
              <a:t>Option 2:  No additional NCSG capability for per-UE and per-FR differentiation is needed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>
                <a:solidFill>
                  <a:srgbClr val="00B050"/>
                </a:solidFill>
              </a:rPr>
              <a:t>CCSF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one layer can be measured for each NCSG occasion, which is the assumption for deriving CSSF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2f282d3b-eb4a-4b09-b61f-b9593442e286"/>
    <ds:schemaRef ds:uri="9b239327-9e80-40e4-b1b7-4394fed77a33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5E72A53-2199-4E3C-81EC-EB97D8C59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22993</TotalTime>
  <Words>1478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Office 主题</vt:lpstr>
      <vt:lpstr>3GPP TSG-RAN WG4 Meeting #99-e  Electronic Meeting, 19 – 27 May, 2021  </vt:lpstr>
      <vt:lpstr>PowerPoint Presentation</vt:lpstr>
      <vt:lpstr>Scenarios and use cases</vt:lpstr>
      <vt:lpstr>NCSG pattern (1)</vt:lpstr>
      <vt:lpstr>NCSG pattern (2)</vt:lpstr>
      <vt:lpstr>NCSG pattern (23)</vt:lpstr>
      <vt:lpstr>NCSG configuration</vt:lpstr>
      <vt:lpstr>Impacts on RRM requirements due to NCSG(1)</vt:lpstr>
      <vt:lpstr>Impacts on RRM requirements due to NCSG(2)</vt:lpstr>
      <vt:lpstr>Measurement applicability 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Juergen Hofmann</cp:lastModifiedBy>
  <cp:revision>413</cp:revision>
  <dcterms:created xsi:type="dcterms:W3CDTF">2016-01-12T08:39:50Z</dcterms:created>
  <dcterms:modified xsi:type="dcterms:W3CDTF">2021-05-26T00:10:53Z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0x010100F3E9551B3FDDA24EBF0A209BAAD637CA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