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347" r:id="rId6"/>
    <p:sldId id="352" r:id="rId7"/>
    <p:sldId id="370" r:id="rId8"/>
    <p:sldId id="353" r:id="rId9"/>
    <p:sldId id="372" r:id="rId10"/>
    <p:sldId id="374" r:id="rId11"/>
    <p:sldId id="373" r:id="rId12"/>
    <p:sldId id="355" r:id="rId13"/>
    <p:sldId id="356" r:id="rId14"/>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5"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8CE121-3CF5-4D96-BEE9-BC59EFD84518}" v="3" dt="2021-05-27T02:49:54.83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73" autoAdjust="0"/>
  </p:normalViewPr>
  <p:slideViewPr>
    <p:cSldViewPr>
      <p:cViewPr varScale="1">
        <p:scale>
          <a:sx n="122" d="100"/>
          <a:sy n="122" d="100"/>
        </p:scale>
        <p:origin x="114" y="48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D08CE121-3CF5-4D96-BEE9-BC59EFD84518}"/>
    <pc:docChg chg="custSel modSld">
      <pc:chgData name="Huang, Rui" userId="2b60e985-b2bb-4704-b9fe-58fc6af4a968" providerId="ADAL" clId="{D08CE121-3CF5-4D96-BEE9-BC59EFD84518}" dt="2021-05-27T02:49:57.408" v="7" actId="6549"/>
      <pc:docMkLst>
        <pc:docMk/>
      </pc:docMkLst>
      <pc:sldChg chg="modSp mod">
        <pc:chgData name="Huang, Rui" userId="2b60e985-b2bb-4704-b9fe-58fc6af4a968" providerId="ADAL" clId="{D08CE121-3CF5-4D96-BEE9-BC59EFD84518}" dt="2021-05-27T02:49:57.408" v="7" actId="6549"/>
        <pc:sldMkLst>
          <pc:docMk/>
          <pc:sldMk cId="4081767438" sldId="372"/>
        </pc:sldMkLst>
        <pc:spChg chg="mod">
          <ac:chgData name="Huang, Rui" userId="2b60e985-b2bb-4704-b9fe-58fc6af4a968" providerId="ADAL" clId="{D08CE121-3CF5-4D96-BEE9-BC59EFD84518}" dt="2021-05-27T02:49:57.408" v="7" actId="6549"/>
          <ac:spMkLst>
            <pc:docMk/>
            <pc:sldMk cId="4081767438" sldId="3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9</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2021/5/27</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2021/5/27</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2021/5/27</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2021/5/27</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2021/5/27</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t>FFS on </a:t>
            </a:r>
            <a:r>
              <a:rPr lang="en-US" b="1" dirty="0"/>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Pre-configured MG falls back to the legacy MG</a:t>
            </a:r>
            <a:endParaRPr lang="en-GB" dirty="0"/>
          </a:p>
          <a:p>
            <a:r>
              <a:rPr lang="en-US" dirty="0"/>
              <a:t>FFS on </a:t>
            </a:r>
            <a:r>
              <a:rPr lang="en-US" b="1" dirty="0"/>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needs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131676" y="692696"/>
            <a:ext cx="11928648" cy="5616623"/>
          </a:xfrm>
        </p:spPr>
        <p:txBody>
          <a:bodyPr>
            <a:normAutofit fontScale="92500" lnSpcReduction="10000"/>
          </a:bodyPr>
          <a:lstStyle/>
          <a:p>
            <a:r>
              <a:rPr lang="en-US" sz="2000" b="1" dirty="0"/>
              <a:t>Pre-configured MG status (activated/deactivated) after configuration completed</a:t>
            </a:r>
          </a:p>
          <a:p>
            <a:pPr lvl="1"/>
            <a:r>
              <a:rPr lang="en-GB" sz="1600" dirty="0">
                <a:solidFill>
                  <a:srgbClr val="00B050"/>
                </a:solidFill>
              </a:rPr>
              <a:t>Status of pre-configured MG is not fixed at RRC configuration</a:t>
            </a:r>
            <a:endParaRPr lang="en-US" sz="1600" dirty="0">
              <a:solidFill>
                <a:srgbClr val="00B050"/>
              </a:solidFill>
            </a:endParaRPr>
          </a:p>
          <a:p>
            <a:pPr lvl="1"/>
            <a:r>
              <a:rPr lang="en-GB" sz="1600" dirty="0">
                <a:solidFill>
                  <a:srgbClr val="00B050"/>
                </a:solidFill>
              </a:rPr>
              <a:t>NW can know the pre-configured status</a:t>
            </a:r>
            <a:r>
              <a:rPr lang="en-US" sz="1600" b="1" dirty="0">
                <a:solidFill>
                  <a:srgbClr val="FF0000"/>
                </a:solidFill>
              </a:rPr>
              <a:t> </a:t>
            </a:r>
            <a:r>
              <a:rPr lang="en-GB" sz="1600" dirty="0">
                <a:solidFill>
                  <a:srgbClr val="00B050"/>
                </a:solidFill>
              </a:rPr>
              <a:t>when/after the pre-MG being configured by itself</a:t>
            </a:r>
          </a:p>
          <a:p>
            <a:pPr lvl="1"/>
            <a:r>
              <a:rPr lang="en-US" sz="1600" dirty="0"/>
              <a:t>FFS NW can fully control whether the pre-configured MG will be activated/deactivated</a:t>
            </a:r>
          </a:p>
          <a:p>
            <a:pPr lvl="1"/>
            <a:r>
              <a:rPr lang="en-GB" sz="1600" dirty="0"/>
              <a:t>FFS on how UE can know pre-configured MG’s activation status (</a:t>
            </a:r>
            <a:r>
              <a:rPr lang="en-US" sz="1600" dirty="0"/>
              <a:t>activated/deactivated</a:t>
            </a:r>
            <a:r>
              <a:rPr lang="en-GB" sz="1600" dirty="0"/>
              <a:t>) after the pre-MG being configured</a:t>
            </a:r>
          </a:p>
          <a:p>
            <a:pPr lvl="2"/>
            <a:r>
              <a:rPr lang="en-US" sz="1600" dirty="0"/>
              <a:t>Option 1: signaling</a:t>
            </a:r>
          </a:p>
          <a:p>
            <a:pPr lvl="2"/>
            <a:r>
              <a:rPr lang="en-US" sz="1600" dirty="0"/>
              <a:t>Option 2: pre-defined rules</a:t>
            </a:r>
          </a:p>
          <a:p>
            <a:r>
              <a:rPr lang="en-US" sz="2000">
                <a:solidFill>
                  <a:srgbClr val="00B050"/>
                </a:solidFill>
              </a:rPr>
              <a:t>MG </a:t>
            </a:r>
            <a:r>
              <a:rPr lang="en-US" sz="2000" dirty="0">
                <a:solidFill>
                  <a:srgbClr val="00B050"/>
                </a:solidFill>
              </a:rPr>
              <a:t>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t>FFS on </a:t>
            </a:r>
            <a:r>
              <a:rPr lang="en-US" sz="2000" b="1" dirty="0"/>
              <a:t>relation of pre-configured MG pattern and with the current RRC configured MG</a:t>
            </a:r>
            <a:r>
              <a:rPr lang="en-US" sz="2000" i="1" dirty="0"/>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
        <p:nvSpPr>
          <p:cNvPr id="4" name="Rectangle 3">
            <a:extLst>
              <a:ext uri="{FF2B5EF4-FFF2-40B4-BE49-F238E27FC236}">
                <a16:creationId xmlns:a16="http://schemas.microsoft.com/office/drawing/2014/main" id="{F5808B30-2B71-4CA9-A060-18643D8D2768}"/>
              </a:ext>
            </a:extLst>
          </p:cNvPr>
          <p:cNvSpPr/>
          <p:nvPr/>
        </p:nvSpPr>
        <p:spPr>
          <a:xfrm>
            <a:off x="-19744" y="6160930"/>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t>Criteria of activation/deactivation pre-configured MG </a:t>
            </a:r>
          </a:p>
          <a:p>
            <a:pPr lvl="1" fontAlgn="auto" hangingPunct="1"/>
            <a:r>
              <a:rPr lang="en-US" dirty="0"/>
              <a:t>Option 1 (Huawei, MTK, vivo, ZTE) :</a:t>
            </a:r>
          </a:p>
          <a:p>
            <a:pPr lvl="2"/>
            <a:r>
              <a:rPr lang="en-US" dirty="0"/>
              <a:t>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t>FFS on </a:t>
            </a:r>
            <a:r>
              <a:rPr lang="en-US" b="1" dirty="0"/>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a:t>
            </a:r>
            <a:r>
              <a:rPr lang="en-US" dirty="0">
                <a:solidFill>
                  <a:srgbClr val="00B050"/>
                </a:solidFill>
                <a:highlight>
                  <a:srgbClr val="FFFF00"/>
                </a:highlight>
              </a:rPr>
              <a:t>t</a:t>
            </a:r>
            <a:r>
              <a:rPr lang="en-US" dirty="0">
                <a:solidFill>
                  <a:srgbClr val="00B050"/>
                </a:solidFill>
              </a:rPr>
              <a:t>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23626</TotalTime>
  <Words>1131</Words>
  <Application>Microsoft Office PowerPoint</Application>
  <PresentationFormat>Widescreen</PresentationFormat>
  <Paragraphs>93</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Unicode MS</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433</cp:revision>
  <dcterms:created xsi:type="dcterms:W3CDTF">2016-01-12T08:39:50Z</dcterms:created>
  <dcterms:modified xsi:type="dcterms:W3CDTF">2021-05-27T02:50:04Z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