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5"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3CDDD8-A459-418E-8868-AEA0067B3BD2}" v="7" dt="2021-05-26T14:38:00.22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73" autoAdjust="0"/>
  </p:normalViewPr>
  <p:slideViewPr>
    <p:cSldViewPr>
      <p:cViewPr varScale="1">
        <p:scale>
          <a:sx n="122" d="100"/>
          <a:sy n="122" d="100"/>
        </p:scale>
        <p:origin x="138" y="48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8B3CDDD8-A459-418E-8868-AEA0067B3BD2}"/>
    <pc:docChg chg="custSel modSld">
      <pc:chgData name="Huang, Rui" userId="2b60e985-b2bb-4704-b9fe-58fc6af4a968" providerId="ADAL" clId="{8B3CDDD8-A459-418E-8868-AEA0067B3BD2}" dt="2021-05-26T14:38:08.830" v="19" actId="1076"/>
      <pc:docMkLst>
        <pc:docMk/>
      </pc:docMkLst>
      <pc:sldChg chg="modSp mod">
        <pc:chgData name="Huang, Rui" userId="2b60e985-b2bb-4704-b9fe-58fc6af4a968" providerId="ADAL" clId="{8B3CDDD8-A459-418E-8868-AEA0067B3BD2}" dt="2021-05-26T14:37:00.032" v="4" actId="400"/>
        <pc:sldMkLst>
          <pc:docMk/>
          <pc:sldMk cId="1144093160" sldId="359"/>
        </pc:sldMkLst>
        <pc:spChg chg="mod">
          <ac:chgData name="Huang, Rui" userId="2b60e985-b2bb-4704-b9fe-58fc6af4a968" providerId="ADAL" clId="{8B3CDDD8-A459-418E-8868-AEA0067B3BD2}" dt="2021-05-26T14:36:34.051" v="1" actId="207"/>
          <ac:spMkLst>
            <pc:docMk/>
            <pc:sldMk cId="1144093160" sldId="359"/>
            <ac:spMk id="2" creationId="{00000000-0000-0000-0000-000000000000}"/>
          </ac:spMkLst>
        </pc:spChg>
        <pc:spChg chg="mod">
          <ac:chgData name="Huang, Rui" userId="2b60e985-b2bb-4704-b9fe-58fc6af4a968" providerId="ADAL" clId="{8B3CDDD8-A459-418E-8868-AEA0067B3BD2}" dt="2021-05-26T14:37:00.032" v="4" actId="400"/>
          <ac:spMkLst>
            <pc:docMk/>
            <pc:sldMk cId="1144093160" sldId="359"/>
            <ac:spMk id="3" creationId="{00000000-0000-0000-0000-000000000000}"/>
          </ac:spMkLst>
        </pc:spChg>
      </pc:sldChg>
      <pc:sldChg chg="modSp mod">
        <pc:chgData name="Huang, Rui" userId="2b60e985-b2bb-4704-b9fe-58fc6af4a968" providerId="ADAL" clId="{8B3CDDD8-A459-418E-8868-AEA0067B3BD2}" dt="2021-05-26T14:38:08.830" v="19" actId="1076"/>
        <pc:sldMkLst>
          <pc:docMk/>
          <pc:sldMk cId="4081767438" sldId="372"/>
        </pc:sldMkLst>
        <pc:spChg chg="mod">
          <ac:chgData name="Huang, Rui" userId="2b60e985-b2bb-4704-b9fe-58fc6af4a968" providerId="ADAL" clId="{8B3CDDD8-A459-418E-8868-AEA0067B3BD2}" dt="2021-05-26T14:38:00.221" v="18" actId="27636"/>
          <ac:spMkLst>
            <pc:docMk/>
            <pc:sldMk cId="4081767438" sldId="372"/>
            <ac:spMk id="3" creationId="{00000000-0000-0000-0000-000000000000}"/>
          </ac:spMkLst>
        </pc:spChg>
        <pc:spChg chg="mod">
          <ac:chgData name="Huang, Rui" userId="2b60e985-b2bb-4704-b9fe-58fc6af4a968" providerId="ADAL" clId="{8B3CDDD8-A459-418E-8868-AEA0067B3BD2}" dt="2021-05-26T14:38:08.830" v="19" actId="1076"/>
          <ac:spMkLst>
            <pc:docMk/>
            <pc:sldMk cId="4081767438" sldId="372"/>
            <ac:spMk id="4" creationId="{F5808B30-2B71-4CA9-A060-18643D8D276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6T20:55:22.135" idx="5">
    <p:pos x="2434" y="1315"/>
    <p:text>No matter the preconfigured gap is active or not, it fallback to legacy gap anyway. In other words, UE will not check whether the gap is active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a:t>
            </a:r>
            <a:r>
              <a:rPr lang="en-US" dirty="0">
                <a:solidFill>
                  <a:srgbClr val="00B050"/>
                </a:solidFill>
                <a:highlight>
                  <a:srgbClr val="FFFF00"/>
                </a:highlight>
              </a:rPr>
              <a:t>t</a:t>
            </a:r>
            <a:r>
              <a:rPr lang="en-US" dirty="0">
                <a:solidFill>
                  <a:srgbClr val="00B050"/>
                </a:solidFill>
              </a:rPr>
              <a:t>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t>
            </a:r>
            <a:r>
              <a:rPr lang="en-US" altLang="zh-CN" strike="sngStrike" dirty="0">
                <a:solidFill>
                  <a:schemeClr val="accent6">
                    <a:lumMod val="75000"/>
                  </a:schemeClr>
                </a:solidFill>
              </a:rPr>
              <a:t>Activated </a:t>
            </a:r>
            <a:r>
              <a:rPr lang="en-US" altLang="zh-CN" dirty="0"/>
              <a:t>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t>
            </a:r>
            <a:r>
              <a:rPr lang="en-US" altLang="zh-CN" strike="sngStrike" dirty="0">
                <a:solidFill>
                  <a:schemeClr val="accent6">
                    <a:lumMod val="75000"/>
                  </a:schemeClr>
                </a:solidFill>
              </a:rPr>
              <a:t>Activated </a:t>
            </a:r>
            <a:r>
              <a:rPr lang="en-US" altLang="zh-CN" dirty="0"/>
              <a:t>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a:t>
            </a:r>
            <a:r>
              <a:rPr lang="en-GB" sz="2800" dirty="0">
                <a:solidFill>
                  <a:schemeClr val="accent6">
                    <a:lumMod val="75000"/>
                  </a:schemeClr>
                </a:solidFill>
              </a:rPr>
              <a:t>s</a:t>
            </a:r>
            <a:r>
              <a:rPr lang="en-GB" sz="2800" dirty="0">
                <a:solidFill>
                  <a:srgbClr val="00B050"/>
                </a:solidFill>
              </a:rPr>
              <a:t>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131676" y="692696"/>
            <a:ext cx="11928648" cy="5616623"/>
          </a:xfrm>
        </p:spPr>
        <p:txBody>
          <a:bodyPr>
            <a:normAutofit fontScale="85000" lnSpcReduction="20000"/>
          </a:bodyPr>
          <a:lstStyle/>
          <a:p>
            <a:r>
              <a:rPr lang="en-US" sz="2000" b="1" dirty="0"/>
              <a:t>Pre-configured MG status </a:t>
            </a:r>
            <a:r>
              <a:rPr lang="en-US" sz="2000" b="1" dirty="0">
                <a:solidFill>
                  <a:srgbClr val="FF0000"/>
                </a:solidFill>
              </a:rPr>
              <a:t>(activated/deactivated) </a:t>
            </a:r>
            <a:r>
              <a:rPr lang="en-US" sz="2000" b="1" dirty="0"/>
              <a:t>after configuration completed</a:t>
            </a:r>
          </a:p>
          <a:p>
            <a:pPr lvl="1"/>
            <a:r>
              <a:rPr lang="en-GB" sz="1600" dirty="0">
                <a:solidFill>
                  <a:srgbClr val="00B050"/>
                </a:solidFill>
              </a:rPr>
              <a:t>Status of pre-configured MG is not fixed </a:t>
            </a:r>
            <a:r>
              <a:rPr lang="en-GB" sz="1600" dirty="0">
                <a:solidFill>
                  <a:srgbClr val="FF0000"/>
                </a:solidFill>
              </a:rPr>
              <a:t>at RRC configuration</a:t>
            </a:r>
            <a:endParaRPr lang="en-US" sz="1600" dirty="0">
              <a:solidFill>
                <a:srgbClr val="FF0000"/>
              </a:solidFill>
            </a:endParaRPr>
          </a:p>
          <a:p>
            <a:pPr lvl="1"/>
            <a:r>
              <a:rPr lang="en-GB" sz="1600" dirty="0">
                <a:solidFill>
                  <a:srgbClr val="00B050"/>
                </a:solidFill>
              </a:rPr>
              <a:t>NW can know the pre-configured MG </a:t>
            </a:r>
            <a:r>
              <a:rPr lang="en-GB" sz="1600" strike="sngStrike" dirty="0">
                <a:solidFill>
                  <a:srgbClr val="00B050"/>
                </a:solidFill>
              </a:rPr>
              <a:t>ON/OFF </a:t>
            </a:r>
            <a:r>
              <a:rPr lang="en-GB" sz="1600" dirty="0">
                <a:solidFill>
                  <a:srgbClr val="00B050"/>
                </a:solidFill>
              </a:rPr>
              <a:t>status </a:t>
            </a:r>
            <a:r>
              <a:rPr lang="en-US" sz="1600" b="1" dirty="0">
                <a:solidFill>
                  <a:srgbClr val="FF0000"/>
                </a:solidFill>
              </a:rPr>
              <a:t>(activated/deactivated) </a:t>
            </a:r>
            <a:r>
              <a:rPr lang="en-GB" sz="1600" dirty="0">
                <a:solidFill>
                  <a:srgbClr val="00B050"/>
                </a:solidFill>
              </a:rPr>
              <a:t>when/after the pre-MG being configured by itself</a:t>
            </a:r>
          </a:p>
          <a:p>
            <a:pPr lvl="1"/>
            <a:r>
              <a:rPr lang="en-US" sz="1600" dirty="0"/>
              <a:t>FFS NW can fully control whether the pre-configured MG will be activated/deactivated</a:t>
            </a:r>
          </a:p>
          <a:p>
            <a:pPr lvl="1"/>
            <a:r>
              <a:rPr lang="en-GB" sz="1600" dirty="0">
                <a:highlight>
                  <a:srgbClr val="FFFF00"/>
                </a:highlight>
              </a:rPr>
              <a:t>FFS on how UE can know pre-configured MG’s activation status (</a:t>
            </a:r>
            <a:r>
              <a:rPr lang="en-US" sz="1600" dirty="0">
                <a:solidFill>
                  <a:srgbClr val="FF0000"/>
                </a:solidFill>
                <a:highlight>
                  <a:srgbClr val="FFFF00"/>
                </a:highlight>
              </a:rPr>
              <a:t>activated/deactivated </a:t>
            </a:r>
            <a:r>
              <a:rPr lang="en-US" sz="1600" strike="sngStrike" dirty="0">
                <a:solidFill>
                  <a:srgbClr val="00B0F0"/>
                </a:solidFill>
                <a:highlight>
                  <a:srgbClr val="FFFF00"/>
                </a:highlight>
              </a:rPr>
              <a:t>e. g. </a:t>
            </a:r>
            <a:r>
              <a:rPr lang="en-GB" sz="1600" strike="sngStrike" dirty="0">
                <a:solidFill>
                  <a:srgbClr val="00B0F0"/>
                </a:solidFill>
                <a:highlight>
                  <a:srgbClr val="FFFF00"/>
                </a:highlight>
              </a:rPr>
              <a:t>ON/OFF</a:t>
            </a:r>
            <a:r>
              <a:rPr lang="en-GB" sz="1600" dirty="0">
                <a:highlight>
                  <a:srgbClr val="FFFF00"/>
                </a:highlight>
              </a:rPr>
              <a:t>) after the pre-MG being configured</a:t>
            </a:r>
          </a:p>
          <a:p>
            <a:pPr lvl="2"/>
            <a:r>
              <a:rPr lang="en-GB" sz="1800" dirty="0">
                <a:solidFill>
                  <a:srgbClr val="00B0F0"/>
                </a:solidFill>
              </a:rPr>
              <a:t>Option 1 (</a:t>
            </a:r>
            <a:r>
              <a:rPr lang="en-GB" sz="1800" strike="sngStrike" dirty="0">
                <a:solidFill>
                  <a:srgbClr val="00B0F0"/>
                </a:solidFill>
              </a:rPr>
              <a:t>Ericsson, </a:t>
            </a:r>
            <a:r>
              <a:rPr lang="en-GB" sz="1800" dirty="0">
                <a:solidFill>
                  <a:srgbClr val="00B0F0"/>
                </a:solidFill>
              </a:rPr>
              <a:t>CATT, MTK) : No</a:t>
            </a:r>
            <a:r>
              <a:rPr lang="en-GB" sz="2300" dirty="0">
                <a:solidFill>
                  <a:srgbClr val="00B0F0"/>
                </a:solidFill>
              </a:rPr>
              <a:t>.</a:t>
            </a:r>
            <a:endParaRPr lang="en-US" sz="1800" dirty="0">
              <a:solidFill>
                <a:srgbClr val="00B0F0"/>
              </a:solidFill>
            </a:endParaRPr>
          </a:p>
          <a:p>
            <a:pPr lvl="3"/>
            <a:r>
              <a:rPr lang="en-GB" sz="1400" dirty="0">
                <a:solidFill>
                  <a:srgbClr val="00B0F0"/>
                </a:solidFill>
              </a:rPr>
              <a:t>e.g. P-MGP shall not have a fixed status (activated or deactivated) upon RRC configuration</a:t>
            </a:r>
            <a:endParaRPr lang="en-US" sz="1400" dirty="0">
              <a:solidFill>
                <a:srgbClr val="00B0F0"/>
              </a:solidFill>
            </a:endParaRPr>
          </a:p>
          <a:p>
            <a:pPr lvl="2"/>
            <a:r>
              <a:rPr lang="en-GB" sz="1800" dirty="0">
                <a:solidFill>
                  <a:srgbClr val="00B0F0"/>
                </a:solidFill>
              </a:rPr>
              <a:t>Option 1a (OPPO):</a:t>
            </a:r>
            <a:endParaRPr lang="en-US" sz="1800" dirty="0">
              <a:solidFill>
                <a:srgbClr val="00B0F0"/>
              </a:solidFill>
            </a:endParaRPr>
          </a:p>
          <a:p>
            <a:pPr lvl="3"/>
            <a:r>
              <a:rPr lang="en-GB" sz="1400" dirty="0">
                <a:solidFill>
                  <a:srgbClr val="00B0F0"/>
                </a:solidFill>
              </a:rPr>
              <a:t>Set pre-configured MG inactive as default after the RRC configuration, with no additional signalling.</a:t>
            </a:r>
            <a:endParaRPr lang="en-US" sz="1400" dirty="0">
              <a:solidFill>
                <a:srgbClr val="00B0F0"/>
              </a:solidFill>
            </a:endParaRPr>
          </a:p>
          <a:p>
            <a:pPr lvl="2"/>
            <a:r>
              <a:rPr lang="en-GB" sz="1800" dirty="0">
                <a:solidFill>
                  <a:srgbClr val="00B0F0"/>
                </a:solidFill>
              </a:rPr>
              <a:t>Option 2 (Qualcomm, Intel, ZTE, Apple, Nokia, Ericsson): Yes</a:t>
            </a:r>
            <a:endParaRPr lang="en-US" sz="1800" dirty="0">
              <a:solidFill>
                <a:srgbClr val="00B0F0"/>
              </a:solidFill>
            </a:endParaRPr>
          </a:p>
          <a:p>
            <a:pPr lvl="2"/>
            <a:endParaRPr lang="en-US" sz="1200" dirty="0">
              <a:highlight>
                <a:srgbClr val="FFFF00"/>
              </a:highlight>
            </a:endParaRPr>
          </a:p>
          <a:p>
            <a:r>
              <a:rPr lang="en-US" sz="2000" dirty="0">
                <a:solidFill>
                  <a:srgbClr val="00B050"/>
                </a:solidFill>
              </a:rPr>
              <a:t>MG 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
        <p:nvSpPr>
          <p:cNvPr id="4" name="Rectangle 3">
            <a:extLst>
              <a:ext uri="{FF2B5EF4-FFF2-40B4-BE49-F238E27FC236}">
                <a16:creationId xmlns:a16="http://schemas.microsoft.com/office/drawing/2014/main" id="{F5808B30-2B71-4CA9-A060-18643D8D2768}"/>
              </a:ext>
            </a:extLst>
          </p:cNvPr>
          <p:cNvSpPr/>
          <p:nvPr/>
        </p:nvSpPr>
        <p:spPr>
          <a:xfrm>
            <a:off x="-19744" y="6160930"/>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strike="sngStrike" dirty="0">
                <a:solidFill>
                  <a:srgbClr val="00B0F0"/>
                </a:solidFill>
              </a:rPr>
              <a:t>Activation/Deactivation procedures(1)</a:t>
            </a:r>
            <a:endParaRPr lang="zh-CN" altLang="en-US" sz="3600" b="1" strike="sngStrike" dirty="0">
              <a:solidFill>
                <a:srgbClr val="00B0F0"/>
              </a:solidFill>
            </a:endParaRPr>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strike="sngStrike" dirty="0">
                <a:solidFill>
                  <a:srgbClr val="00B0F0"/>
                </a:solidFill>
                <a:highlight>
                  <a:srgbClr val="FFFF00"/>
                </a:highlight>
              </a:rPr>
              <a:t>FFS NW can fully control whether the pre-configured MG will be activated/deactivated</a:t>
            </a:r>
          </a:p>
          <a:p>
            <a:r>
              <a:rPr lang="en-US" b="1" strike="sngStrike" dirty="0">
                <a:solidFill>
                  <a:srgbClr val="00B0F0"/>
                </a:solidFill>
                <a:highlight>
                  <a:srgbClr val="FFFF00"/>
                </a:highlight>
              </a:rPr>
              <a:t>Whether the status of activation/deactivation (e.g. ON/OFF) is needed for UE </a:t>
            </a:r>
          </a:p>
          <a:p>
            <a:pPr lvl="1"/>
            <a:r>
              <a:rPr lang="en-GB" strike="sngStrike" dirty="0">
                <a:solidFill>
                  <a:srgbClr val="00B0F0"/>
                </a:solidFill>
              </a:rPr>
              <a:t>Option 1 (Ericsson, CATT, MTK) : No</a:t>
            </a:r>
            <a:r>
              <a:rPr lang="en-GB" sz="3600" strike="sngStrike" dirty="0">
                <a:solidFill>
                  <a:srgbClr val="00B0F0"/>
                </a:solidFill>
              </a:rPr>
              <a:t>.</a:t>
            </a:r>
            <a:endParaRPr lang="en-US" strike="sngStrike" dirty="0">
              <a:solidFill>
                <a:srgbClr val="00B0F0"/>
              </a:solidFill>
            </a:endParaRPr>
          </a:p>
          <a:p>
            <a:pPr lvl="2"/>
            <a:r>
              <a:rPr lang="en-GB" strike="sngStrike" dirty="0">
                <a:solidFill>
                  <a:srgbClr val="00B0F0"/>
                </a:solidFill>
              </a:rPr>
              <a:t>e.g. P-MGP shall not have a fixed status (activated or deactivated) upon RRC configuration</a:t>
            </a:r>
            <a:endParaRPr lang="en-US" strike="sngStrike" dirty="0">
              <a:solidFill>
                <a:srgbClr val="00B0F0"/>
              </a:solidFill>
            </a:endParaRPr>
          </a:p>
          <a:p>
            <a:pPr lvl="1"/>
            <a:r>
              <a:rPr lang="en-GB" strike="sngStrike" dirty="0">
                <a:solidFill>
                  <a:srgbClr val="00B0F0"/>
                </a:solidFill>
              </a:rPr>
              <a:t>Option 1a (OPPO):</a:t>
            </a:r>
            <a:endParaRPr lang="en-US" strike="sngStrike" dirty="0">
              <a:solidFill>
                <a:srgbClr val="00B0F0"/>
              </a:solidFill>
            </a:endParaRPr>
          </a:p>
          <a:p>
            <a:pPr lvl="2"/>
            <a:r>
              <a:rPr lang="en-GB" strike="sngStrike" dirty="0">
                <a:solidFill>
                  <a:srgbClr val="00B0F0"/>
                </a:solidFill>
              </a:rPr>
              <a:t>Set pre-configured MG inactive as default after the RRC configuration, with no additional signalling.</a:t>
            </a:r>
            <a:endParaRPr lang="en-US" strike="sngStrike" dirty="0">
              <a:solidFill>
                <a:srgbClr val="00B0F0"/>
              </a:solidFill>
            </a:endParaRPr>
          </a:p>
          <a:p>
            <a:pPr lvl="1"/>
            <a:r>
              <a:rPr lang="en-GB" strike="sngStrike" dirty="0">
                <a:solidFill>
                  <a:srgbClr val="00B0F0"/>
                </a:solidFill>
              </a:rPr>
              <a:t>Option 2 (Qualcomm, Intel, ZTE, Apple, Nokia, Ericsson): Yes</a:t>
            </a:r>
            <a:endParaRPr lang="en-US" strike="sngStrike" dirty="0">
              <a:solidFill>
                <a:srgbClr val="00B0F0"/>
              </a:solidFill>
            </a:endParaRPr>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
        <p:nvSpPr>
          <p:cNvPr id="5" name="TextBox 4">
            <a:extLst>
              <a:ext uri="{FF2B5EF4-FFF2-40B4-BE49-F238E27FC236}">
                <a16:creationId xmlns:a16="http://schemas.microsoft.com/office/drawing/2014/main" id="{070D2518-33BE-4199-95C2-04E0C1DBD0F9}"/>
              </a:ext>
            </a:extLst>
          </p:cNvPr>
          <p:cNvSpPr txBox="1"/>
          <p:nvPr/>
        </p:nvSpPr>
        <p:spPr>
          <a:xfrm rot="20021797">
            <a:off x="1546846" y="2263708"/>
            <a:ext cx="10081120" cy="1938992"/>
          </a:xfrm>
          <a:prstGeom prst="rect">
            <a:avLst/>
          </a:prstGeom>
          <a:noFill/>
        </p:spPr>
        <p:txBody>
          <a:bodyPr wrap="square" rtlCol="0">
            <a:spAutoFit/>
          </a:bodyPr>
          <a:lstStyle/>
          <a:p>
            <a:r>
              <a:rPr lang="en-US" sz="4000" dirty="0">
                <a:solidFill>
                  <a:srgbClr val="FF0000"/>
                </a:solidFill>
              </a:rPr>
              <a:t>1</a:t>
            </a:r>
            <a:r>
              <a:rPr lang="en-US" sz="4000" baseline="30000" dirty="0">
                <a:solidFill>
                  <a:srgbClr val="FF0000"/>
                </a:solidFill>
              </a:rPr>
              <a:t>st</a:t>
            </a:r>
            <a:r>
              <a:rPr lang="en-US" sz="4000" dirty="0">
                <a:solidFill>
                  <a:srgbClr val="FF0000"/>
                </a:solidFill>
              </a:rPr>
              <a:t> main bullet on slide 5 overlaps with this slide. We suggest to remove this slide.</a:t>
            </a:r>
          </a:p>
          <a:p>
            <a:r>
              <a:rPr lang="en-US" sz="4000" dirty="0">
                <a:solidFill>
                  <a:srgbClr val="FF0000"/>
                </a:solidFill>
              </a:rPr>
              <a:t>Moved 1</a:t>
            </a:r>
            <a:r>
              <a:rPr lang="en-US" sz="4000" baseline="30000" dirty="0">
                <a:solidFill>
                  <a:srgbClr val="FF0000"/>
                </a:solidFill>
              </a:rPr>
              <a:t>st</a:t>
            </a:r>
            <a:r>
              <a:rPr lang="en-US" sz="4000" dirty="0">
                <a:solidFill>
                  <a:srgbClr val="FF0000"/>
                </a:solidFill>
              </a:rPr>
              <a:t> bullet and notes to slide 5 </a:t>
            </a:r>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Criteria of activation/deactivation pre-configured MG </a:t>
            </a:r>
          </a:p>
          <a:p>
            <a:pPr lvl="1" fontAlgn="auto" hangingPunct="1"/>
            <a:r>
              <a:rPr lang="en-US" dirty="0"/>
              <a:t>Option 1 (Huawei, MTK, vivo, ZTE) :</a:t>
            </a:r>
          </a:p>
          <a:p>
            <a:pPr lvl="2"/>
            <a:r>
              <a:rPr lang="en-US" dirty="0"/>
              <a:t>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23604</TotalTime>
  <Words>1404</Words>
  <Application>Microsoft Office PowerPoint</Application>
  <PresentationFormat>Widescreen</PresentationFormat>
  <Paragraphs>113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 Unicode MS</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431</cp:revision>
  <dcterms:created xsi:type="dcterms:W3CDTF">2016-01-12T08:39:50Z</dcterms:created>
  <dcterms:modified xsi:type="dcterms:W3CDTF">2021-05-26T14:38:10Z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