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47" r:id="rId6"/>
    <p:sldId id="352" r:id="rId7"/>
    <p:sldId id="370" r:id="rId8"/>
    <p:sldId id="353" r:id="rId9"/>
    <p:sldId id="372" r:id="rId10"/>
    <p:sldId id="359" r:id="rId11"/>
    <p:sldId id="374" r:id="rId12"/>
    <p:sldId id="373" r:id="rId13"/>
    <p:sldId id="355" r:id="rId14"/>
    <p:sldId id="356" r:id="rId15"/>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o-MediaTek" initials="Ato" lastIdx="5" clrIdx="0">
    <p:extLst>
      <p:ext uri="{19B8F6BF-5375-455C-9EA6-DF929625EA0E}">
        <p15:presenceInfo xmlns:p15="http://schemas.microsoft.com/office/powerpoint/2012/main" userId="Ato-MediaTek" providerId="None"/>
      </p:ext>
    </p:extLst>
  </p:cmAuthor>
  <p:cmAuthor id="2" name="OPPO" initials="RH" lastIdx="3" clrIdx="1">
    <p:extLst>
      <p:ext uri="{19B8F6BF-5375-455C-9EA6-DF929625EA0E}">
        <p15:presenceInfo xmlns:p15="http://schemas.microsoft.com/office/powerpoint/2012/main" userId="OPPO" providerId="None"/>
      </p:ext>
    </p:extLst>
  </p:cmAuthor>
  <p:cmAuthor id="3" name="Huang, Rui" initials="HR" lastIdx="1" clrIdx="2">
    <p:extLst>
      <p:ext uri="{19B8F6BF-5375-455C-9EA6-DF929625EA0E}">
        <p15:presenceInfo xmlns:p15="http://schemas.microsoft.com/office/powerpoint/2012/main" userId="S::rui.huang@intel.com::2b60e985-b2bb-4704-b9fe-58fc6af4a968" providerId="AD"/>
      </p:ext>
    </p:extLst>
  </p:cmAuthor>
  <p:cmAuthor id="4" name="Juergen Hofmann" initials="JH" lastIdx="4" clrIdx="3">
    <p:extLst>
      <p:ext uri="{19B8F6BF-5375-455C-9EA6-DF929625EA0E}">
        <p15:presenceInfo xmlns:p15="http://schemas.microsoft.com/office/powerpoint/2012/main" userId="Juergen Hof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473" autoAdjust="0"/>
  </p:normalViewPr>
  <p:slideViewPr>
    <p:cSldViewPr>
      <p:cViewPr varScale="1">
        <p:scale>
          <a:sx n="92" d="100"/>
          <a:sy n="92" d="100"/>
        </p:scale>
        <p:origin x="102" y="6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5-26T20:55:22.135" idx="5">
    <p:pos x="2434" y="1315"/>
    <p:text>No matter the preconfigured gap is active or not, it fallback to legacy gap anyway. In other words, UE will not check whether the gap is active</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FA71A-A7E0-476C-9B96-F7BBD267C831}"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09DFBA-99F4-4503-8966-41AA9531D3E2}" type="slidenum">
              <a:rPr lang="en-US" smtClean="0"/>
              <a:t>‹#›</a:t>
            </a:fld>
            <a:endParaRPr lang="en-US"/>
          </a:p>
        </p:txBody>
      </p:sp>
    </p:spTree>
    <p:extLst>
      <p:ext uri="{BB962C8B-B14F-4D97-AF65-F5344CB8AC3E}">
        <p14:creationId xmlns:p14="http://schemas.microsoft.com/office/powerpoint/2010/main" val="295892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09DFBA-99F4-4503-8966-41AA9531D3E2}" type="slidenum">
              <a:rPr lang="en-US" smtClean="0"/>
              <a:t>10</a:t>
            </a:fld>
            <a:endParaRPr lang="en-US"/>
          </a:p>
        </p:txBody>
      </p:sp>
    </p:spTree>
    <p:extLst>
      <p:ext uri="{BB962C8B-B14F-4D97-AF65-F5344CB8AC3E}">
        <p14:creationId xmlns:p14="http://schemas.microsoft.com/office/powerpoint/2010/main" val="317347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xmlns=""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xmlns=""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xmlns=""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xmlns=""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xmlns=""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xmlns=""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xmlns=""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xmlns=""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2021/5/26</a:t>
            </a:fld>
            <a:endParaRPr lang="zh-CN" altLang="en-US"/>
          </a:p>
        </p:txBody>
      </p:sp>
      <p:sp>
        <p:nvSpPr>
          <p:cNvPr id="8" name="页脚占位符 4">
            <a:extLst>
              <a:ext uri="{FF2B5EF4-FFF2-40B4-BE49-F238E27FC236}">
                <a16:creationId xmlns:a16="http://schemas.microsoft.com/office/drawing/2014/main" xmlns=""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xmlns=""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xmlns=""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2021/5/26</a:t>
            </a:fld>
            <a:endParaRPr lang="zh-CN" altLang="en-US"/>
          </a:p>
        </p:txBody>
      </p:sp>
      <p:sp>
        <p:nvSpPr>
          <p:cNvPr id="4" name="页脚占位符 4">
            <a:extLst>
              <a:ext uri="{FF2B5EF4-FFF2-40B4-BE49-F238E27FC236}">
                <a16:creationId xmlns:a16="http://schemas.microsoft.com/office/drawing/2014/main" xmlns=""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xmlns=""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xmlns=""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2021/5/26</a:t>
            </a:fld>
            <a:endParaRPr lang="zh-CN" altLang="en-US"/>
          </a:p>
        </p:txBody>
      </p:sp>
      <p:sp>
        <p:nvSpPr>
          <p:cNvPr id="3" name="页脚占位符 4">
            <a:extLst>
              <a:ext uri="{FF2B5EF4-FFF2-40B4-BE49-F238E27FC236}">
                <a16:creationId xmlns:a16="http://schemas.microsoft.com/office/drawing/2014/main" xmlns=""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xmlns=""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xmlns=""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xmlns=""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xmlns="" id="{C6067352-EBC0-4314-B2F7-BD78E16AEB4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xmlns="" id="{68E4C134-0C2B-4F63-8C8B-E141694A2C6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ACB4897F-276A-4AA1-A7E7-F999F714325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xmlns="" id="{4D1F7188-AA10-4EB5-B408-0CA61450C2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xmlns="" id="{A52AF63E-D503-40C0-AB0B-693F3375063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xmlns="" id="{B4E3CC63-70F9-46A6-91D9-ABDCD9CE0BE6}"/>
              </a:ext>
            </a:extLst>
          </p:cNvPr>
          <p:cNvSpPr>
            <a:spLocks noGrp="1"/>
          </p:cNvSpPr>
          <p:nvPr>
            <p:ph type="ctrTitle"/>
          </p:nvPr>
        </p:nvSpPr>
        <p:spPr>
          <a:xfrm>
            <a:off x="263352" y="98601"/>
            <a:ext cx="5616575" cy="1248544"/>
          </a:xfrm>
        </p:spPr>
        <p:txBody>
          <a:bodyPr/>
          <a:lstStyle/>
          <a:p>
            <a:pPr algn="l"/>
            <a:r>
              <a:rPr lang="en-US" sz="1800" dirty="0">
                <a:latin typeface="Arial" panose="020B0604020202020204" pitchFamily="34" charset="0"/>
                <a:ea typeface="Meiryo UI" pitchFamily="50" charset="-128"/>
                <a:cs typeface="Arial" panose="020B0604020202020204" pitchFamily="34" charset="0"/>
              </a:rPr>
              <a:t>3GPP TSG-RAN WG4 Meeting #99-e	</a:t>
            </a:r>
            <a:br>
              <a:rPr lang="en-US" sz="1800" dirty="0">
                <a:latin typeface="Arial" panose="020B0604020202020204" pitchFamily="34" charset="0"/>
                <a:ea typeface="Meiryo UI" pitchFamily="50" charset="-128"/>
                <a:cs typeface="Arial" panose="020B0604020202020204" pitchFamily="34" charset="0"/>
              </a:rPr>
            </a:br>
            <a:r>
              <a:rPr lang="en-US" sz="1800" dirty="0">
                <a:latin typeface="Arial" panose="020B0604020202020204" pitchFamily="34" charset="0"/>
                <a:ea typeface="Meiryo UI" pitchFamily="50" charset="-128"/>
                <a:cs typeface="Arial" panose="020B0604020202020204" pitchFamily="34" charset="0"/>
              </a:rPr>
              <a:t>Electronic Meeting, 19 – 27 May, 2021</a:t>
            </a:r>
            <a:r>
              <a:rPr lang="en-US" dirty="0"/>
              <a:t/>
            </a:r>
            <a:br>
              <a:rPr lang="en-US" dirty="0"/>
            </a:br>
            <a:endParaRPr lang="en-US" sz="1800" b="1" dirty="0"/>
          </a:p>
        </p:txBody>
      </p:sp>
      <p:sp>
        <p:nvSpPr>
          <p:cNvPr id="2051" name="副标题 2">
            <a:extLst>
              <a:ext uri="{FF2B5EF4-FFF2-40B4-BE49-F238E27FC236}">
                <a16:creationId xmlns:a16="http://schemas.microsoft.com/office/drawing/2014/main" xmlns="" id="{732DF2D5-9D9A-4862-9C8A-329725393EEC}"/>
              </a:ext>
            </a:extLst>
          </p:cNvPr>
          <p:cNvSpPr>
            <a:spLocks noGrp="1"/>
          </p:cNvSpPr>
          <p:nvPr>
            <p:ph type="subTitle" idx="1"/>
          </p:nvPr>
        </p:nvSpPr>
        <p:spPr>
          <a:xfrm>
            <a:off x="2855640" y="4725144"/>
            <a:ext cx="6400800" cy="1752600"/>
          </a:xfrm>
        </p:spPr>
        <p:txBody>
          <a:bodyPr/>
          <a:lstStyle/>
          <a:p>
            <a:pPr eaLnBrk="1" hangingPunct="1"/>
            <a:r>
              <a:rPr lang="en-US" altLang="zh-CN" dirty="0">
                <a:solidFill>
                  <a:schemeClr val="tx1"/>
                </a:solidFill>
              </a:rPr>
              <a:t>Intel</a:t>
            </a:r>
            <a:endParaRPr lang="zh-CN" altLang="en-US" dirty="0">
              <a:solidFill>
                <a:schemeClr val="tx1"/>
              </a:solidFill>
            </a:endParaRPr>
          </a:p>
        </p:txBody>
      </p:sp>
      <p:sp>
        <p:nvSpPr>
          <p:cNvPr id="2052" name="TextBox 3">
            <a:extLst>
              <a:ext uri="{FF2B5EF4-FFF2-40B4-BE49-F238E27FC236}">
                <a16:creationId xmlns:a16="http://schemas.microsoft.com/office/drawing/2014/main" xmlns="" id="{52CDA161-FCDD-40C1-983C-4E86B038B191}"/>
              </a:ext>
            </a:extLst>
          </p:cNvPr>
          <p:cNvSpPr txBox="1">
            <a:spLocks noChangeArrowheads="1"/>
          </p:cNvSpPr>
          <p:nvPr/>
        </p:nvSpPr>
        <p:spPr bwMode="auto">
          <a:xfrm>
            <a:off x="263352" y="2420939"/>
            <a:ext cx="1137639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sz="4800" dirty="0"/>
              <a:t>WF on R17 NR MG enhancements – </a:t>
            </a:r>
            <a:r>
              <a:rPr lang="en-GB" sz="4800" dirty="0"/>
              <a:t>Pre-configured MG</a:t>
            </a:r>
            <a:endParaRPr lang="zh-CN" altLang="en-US" sz="8000" dirty="0">
              <a:latin typeface="Calibri" panose="020F0502020204030204" pitchFamily="34" charset="0"/>
            </a:endParaRPr>
          </a:p>
        </p:txBody>
      </p:sp>
      <p:sp>
        <p:nvSpPr>
          <p:cNvPr id="2053" name="TextBox 4">
            <a:extLst>
              <a:ext uri="{FF2B5EF4-FFF2-40B4-BE49-F238E27FC236}">
                <a16:creationId xmlns:a16="http://schemas.microsoft.com/office/drawing/2014/main" xmlns="" id="{C98DB138-7BC0-49B7-8DBA-0325C5B1AB4C}"/>
              </a:ext>
            </a:extLst>
          </p:cNvPr>
          <p:cNvSpPr txBox="1">
            <a:spLocks noChangeArrowheads="1"/>
          </p:cNvSpPr>
          <p:nvPr/>
        </p:nvSpPr>
        <p:spPr bwMode="auto">
          <a:xfrm>
            <a:off x="10128448" y="353541"/>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dirty="0"/>
              <a:t>R4-2108347</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4000" b="1" dirty="0"/>
              <a:t>RRM requirements with Pre-configured MGs</a:t>
            </a:r>
            <a:endParaRPr lang="zh-CN" altLang="en-US" sz="4000" b="1" dirty="0"/>
          </a:p>
        </p:txBody>
      </p:sp>
      <p:sp>
        <p:nvSpPr>
          <p:cNvPr id="3" name="内容占位符 2"/>
          <p:cNvSpPr>
            <a:spLocks noGrp="1"/>
          </p:cNvSpPr>
          <p:nvPr>
            <p:ph idx="1"/>
          </p:nvPr>
        </p:nvSpPr>
        <p:spPr>
          <a:xfrm>
            <a:off x="421160" y="980728"/>
            <a:ext cx="11161240" cy="5544616"/>
          </a:xfrm>
        </p:spPr>
        <p:txBody>
          <a:bodyPr>
            <a:normAutofit fontScale="92500" lnSpcReduction="10000"/>
          </a:bodyPr>
          <a:lstStyle/>
          <a:p>
            <a:r>
              <a:rPr lang="en-GB" dirty="0"/>
              <a:t>FFS on additional transition time for pre-configure MG (de)activation can be taken count into the total pre-configured MG activation/deactivation delay beside the BWP switching delay. </a:t>
            </a:r>
          </a:p>
          <a:p>
            <a:pPr lvl="1"/>
            <a:r>
              <a:rPr lang="en-GB" sz="3200" dirty="0"/>
              <a:t>If agreed the exact value </a:t>
            </a:r>
            <a:r>
              <a:rPr lang="en-GB" dirty="0"/>
              <a:t>of such transition time can be FFS.</a:t>
            </a:r>
            <a:endParaRPr lang="en-US" dirty="0"/>
          </a:p>
          <a:p>
            <a:r>
              <a:rPr lang="en-US" b="1" dirty="0">
                <a:solidFill>
                  <a:srgbClr val="002060"/>
                </a:solidFill>
              </a:rPr>
              <a:t>FFS on measurement period for the measurements with the pre-configured MGs</a:t>
            </a:r>
          </a:p>
          <a:p>
            <a:r>
              <a:rPr lang="en-US" dirty="0">
                <a:solidFill>
                  <a:srgbClr val="00B050"/>
                </a:solidFill>
              </a:rPr>
              <a:t>No</a:t>
            </a:r>
            <a:r>
              <a:rPr lang="en-US" dirty="0">
                <a:solidFill>
                  <a:srgbClr val="00B050"/>
                </a:solidFill>
                <a:highlight>
                  <a:srgbClr val="FFFF00"/>
                </a:highlight>
              </a:rPr>
              <a:t>t</a:t>
            </a:r>
            <a:r>
              <a:rPr lang="en-US" dirty="0">
                <a:solidFill>
                  <a:srgbClr val="00B050"/>
                </a:solidFill>
              </a:rPr>
              <a:t> any limitation on the maximum number of transitions between gapless and gap-based measurements</a:t>
            </a:r>
          </a:p>
          <a:p>
            <a:r>
              <a:rPr lang="en-US" dirty="0">
                <a:solidFill>
                  <a:srgbClr val="00B050"/>
                </a:solidFill>
              </a:rPr>
              <a:t>Existing scheduling restriction for RRM measurement without MG applies can be applied to UEs when pre-configured MG is deactivated</a:t>
            </a:r>
          </a:p>
          <a:p>
            <a:r>
              <a:rPr lang="en-US" sz="3300" dirty="0"/>
              <a:t>FFS on </a:t>
            </a:r>
            <a:r>
              <a:rPr lang="en-US" sz="3300" b="1" dirty="0">
                <a:solidFill>
                  <a:srgbClr val="002060"/>
                </a:solidFill>
              </a:rPr>
              <a:t>UE</a:t>
            </a:r>
            <a:r>
              <a:rPr lang="zh-CN" altLang="en-US" sz="3300" b="1" dirty="0">
                <a:solidFill>
                  <a:srgbClr val="002060"/>
                </a:solidFill>
              </a:rPr>
              <a:t> </a:t>
            </a:r>
            <a:r>
              <a:rPr lang="en-US" sz="3300" b="1" dirty="0">
                <a:solidFill>
                  <a:srgbClr val="002060"/>
                </a:solidFill>
              </a:rPr>
              <a:t>behavior after deactivation of pre-configured MG</a:t>
            </a:r>
          </a:p>
        </p:txBody>
      </p:sp>
    </p:spTree>
    <p:extLst>
      <p:ext uri="{BB962C8B-B14F-4D97-AF65-F5344CB8AC3E}">
        <p14:creationId xmlns:p14="http://schemas.microsoft.com/office/powerpoint/2010/main" val="597607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b="1" dirty="0"/>
              <a:t>Gap patterns for pre-configured MGs</a:t>
            </a:r>
            <a:endParaRPr lang="zh-CN" altLang="en-US" b="1" dirty="0"/>
          </a:p>
        </p:txBody>
      </p:sp>
      <p:sp>
        <p:nvSpPr>
          <p:cNvPr id="3" name="内容占位符 2"/>
          <p:cNvSpPr>
            <a:spLocks noGrp="1"/>
          </p:cNvSpPr>
          <p:nvPr>
            <p:ph idx="1"/>
          </p:nvPr>
        </p:nvSpPr>
        <p:spPr>
          <a:xfrm>
            <a:off x="421160" y="980728"/>
            <a:ext cx="11161240" cy="5760640"/>
          </a:xfrm>
        </p:spPr>
        <p:txBody>
          <a:bodyPr>
            <a:normAutofit/>
          </a:bodyPr>
          <a:lstStyle/>
          <a:p>
            <a:r>
              <a:rPr lang="en-US" b="1" dirty="0">
                <a:solidFill>
                  <a:srgbClr val="00B050"/>
                </a:solidFill>
              </a:rPr>
              <a:t>Number of pre-configured MG patterns: </a:t>
            </a:r>
            <a:r>
              <a:rPr lang="en-US" i="1" dirty="0">
                <a:solidFill>
                  <a:srgbClr val="00B050"/>
                </a:solidFill>
              </a:rPr>
              <a:t> </a:t>
            </a:r>
            <a:endParaRPr lang="en-US" dirty="0">
              <a:solidFill>
                <a:srgbClr val="00B050"/>
              </a:solidFill>
            </a:endParaRPr>
          </a:p>
          <a:p>
            <a:pPr lvl="1"/>
            <a:r>
              <a:rPr lang="en-US" dirty="0">
                <a:solidFill>
                  <a:srgbClr val="00B050"/>
                </a:solidFill>
              </a:rPr>
              <a:t>Defer this discussion until the joint discussion with multiple concurrent MG</a:t>
            </a:r>
            <a:r>
              <a:rPr lang="en-US" i="1" dirty="0">
                <a:solidFill>
                  <a:srgbClr val="00B050"/>
                </a:solidFill>
              </a:rPr>
              <a:t> </a:t>
            </a:r>
            <a:endParaRPr lang="en-US" dirty="0">
              <a:solidFill>
                <a:srgbClr val="00B050"/>
              </a:solidFill>
            </a:endParaRPr>
          </a:p>
          <a:p>
            <a:r>
              <a:rPr lang="en-US" b="1" dirty="0"/>
              <a:t>FFS on MG patterns used for the pre-configured MG mechanism</a:t>
            </a:r>
            <a:r>
              <a:rPr lang="en-US" i="1" dirty="0"/>
              <a:t> </a:t>
            </a:r>
            <a:endParaRPr lang="en-US" dirty="0"/>
          </a:p>
          <a:p>
            <a:pPr lvl="1"/>
            <a:r>
              <a:rPr lang="en-GB" dirty="0"/>
              <a:t>Option 1: The existing gap patterns </a:t>
            </a:r>
            <a:r>
              <a:rPr lang="en-GB" dirty="0">
                <a:highlight>
                  <a:srgbClr val="FFFF00"/>
                </a:highlight>
              </a:rPr>
              <a:t>(0~23) </a:t>
            </a:r>
            <a:r>
              <a:rPr lang="en-GB" dirty="0"/>
              <a:t>in Rel16 can be reused for the pre-configured MG</a:t>
            </a:r>
            <a:r>
              <a:rPr lang="en-US" dirty="0"/>
              <a:t>.</a:t>
            </a:r>
          </a:p>
          <a:p>
            <a:pPr lvl="1"/>
            <a:r>
              <a:rPr lang="en-GB" dirty="0"/>
              <a:t>Option 2: The existing gap patterns </a:t>
            </a:r>
            <a:r>
              <a:rPr lang="en-GB" dirty="0">
                <a:highlight>
                  <a:srgbClr val="FFFF00"/>
                </a:highlight>
              </a:rPr>
              <a:t>(0~25) </a:t>
            </a:r>
            <a:r>
              <a:rPr lang="en-GB" dirty="0"/>
              <a:t>in Rel16 can be reused for the pre-configured MG</a:t>
            </a:r>
            <a:r>
              <a:rPr lang="en-US" dirty="0"/>
              <a:t>.</a:t>
            </a:r>
          </a:p>
        </p:txBody>
      </p:sp>
    </p:spTree>
    <p:extLst>
      <p:ext uri="{BB962C8B-B14F-4D97-AF65-F5344CB8AC3E}">
        <p14:creationId xmlns:p14="http://schemas.microsoft.com/office/powerpoint/2010/main" val="3729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endParaRPr lang="sv-SE" sz="5000" dirty="0">
              <a:solidFill>
                <a:srgbClr val="00B050"/>
              </a:solidFill>
            </a:endParaRPr>
          </a:p>
          <a:p>
            <a:pPr marL="0" indent="0" algn="ctr">
              <a:buNone/>
            </a:pPr>
            <a:r>
              <a:rPr lang="sv-SE" sz="5000" dirty="0">
                <a:solidFill>
                  <a:srgbClr val="00B050"/>
                </a:solidFill>
              </a:rPr>
              <a:t>Agreements in the 1st round/GTW</a:t>
            </a:r>
          </a:p>
          <a:p>
            <a:pPr marL="0" indent="0" algn="ctr">
              <a:buNone/>
            </a:pPr>
            <a:r>
              <a:rPr lang="sv-SE" sz="5000" dirty="0">
                <a:solidFill>
                  <a:srgbClr val="00B0F0"/>
                </a:solidFill>
              </a:rPr>
              <a:t>Agreements in the 2nd round</a:t>
            </a:r>
          </a:p>
          <a:p>
            <a:pPr marL="0" indent="0" algn="ctr">
              <a:buNone/>
            </a:pPr>
            <a:endParaRPr lang="sv-SE" sz="5000" dirty="0">
              <a:solidFill>
                <a:srgbClr val="FF0000"/>
              </a:solidFill>
            </a:endParaRPr>
          </a:p>
          <a:p>
            <a:pPr marL="0" indent="0" algn="ctr">
              <a:buNone/>
            </a:pPr>
            <a:r>
              <a:rPr lang="sv-SE" sz="5000" dirty="0">
                <a:highlight>
                  <a:srgbClr val="FFFF00"/>
                </a:highlight>
              </a:rPr>
              <a:t>open for 2nd round discussion </a:t>
            </a:r>
          </a:p>
          <a:p>
            <a:pPr marL="0" indent="0" algn="ctr">
              <a:buNone/>
            </a:pPr>
            <a:r>
              <a:rPr lang="sv-SE" sz="5000" dirty="0"/>
              <a:t>Still open after 2nd round discussion </a:t>
            </a:r>
          </a:p>
          <a:p>
            <a:pPr marL="0" indent="0" algn="ctr">
              <a:buNone/>
            </a:pP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GB" b="1" dirty="0"/>
              <a:t>Others</a:t>
            </a:r>
            <a:endParaRPr lang="zh-CN" altLang="en-US" sz="3600" b="1" dirty="0"/>
          </a:p>
        </p:txBody>
      </p:sp>
      <p:sp>
        <p:nvSpPr>
          <p:cNvPr id="4" name="内容占位符 2">
            <a:extLst>
              <a:ext uri="{FF2B5EF4-FFF2-40B4-BE49-F238E27FC236}">
                <a16:creationId xmlns:a16="http://schemas.microsoft.com/office/drawing/2014/main" xmlns="" id="{B317C2C4-6104-4BEA-8B48-28DB1B2D4FD8}"/>
              </a:ext>
            </a:extLst>
          </p:cNvPr>
          <p:cNvSpPr txBox="1">
            <a:spLocks/>
          </p:cNvSpPr>
          <p:nvPr/>
        </p:nvSpPr>
        <p:spPr bwMode="auto">
          <a:xfrm>
            <a:off x="404102" y="1143000"/>
            <a:ext cx="11161240" cy="5256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00B0F0"/>
                </a:solidFill>
              </a:rPr>
              <a:t>unified abbreviations</a:t>
            </a:r>
            <a:r>
              <a:rPr lang="en-US" dirty="0">
                <a:solidFill>
                  <a:srgbClr val="00B0F0"/>
                </a:solidFill>
              </a:rPr>
              <a:t>:</a:t>
            </a:r>
          </a:p>
          <a:p>
            <a:pPr lvl="1"/>
            <a:r>
              <a:rPr lang="en-GB" dirty="0">
                <a:solidFill>
                  <a:srgbClr val="00B0F0"/>
                </a:solidFill>
              </a:rPr>
              <a:t>Pre-MG : Pre-configured measurement gap</a:t>
            </a:r>
          </a:p>
          <a:p>
            <a:endParaRPr lang="en-US" dirty="0"/>
          </a:p>
          <a:p>
            <a:pPr marL="0" indent="0" eaLnBrk="1" fontAlgn="t" hangingPunct="1">
              <a:buFont typeface="Arial" panose="020B0604020202020204" pitchFamily="34" charset="0"/>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7087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Using scenarios</a:t>
            </a:r>
            <a:endParaRPr lang="zh-CN" altLang="en-US" sz="3600" b="1" dirty="0"/>
          </a:p>
        </p:txBody>
      </p:sp>
      <p:sp>
        <p:nvSpPr>
          <p:cNvPr id="3" name="内容占位符 2"/>
          <p:cNvSpPr>
            <a:spLocks noGrp="1"/>
          </p:cNvSpPr>
          <p:nvPr>
            <p:ph idx="1"/>
          </p:nvPr>
        </p:nvSpPr>
        <p:spPr>
          <a:xfrm>
            <a:off x="421160" y="980727"/>
            <a:ext cx="11161240" cy="5256585"/>
          </a:xfrm>
        </p:spPr>
        <p:txBody>
          <a:bodyPr>
            <a:normAutofit fontScale="85000" lnSpcReduction="20000"/>
          </a:bodyPr>
          <a:lstStyle/>
          <a:p>
            <a:r>
              <a:rPr lang="en-US" dirty="0">
                <a:highlight>
                  <a:srgbClr val="FFFF00"/>
                </a:highlight>
              </a:rPr>
              <a:t>FFS on </a:t>
            </a:r>
            <a:r>
              <a:rPr lang="en-US" b="1" dirty="0">
                <a:highlight>
                  <a:srgbClr val="FFFF00"/>
                </a:highlight>
              </a:rPr>
              <a:t>Whether is the pre-configured MG needed for PRS measurement</a:t>
            </a:r>
            <a:r>
              <a:rPr lang="en-US" dirty="0"/>
              <a:t>:</a:t>
            </a:r>
          </a:p>
          <a:p>
            <a:pPr lvl="1"/>
            <a:r>
              <a:rPr lang="en-GB" dirty="0"/>
              <a:t>Option 1. Yes</a:t>
            </a:r>
            <a:endParaRPr lang="en-US" sz="3200" dirty="0"/>
          </a:p>
          <a:p>
            <a:pPr lvl="1"/>
            <a:r>
              <a:rPr lang="en-GB" dirty="0"/>
              <a:t>Option 2. No</a:t>
            </a:r>
          </a:p>
          <a:p>
            <a:pPr lvl="1"/>
            <a:r>
              <a:rPr lang="en-US" altLang="zh-CN" dirty="0"/>
              <a:t>Option 3. </a:t>
            </a:r>
            <a:r>
              <a:rPr lang="en-US" altLang="zh-CN" strike="sngStrike" dirty="0">
                <a:solidFill>
                  <a:schemeClr val="accent6">
                    <a:lumMod val="75000"/>
                  </a:schemeClr>
                </a:solidFill>
              </a:rPr>
              <a:t>Activated </a:t>
            </a:r>
            <a:r>
              <a:rPr lang="en-US" altLang="zh-CN" dirty="0"/>
              <a:t>Pre-configured MG falls back to the legacy MG</a:t>
            </a:r>
            <a:endParaRPr lang="en-GB" dirty="0"/>
          </a:p>
          <a:p>
            <a:r>
              <a:rPr lang="en-US" dirty="0">
                <a:highlight>
                  <a:srgbClr val="FFFF00"/>
                </a:highlight>
              </a:rPr>
              <a:t>FFS on </a:t>
            </a:r>
            <a:r>
              <a:rPr lang="en-US" b="1" dirty="0">
                <a:highlight>
                  <a:srgbClr val="FFFF00"/>
                </a:highlight>
              </a:rPr>
              <a:t>Whether is the pre-configured MG needed for CSI-RS L3 measurement</a:t>
            </a:r>
            <a:r>
              <a:rPr lang="en-US" dirty="0"/>
              <a:t>:</a:t>
            </a:r>
          </a:p>
          <a:p>
            <a:pPr lvl="1"/>
            <a:r>
              <a:rPr lang="en-GB" dirty="0"/>
              <a:t>Option 1. Yes</a:t>
            </a:r>
            <a:endParaRPr lang="en-US" sz="3200" dirty="0"/>
          </a:p>
          <a:p>
            <a:pPr lvl="1"/>
            <a:r>
              <a:rPr lang="en-GB" dirty="0"/>
              <a:t>Option 2. No</a:t>
            </a:r>
          </a:p>
          <a:p>
            <a:pPr lvl="1"/>
            <a:r>
              <a:rPr lang="en-US" altLang="zh-CN" dirty="0"/>
              <a:t>Option 3. </a:t>
            </a:r>
            <a:r>
              <a:rPr lang="en-US" altLang="zh-CN" strike="sngStrike" dirty="0">
                <a:solidFill>
                  <a:schemeClr val="accent6">
                    <a:lumMod val="75000"/>
                  </a:schemeClr>
                </a:solidFill>
              </a:rPr>
              <a:t>Activated </a:t>
            </a:r>
            <a:r>
              <a:rPr lang="en-US" altLang="zh-CN" dirty="0"/>
              <a:t>Pre-configured MG falls back to the legacy MG</a:t>
            </a:r>
            <a:endParaRPr lang="en-GB" dirty="0"/>
          </a:p>
          <a:p>
            <a:pPr lvl="1"/>
            <a:endParaRPr lang="en-US" dirty="0"/>
          </a:p>
          <a:p>
            <a:endParaRPr lang="en-GB"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5457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procedure(1)</a:t>
            </a:r>
            <a:endParaRPr lang="zh-CN" altLang="en-US" sz="3600" b="1" dirty="0"/>
          </a:p>
        </p:txBody>
      </p:sp>
      <p:sp>
        <p:nvSpPr>
          <p:cNvPr id="3" name="内容占位符 2"/>
          <p:cNvSpPr>
            <a:spLocks noGrp="1"/>
          </p:cNvSpPr>
          <p:nvPr>
            <p:ph idx="1"/>
          </p:nvPr>
        </p:nvSpPr>
        <p:spPr>
          <a:xfrm>
            <a:off x="263352" y="764704"/>
            <a:ext cx="11665296" cy="5976663"/>
          </a:xfrm>
        </p:spPr>
        <p:txBody>
          <a:bodyPr>
            <a:noAutofit/>
          </a:bodyPr>
          <a:lstStyle/>
          <a:p>
            <a:pPr lvl="0"/>
            <a:r>
              <a:rPr lang="en-GB" sz="2800" dirty="0">
                <a:solidFill>
                  <a:srgbClr val="00B050"/>
                </a:solidFill>
              </a:rPr>
              <a:t>Pre-configured MG per BWP </a:t>
            </a:r>
            <a:r>
              <a:rPr lang="en-GB" sz="2800" dirty="0" smtClean="0">
                <a:solidFill>
                  <a:srgbClr val="00B050"/>
                </a:solidFill>
              </a:rPr>
              <a:t>need</a:t>
            </a:r>
            <a:r>
              <a:rPr lang="en-GB" sz="2800" dirty="0" smtClean="0">
                <a:solidFill>
                  <a:schemeClr val="accent6">
                    <a:lumMod val="75000"/>
                  </a:schemeClr>
                </a:solidFill>
              </a:rPr>
              <a:t>s</a:t>
            </a:r>
            <a:r>
              <a:rPr lang="en-GB" sz="2800" dirty="0" smtClean="0">
                <a:solidFill>
                  <a:srgbClr val="00B050"/>
                </a:solidFill>
              </a:rPr>
              <a:t> </a:t>
            </a:r>
            <a:r>
              <a:rPr lang="en-GB" sz="2800" dirty="0">
                <a:solidFill>
                  <a:srgbClr val="00B050"/>
                </a:solidFill>
              </a:rPr>
              <a:t>not be considered in the 1st stage of this WI.</a:t>
            </a:r>
            <a:endParaRPr lang="en-US" sz="2800" dirty="0">
              <a:solidFill>
                <a:srgbClr val="00B050"/>
              </a:solidFill>
            </a:endParaRPr>
          </a:p>
          <a:p>
            <a:pPr lvl="1"/>
            <a:r>
              <a:rPr lang="en-GB" sz="2400" dirty="0">
                <a:solidFill>
                  <a:srgbClr val="00B050"/>
                </a:solidFill>
              </a:rPr>
              <a:t>FFS in the 2</a:t>
            </a:r>
            <a:r>
              <a:rPr lang="en-GB" sz="2400" baseline="30000" dirty="0">
                <a:solidFill>
                  <a:srgbClr val="00B050"/>
                </a:solidFill>
              </a:rPr>
              <a:t>nd</a:t>
            </a:r>
            <a:r>
              <a:rPr lang="en-GB" sz="2400" dirty="0">
                <a:solidFill>
                  <a:srgbClr val="00B050"/>
                </a:solidFill>
              </a:rPr>
              <a:t> stage of this WI</a:t>
            </a:r>
            <a:endParaRPr lang="en-US" sz="2400" dirty="0">
              <a:solidFill>
                <a:srgbClr val="00B050"/>
              </a:solidFill>
            </a:endParaRPr>
          </a:p>
          <a:p>
            <a:r>
              <a:rPr lang="en-US" sz="2400" b="1" dirty="0">
                <a:highlight>
                  <a:srgbClr val="FFFF00"/>
                </a:highlight>
              </a:rPr>
              <a:t>FFS on the specific RRC configuration parameters for the new aspects of pre-configured MG to be introduced </a:t>
            </a:r>
          </a:p>
          <a:p>
            <a:pPr lvl="1"/>
            <a:r>
              <a:rPr lang="en-GB" sz="2400" b="1" dirty="0"/>
              <a:t>Option1</a:t>
            </a:r>
            <a:r>
              <a:rPr lang="en-GB" sz="2400" dirty="0"/>
              <a:t>: The parameters used to differentiate with the legacy MG</a:t>
            </a:r>
            <a:endParaRPr lang="en-US" sz="2400" dirty="0"/>
          </a:p>
          <a:p>
            <a:pPr lvl="1"/>
            <a:r>
              <a:rPr lang="en-GB" sz="2400" b="1" dirty="0"/>
              <a:t>Option 2a</a:t>
            </a:r>
            <a:r>
              <a:rPr lang="en-GB" sz="2400" dirty="0"/>
              <a:t>: The parameters used to indicate the pre-configured MG (de)activation status per BWP, which can be also served as the flag to differentiate with the legacy MG</a:t>
            </a:r>
            <a:endParaRPr lang="en-US" sz="2400" dirty="0"/>
          </a:p>
          <a:p>
            <a:pPr lvl="1"/>
            <a:r>
              <a:rPr lang="en-US" sz="2400" b="1" dirty="0"/>
              <a:t>Option 2b:</a:t>
            </a:r>
            <a:r>
              <a:rPr lang="en-US" sz="2400" dirty="0"/>
              <a:t> The parameters used to indicate the pre-configured MG (de)activation status per UE/FR, which can be also served as the flag to differentiate with the legacy MG</a:t>
            </a:r>
            <a:endParaRPr lang="en-US" sz="2000" b="1" dirty="0">
              <a:highlight>
                <a:srgbClr val="FFFF00"/>
              </a:highlight>
            </a:endParaRPr>
          </a:p>
        </p:txBody>
      </p:sp>
    </p:spTree>
    <p:extLst>
      <p:ext uri="{BB962C8B-B14F-4D97-AF65-F5344CB8AC3E}">
        <p14:creationId xmlns:p14="http://schemas.microsoft.com/office/powerpoint/2010/main" val="333205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procedure(2)</a:t>
            </a:r>
            <a:endParaRPr lang="zh-CN" altLang="en-US" sz="3600" b="1" dirty="0"/>
          </a:p>
        </p:txBody>
      </p:sp>
      <p:sp>
        <p:nvSpPr>
          <p:cNvPr id="3" name="内容占位符 2"/>
          <p:cNvSpPr>
            <a:spLocks noGrp="1"/>
          </p:cNvSpPr>
          <p:nvPr>
            <p:ph idx="1"/>
          </p:nvPr>
        </p:nvSpPr>
        <p:spPr>
          <a:xfrm>
            <a:off x="131676" y="692697"/>
            <a:ext cx="11928648" cy="5328592"/>
          </a:xfrm>
        </p:spPr>
        <p:txBody>
          <a:bodyPr>
            <a:normAutofit fontScale="92500" lnSpcReduction="10000"/>
          </a:bodyPr>
          <a:lstStyle/>
          <a:p>
            <a:r>
              <a:rPr lang="en-US" sz="2000" b="1" dirty="0"/>
              <a:t>Pre-configured MG status </a:t>
            </a:r>
            <a:r>
              <a:rPr lang="en-US" sz="2000" b="1" dirty="0">
                <a:solidFill>
                  <a:srgbClr val="FF0000"/>
                </a:solidFill>
              </a:rPr>
              <a:t>(activated/deactivated) </a:t>
            </a:r>
            <a:r>
              <a:rPr lang="en-US" sz="2000" b="1" dirty="0"/>
              <a:t>after configuration completed</a:t>
            </a:r>
          </a:p>
          <a:p>
            <a:pPr lvl="1"/>
            <a:r>
              <a:rPr lang="en-GB" sz="1600" dirty="0">
                <a:solidFill>
                  <a:srgbClr val="00B050"/>
                </a:solidFill>
              </a:rPr>
              <a:t>Status of pre-configured MG is not fixed </a:t>
            </a:r>
            <a:r>
              <a:rPr lang="en-GB" sz="1600" dirty="0">
                <a:solidFill>
                  <a:srgbClr val="FF0000"/>
                </a:solidFill>
              </a:rPr>
              <a:t>at RRC configuration</a:t>
            </a:r>
            <a:endParaRPr lang="en-US" sz="1600" dirty="0">
              <a:solidFill>
                <a:srgbClr val="FF0000"/>
              </a:solidFill>
            </a:endParaRPr>
          </a:p>
          <a:p>
            <a:pPr lvl="1"/>
            <a:r>
              <a:rPr lang="en-GB" sz="1600" dirty="0">
                <a:solidFill>
                  <a:srgbClr val="00B050"/>
                </a:solidFill>
              </a:rPr>
              <a:t>NW can know the pre-configured MG </a:t>
            </a:r>
            <a:r>
              <a:rPr lang="en-GB" sz="1600" strike="sngStrike" dirty="0">
                <a:solidFill>
                  <a:srgbClr val="00B050"/>
                </a:solidFill>
              </a:rPr>
              <a:t>ON/OFF </a:t>
            </a:r>
            <a:r>
              <a:rPr lang="en-GB" sz="1600" dirty="0">
                <a:solidFill>
                  <a:srgbClr val="00B050"/>
                </a:solidFill>
              </a:rPr>
              <a:t>status </a:t>
            </a:r>
            <a:r>
              <a:rPr lang="en-US" sz="1600" b="1" dirty="0">
                <a:solidFill>
                  <a:srgbClr val="FF0000"/>
                </a:solidFill>
              </a:rPr>
              <a:t>(activated/deactivated) </a:t>
            </a:r>
            <a:r>
              <a:rPr lang="en-GB" sz="1600" dirty="0">
                <a:solidFill>
                  <a:srgbClr val="00B050"/>
                </a:solidFill>
              </a:rPr>
              <a:t>when/after the pre-MG being configured by itself</a:t>
            </a:r>
          </a:p>
          <a:p>
            <a:pPr lvl="1"/>
            <a:r>
              <a:rPr lang="en-US" sz="1600" dirty="0"/>
              <a:t>FFS NW can fully control whether the pre-configured MG will be activated/deactivated</a:t>
            </a:r>
          </a:p>
          <a:p>
            <a:pPr lvl="1"/>
            <a:r>
              <a:rPr lang="en-GB" sz="1600" dirty="0">
                <a:highlight>
                  <a:srgbClr val="FFFF00"/>
                </a:highlight>
              </a:rPr>
              <a:t>FFS on how UE can know pre-configured MG’s activation status (</a:t>
            </a:r>
            <a:r>
              <a:rPr lang="en-US" sz="1600" dirty="0">
                <a:solidFill>
                  <a:srgbClr val="FF0000"/>
                </a:solidFill>
                <a:highlight>
                  <a:srgbClr val="FFFF00"/>
                </a:highlight>
              </a:rPr>
              <a:t>activated/deactivated e. g. </a:t>
            </a:r>
            <a:r>
              <a:rPr lang="en-GB" sz="1600" dirty="0">
                <a:highlight>
                  <a:srgbClr val="FFFF00"/>
                </a:highlight>
              </a:rPr>
              <a:t>ON/OFF) after the pre-MG being configured</a:t>
            </a:r>
            <a:endParaRPr lang="en-US" sz="1600" dirty="0">
              <a:highlight>
                <a:srgbClr val="FFFF00"/>
              </a:highlight>
            </a:endParaRPr>
          </a:p>
          <a:p>
            <a:r>
              <a:rPr lang="en-US" sz="2000" dirty="0">
                <a:solidFill>
                  <a:srgbClr val="00B050"/>
                </a:solidFill>
              </a:rPr>
              <a:t>MG configuration of</a:t>
            </a:r>
            <a:r>
              <a:rPr lang="zh-CN" altLang="en-US" sz="2000" dirty="0">
                <a:solidFill>
                  <a:srgbClr val="00B050"/>
                </a:solidFill>
              </a:rPr>
              <a:t> </a:t>
            </a:r>
            <a:r>
              <a:rPr lang="en-GB" altLang="zh-CN" sz="2000" dirty="0">
                <a:solidFill>
                  <a:srgbClr val="00B050"/>
                </a:solidFill>
              </a:rPr>
              <a:t>Pre-MG </a:t>
            </a:r>
            <a:r>
              <a:rPr lang="en-US" sz="2000" dirty="0">
                <a:solidFill>
                  <a:srgbClr val="00B050"/>
                </a:solidFill>
              </a:rPr>
              <a:t>can NOT be changed after BWP switching </a:t>
            </a:r>
          </a:p>
          <a:p>
            <a:r>
              <a:rPr lang="en-US" sz="2000" dirty="0">
                <a:highlight>
                  <a:srgbClr val="FFFF00"/>
                </a:highlight>
              </a:rPr>
              <a:t>FFS on </a:t>
            </a:r>
            <a:r>
              <a:rPr lang="en-US" sz="2000" b="1" dirty="0">
                <a:highlight>
                  <a:srgbClr val="FFFF00"/>
                </a:highlight>
              </a:rPr>
              <a:t>relation of pre-configured MG pattern and with the current RRC configured MG</a:t>
            </a:r>
            <a:r>
              <a:rPr lang="en-US" sz="2000" i="1" dirty="0">
                <a:highlight>
                  <a:srgbClr val="FFFF00"/>
                </a:highlight>
              </a:rPr>
              <a:t> </a:t>
            </a:r>
          </a:p>
          <a:p>
            <a:pPr lvl="1"/>
            <a:r>
              <a:rPr lang="en-US" sz="1600" dirty="0"/>
              <a:t>Option 1. (CATT, </a:t>
            </a:r>
            <a:r>
              <a:rPr lang="en-US" sz="1600" dirty="0" err="1"/>
              <a:t>xiaomi</a:t>
            </a:r>
            <a:r>
              <a:rPr lang="en-US" sz="1600" dirty="0"/>
              <a:t>): </a:t>
            </a:r>
          </a:p>
          <a:p>
            <a:pPr lvl="2"/>
            <a:r>
              <a:rPr lang="en-US" sz="1400" dirty="0"/>
              <a:t>The pre-configured MG is the same as RRC configured MG after it is activated.</a:t>
            </a:r>
          </a:p>
          <a:p>
            <a:pPr lvl="2"/>
            <a:r>
              <a:rPr lang="en-US" sz="1400" dirty="0"/>
              <a:t>Whether the deactivated pre-configured MG and the RRC configured MG can be configured simultaneously needs to be studied</a:t>
            </a:r>
          </a:p>
          <a:p>
            <a:pPr lvl="1"/>
            <a:r>
              <a:rPr lang="en-US" sz="1600" dirty="0"/>
              <a:t>Option 2a (Ericsson, ZTE) </a:t>
            </a:r>
          </a:p>
          <a:p>
            <a:pPr lvl="2" fontAlgn="auto" hangingPunct="1"/>
            <a:r>
              <a:rPr lang="en-GB" sz="1400" dirty="0"/>
              <a:t>The already configured P-MGP is transformed into legacy MGP (with same MGL/MGRP) if the UE is configured to measure on any carrier (e.g. inter-RAT) which always need gaps for performing the measurement.</a:t>
            </a:r>
            <a:endParaRPr lang="en-US" sz="1400" dirty="0"/>
          </a:p>
          <a:p>
            <a:pPr lvl="2" fontAlgn="auto" hangingPunct="1"/>
            <a:r>
              <a:rPr lang="en-GB" sz="1400" dirty="0"/>
              <a:t>Network can transform an already configured P-MGP into legacy MGP with same MGL/MGRP or vice versa without </a:t>
            </a:r>
            <a:r>
              <a:rPr lang="en-GB" sz="1400" dirty="0" err="1"/>
              <a:t>deconfiguring</a:t>
            </a:r>
            <a:r>
              <a:rPr lang="en-GB" sz="1400" dirty="0"/>
              <a:t> the P-MGP</a:t>
            </a:r>
            <a:endParaRPr lang="en-US" sz="1400" dirty="0"/>
          </a:p>
          <a:p>
            <a:pPr lvl="2"/>
            <a:r>
              <a:rPr lang="en-GB" sz="1400" dirty="0" err="1"/>
              <a:t>Deconfigure</a:t>
            </a:r>
            <a:r>
              <a:rPr lang="en-GB" sz="1400" dirty="0"/>
              <a:t> P-MG and reconfigure legacy pattern if P-MG is not suitable for MO configuration e.g. inter-RAT, PRS etc</a:t>
            </a:r>
            <a:r>
              <a:rPr lang="en-US" sz="1400" dirty="0"/>
              <a:t>.</a:t>
            </a:r>
          </a:p>
          <a:p>
            <a:pPr lvl="1"/>
            <a:r>
              <a:rPr lang="en-US" sz="1600" dirty="0"/>
              <a:t>Option 2b (Huawei, MTK, vivo, Apple):</a:t>
            </a:r>
          </a:p>
          <a:p>
            <a:pPr lvl="2" fontAlgn="auto" hangingPunct="1"/>
            <a:r>
              <a:rPr lang="en-GB" sz="1400" dirty="0"/>
              <a:t>Network can transform a pre-configured MG into legacy MG or vice versa with same MG configuration.</a:t>
            </a:r>
            <a:endParaRPr lang="en-US" sz="1400" dirty="0"/>
          </a:p>
          <a:p>
            <a:pPr lvl="1" fontAlgn="auto" hangingPunct="1"/>
            <a:r>
              <a:rPr lang="en-GB" sz="1600" dirty="0"/>
              <a:t>Option 3 (Intel, Qualcomm, Nokia)</a:t>
            </a:r>
            <a:endParaRPr lang="en-US" sz="1600" dirty="0"/>
          </a:p>
          <a:p>
            <a:pPr lvl="2" fontAlgn="auto" hangingPunct="1"/>
            <a:r>
              <a:rPr lang="en-GB" sz="1400" dirty="0"/>
              <a:t>NW can configure the pre-configured MG and legacy MG independently. The transformation between the pre-MG and legacy MG has not any benefits in both </a:t>
            </a:r>
            <a:r>
              <a:rPr lang="en-GB" sz="1400" dirty="0" err="1"/>
              <a:t>singnaling</a:t>
            </a:r>
            <a:r>
              <a:rPr lang="en-GB" sz="1400" dirty="0"/>
              <a:t> and latency reduction. </a:t>
            </a:r>
            <a:endParaRPr lang="en-US" sz="1400" dirty="0"/>
          </a:p>
        </p:txBody>
      </p:sp>
      <p:sp>
        <p:nvSpPr>
          <p:cNvPr id="4" name="Rectangle 3">
            <a:extLst>
              <a:ext uri="{FF2B5EF4-FFF2-40B4-BE49-F238E27FC236}">
                <a16:creationId xmlns:a16="http://schemas.microsoft.com/office/drawing/2014/main" xmlns="" id="{F5808B30-2B71-4CA9-A060-18643D8D2768}"/>
              </a:ext>
            </a:extLst>
          </p:cNvPr>
          <p:cNvSpPr/>
          <p:nvPr/>
        </p:nvSpPr>
        <p:spPr>
          <a:xfrm>
            <a:off x="0" y="6021289"/>
            <a:ext cx="11928648" cy="646331"/>
          </a:xfrm>
          <a:prstGeom prst="rect">
            <a:avLst/>
          </a:prstGeom>
        </p:spPr>
        <p:txBody>
          <a:bodyPr wrap="square">
            <a:spAutoFit/>
          </a:bodyPr>
          <a:lstStyle/>
          <a:p>
            <a:pPr lvl="1"/>
            <a:r>
              <a:rPr lang="en-US" b="1" dirty="0"/>
              <a:t>[</a:t>
            </a:r>
            <a:r>
              <a:rPr lang="en-US" sz="1400" i="1" dirty="0"/>
              <a:t>Moderator notes: If the pre-MG ON/OFF status is not fixed after being configured, for NW the serving </a:t>
            </a:r>
            <a:r>
              <a:rPr lang="en-US" sz="1400" i="1" dirty="0" err="1"/>
              <a:t>gNB</a:t>
            </a:r>
            <a:r>
              <a:rPr lang="en-US" sz="1400" i="1" dirty="0"/>
              <a:t> can enable it as ON/OFF by themselves completely. But for UE, UE needs to justify the pre-MG’s status based on the pre-defined rules or NW’s indication</a:t>
            </a:r>
            <a:r>
              <a:rPr lang="en-US" dirty="0"/>
              <a:t>.]</a:t>
            </a:r>
            <a:endParaRPr lang="en-US" b="1" dirty="0"/>
          </a:p>
        </p:txBody>
      </p:sp>
    </p:spTree>
    <p:extLst>
      <p:ext uri="{BB962C8B-B14F-4D97-AF65-F5344CB8AC3E}">
        <p14:creationId xmlns:p14="http://schemas.microsoft.com/office/powerpoint/2010/main" val="4081767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procedures(1)</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92500" lnSpcReduction="20000"/>
          </a:bodyPr>
          <a:lstStyle/>
          <a:p>
            <a:r>
              <a:rPr lang="en-US" b="1" dirty="0">
                <a:solidFill>
                  <a:srgbClr val="FF0000"/>
                </a:solidFill>
                <a:highlight>
                  <a:srgbClr val="FFFF00"/>
                </a:highlight>
              </a:rPr>
              <a:t>FFS</a:t>
            </a:r>
            <a:r>
              <a:rPr lang="en-US" b="1" dirty="0">
                <a:highlight>
                  <a:srgbClr val="FFFF00"/>
                </a:highlight>
              </a:rPr>
              <a:t> NW can fully control whether the pre-configured MG will be activated/deactivated</a:t>
            </a:r>
          </a:p>
          <a:p>
            <a:r>
              <a:rPr lang="en-US" b="1" dirty="0">
                <a:highlight>
                  <a:srgbClr val="FFFF00"/>
                </a:highlight>
              </a:rPr>
              <a:t>Whether the status of activation/deactivation (e.g. ON/OFF) is needed for UE </a:t>
            </a:r>
          </a:p>
          <a:p>
            <a:pPr lvl="1"/>
            <a:r>
              <a:rPr lang="en-GB" dirty="0"/>
              <a:t>Option 1 (</a:t>
            </a:r>
            <a:r>
              <a:rPr lang="en-GB" strike="sngStrike" dirty="0"/>
              <a:t>Ericsson, </a:t>
            </a:r>
            <a:r>
              <a:rPr lang="en-GB" dirty="0"/>
              <a:t>CATT, MTK) : No</a:t>
            </a:r>
            <a:r>
              <a:rPr lang="en-GB" sz="3600" dirty="0"/>
              <a:t>.</a:t>
            </a:r>
            <a:endParaRPr lang="en-US" dirty="0"/>
          </a:p>
          <a:p>
            <a:pPr lvl="2"/>
            <a:r>
              <a:rPr lang="en-GB" dirty="0"/>
              <a:t>e.g. P-MGP shall not have a fixed status (activated or deactivated) upon RRC configuration</a:t>
            </a:r>
            <a:endParaRPr lang="en-US" dirty="0"/>
          </a:p>
          <a:p>
            <a:pPr lvl="1"/>
            <a:r>
              <a:rPr lang="en-GB" dirty="0"/>
              <a:t>Option 1a (OPPO):</a:t>
            </a:r>
            <a:endParaRPr lang="en-US" dirty="0"/>
          </a:p>
          <a:p>
            <a:pPr lvl="2"/>
            <a:r>
              <a:rPr lang="en-GB" dirty="0"/>
              <a:t>Set pre-configured MG inactive as default after the RRC configuration, with no additional signalling.</a:t>
            </a:r>
            <a:endParaRPr lang="en-US" dirty="0"/>
          </a:p>
          <a:p>
            <a:pPr lvl="1"/>
            <a:r>
              <a:rPr lang="en-GB" dirty="0"/>
              <a:t>Option 2 (Qualcomm, Intel, ZTE, Apple, Nokia, </a:t>
            </a:r>
            <a:r>
              <a:rPr lang="en-GB" dirty="0">
                <a:solidFill>
                  <a:srgbClr val="FF0000"/>
                </a:solidFill>
              </a:rPr>
              <a:t>Ericsson</a:t>
            </a:r>
            <a:r>
              <a:rPr lang="en-GB" dirty="0"/>
              <a:t>): Yes</a:t>
            </a:r>
            <a:endParaRPr lang="en-US" dirty="0"/>
          </a:p>
          <a:p>
            <a:pPr lvl="1"/>
            <a:endParaRPr lang="en-US" dirty="0">
              <a:highlight>
                <a:srgbClr val="FFFF00"/>
              </a:highlight>
            </a:endParaRP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
        <p:nvSpPr>
          <p:cNvPr id="4" name="Rectangle 3">
            <a:extLst>
              <a:ext uri="{FF2B5EF4-FFF2-40B4-BE49-F238E27FC236}">
                <a16:creationId xmlns:a16="http://schemas.microsoft.com/office/drawing/2014/main" xmlns="" id="{5F93310C-8646-4388-9F8E-6B0B48F80141}"/>
              </a:ext>
            </a:extLst>
          </p:cNvPr>
          <p:cNvSpPr/>
          <p:nvPr/>
        </p:nvSpPr>
        <p:spPr>
          <a:xfrm>
            <a:off x="0" y="5805264"/>
            <a:ext cx="11928648" cy="646331"/>
          </a:xfrm>
          <a:prstGeom prst="rect">
            <a:avLst/>
          </a:prstGeom>
        </p:spPr>
        <p:txBody>
          <a:bodyPr wrap="square">
            <a:spAutoFit/>
          </a:bodyPr>
          <a:lstStyle/>
          <a:p>
            <a:pPr lvl="1"/>
            <a:r>
              <a:rPr lang="en-US" b="1" dirty="0"/>
              <a:t>[</a:t>
            </a:r>
            <a:r>
              <a:rPr lang="en-US" sz="1400" i="1" dirty="0"/>
              <a:t>Moderator notes: If the pre-MG ON/OFF status is not fixed after being configured, for NW the serving </a:t>
            </a:r>
            <a:r>
              <a:rPr lang="en-US" sz="1400" i="1" dirty="0" err="1"/>
              <a:t>gNB</a:t>
            </a:r>
            <a:r>
              <a:rPr lang="en-US" sz="1400" i="1" dirty="0"/>
              <a:t> can enable it as ON/OFF by themselves completely. But for UE, UE needs to justify the pre-MG’s status based on the pre-defined rules or NW’s indication</a:t>
            </a:r>
            <a:r>
              <a:rPr lang="en-US" dirty="0"/>
              <a:t>.]</a:t>
            </a:r>
            <a:endParaRPr lang="en-US" b="1" dirty="0"/>
          </a:p>
        </p:txBody>
      </p:sp>
      <p:sp>
        <p:nvSpPr>
          <p:cNvPr id="5" name="TextBox 4">
            <a:extLst>
              <a:ext uri="{FF2B5EF4-FFF2-40B4-BE49-F238E27FC236}">
                <a16:creationId xmlns:a16="http://schemas.microsoft.com/office/drawing/2014/main" xmlns="" id="{070D2518-33BE-4199-95C2-04E0C1DBD0F9}"/>
              </a:ext>
            </a:extLst>
          </p:cNvPr>
          <p:cNvSpPr txBox="1"/>
          <p:nvPr/>
        </p:nvSpPr>
        <p:spPr>
          <a:xfrm rot="20021797">
            <a:off x="1546846" y="2263708"/>
            <a:ext cx="10081120" cy="1938992"/>
          </a:xfrm>
          <a:prstGeom prst="rect">
            <a:avLst/>
          </a:prstGeom>
          <a:noFill/>
        </p:spPr>
        <p:txBody>
          <a:bodyPr wrap="square" rtlCol="0">
            <a:spAutoFit/>
          </a:bodyPr>
          <a:lstStyle/>
          <a:p>
            <a:r>
              <a:rPr lang="en-US" sz="4000" dirty="0">
                <a:solidFill>
                  <a:srgbClr val="FF0000"/>
                </a:solidFill>
              </a:rPr>
              <a:t>1</a:t>
            </a:r>
            <a:r>
              <a:rPr lang="en-US" sz="4000" baseline="30000" dirty="0">
                <a:solidFill>
                  <a:srgbClr val="FF0000"/>
                </a:solidFill>
              </a:rPr>
              <a:t>st</a:t>
            </a:r>
            <a:r>
              <a:rPr lang="en-US" sz="4000" dirty="0">
                <a:solidFill>
                  <a:srgbClr val="FF0000"/>
                </a:solidFill>
              </a:rPr>
              <a:t> main bullet on slide 5 overlaps with this slide. We suggest to remove this slide.</a:t>
            </a:r>
          </a:p>
          <a:p>
            <a:r>
              <a:rPr lang="en-US" sz="4000" dirty="0">
                <a:solidFill>
                  <a:srgbClr val="FF0000"/>
                </a:solidFill>
              </a:rPr>
              <a:t>Moved 1</a:t>
            </a:r>
            <a:r>
              <a:rPr lang="en-US" sz="4000" baseline="30000" dirty="0">
                <a:solidFill>
                  <a:srgbClr val="FF0000"/>
                </a:solidFill>
              </a:rPr>
              <a:t>st</a:t>
            </a:r>
            <a:r>
              <a:rPr lang="en-US" sz="4000" dirty="0">
                <a:solidFill>
                  <a:srgbClr val="FF0000"/>
                </a:solidFill>
              </a:rPr>
              <a:t> bullet and notes to slide 5 </a:t>
            </a:r>
          </a:p>
        </p:txBody>
      </p:sp>
    </p:spTree>
    <p:extLst>
      <p:ext uri="{BB962C8B-B14F-4D97-AF65-F5344CB8AC3E}">
        <p14:creationId xmlns:p14="http://schemas.microsoft.com/office/powerpoint/2010/main" val="1144093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procedures(2)</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92500" lnSpcReduction="20000"/>
          </a:bodyPr>
          <a:lstStyle/>
          <a:p>
            <a:r>
              <a:rPr lang="en-US" b="1" dirty="0">
                <a:highlight>
                  <a:srgbClr val="FFFF00"/>
                </a:highlight>
              </a:rPr>
              <a:t>Criteria of activation/deactivation pre-configured MG </a:t>
            </a:r>
          </a:p>
          <a:p>
            <a:pPr lvl="1" fontAlgn="auto" hangingPunct="1"/>
            <a:r>
              <a:rPr lang="en-US" dirty="0"/>
              <a:t>Option 1 (Huawei, MTK, vivo, ZTE) :</a:t>
            </a:r>
          </a:p>
          <a:p>
            <a:pPr lvl="2"/>
            <a:r>
              <a:rPr lang="en-US" dirty="0" smtClean="0"/>
              <a:t>If </a:t>
            </a:r>
            <a:r>
              <a:rPr lang="en-US" dirty="0"/>
              <a:t>MG is not required by any of the configured measurements, the MG is deactivated.</a:t>
            </a:r>
          </a:p>
          <a:p>
            <a:pPr lvl="2"/>
            <a:r>
              <a:rPr lang="en-US" dirty="0"/>
              <a:t>If MG is required by one or more of the configured measurements, the MG is activated.</a:t>
            </a:r>
          </a:p>
          <a:p>
            <a:pPr lvl="1"/>
            <a:r>
              <a:rPr lang="en-GB" dirty="0"/>
              <a:t>Option 2 (Ericsson, vivo, OPPO, ZTE):</a:t>
            </a:r>
            <a:endParaRPr lang="en-US" dirty="0"/>
          </a:p>
          <a:p>
            <a:pPr lvl="2"/>
            <a:r>
              <a:rPr lang="en-US" dirty="0"/>
              <a:t>The UE needs gaps to measure SSBs when the measured SSB is not fully within the BW of the active BWP. Otherwise, the UE can measure the SSBs without gaps. This change between gap based and gapless measurement is triggered by active BWP switching.</a:t>
            </a:r>
          </a:p>
          <a:p>
            <a:pPr lvl="1"/>
            <a:r>
              <a:rPr lang="en-GB" dirty="0"/>
              <a:t> Option 3(Intel, Apple, Qualcomm, Nokia): No need to define such criteria in the spec if the NW indication was included in pre-configured MG configuration. </a:t>
            </a: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2524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procedures(3)</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85000" lnSpcReduction="20000"/>
          </a:bodyPr>
          <a:lstStyle/>
          <a:p>
            <a:r>
              <a:rPr lang="en-US" dirty="0">
                <a:highlight>
                  <a:srgbClr val="FFFF00"/>
                </a:highlight>
              </a:rPr>
              <a:t>FFS on </a:t>
            </a:r>
            <a:r>
              <a:rPr lang="en-US" b="1" dirty="0">
                <a:highlight>
                  <a:srgbClr val="FFFF00"/>
                </a:highlight>
              </a:rPr>
              <a:t>how pre-configured MGs can be activated/deactivated</a:t>
            </a:r>
            <a:r>
              <a:rPr lang="en-US" dirty="0"/>
              <a:t>:</a:t>
            </a:r>
          </a:p>
          <a:p>
            <a:pPr lvl="1"/>
            <a:r>
              <a:rPr lang="en-US" dirty="0"/>
              <a:t>Option 1 (CATT, Ericsson, Intel, </a:t>
            </a:r>
            <a:r>
              <a:rPr lang="en-US" dirty="0" err="1"/>
              <a:t>xiaomi</a:t>
            </a:r>
            <a:r>
              <a:rPr lang="en-US" dirty="0"/>
              <a:t>, CMCC, NEC, OPPO, Huawei, ZTE) Autonomously/implicitly triggered by BWP switching  DCI/Timer.</a:t>
            </a:r>
          </a:p>
          <a:p>
            <a:pPr lvl="1"/>
            <a:r>
              <a:rPr lang="en-US" dirty="0"/>
              <a:t>Option 2 (Intel, Apple, Qualcomm, vivo, CMCC, Nokia) the pre-configured MG activation/deactivation is triggered by the BWP switch and pre-configured under the control by the NW via its RRC configuration message.  </a:t>
            </a:r>
          </a:p>
          <a:p>
            <a:pPr lvl="2"/>
            <a:r>
              <a:rPr lang="en-US" dirty="0"/>
              <a:t>Option 2a (CMCC): If the use case of MG pattern change following BWP switch is considered, to activate/deactivate the pre-configured MG by the network indication</a:t>
            </a:r>
          </a:p>
          <a:p>
            <a:pPr lvl="1"/>
            <a:r>
              <a:rPr lang="en-US" dirty="0"/>
              <a:t>Option 3 (Huawei, MTK, Nokia) : Besides BWP switching, there could be also other RRC and MAC procedures that could trigger a change in need for MG and thus activation and deactivation of pre-configured MG, e.g.</a:t>
            </a:r>
          </a:p>
          <a:p>
            <a:pPr lvl="2"/>
            <a:r>
              <a:rPr lang="en-GB" dirty="0"/>
              <a:t>RRC (re)configuration of MO</a:t>
            </a:r>
            <a:endParaRPr lang="en-US" dirty="0"/>
          </a:p>
          <a:p>
            <a:pPr lvl="2"/>
            <a:r>
              <a:rPr lang="en-GB" dirty="0"/>
              <a:t>RRC (re)configuration of serving cells</a:t>
            </a:r>
          </a:p>
          <a:p>
            <a:pPr lvl="2"/>
            <a:r>
              <a:rPr lang="en-GB" dirty="0" err="1"/>
              <a:t>SCell</a:t>
            </a:r>
            <a:r>
              <a:rPr lang="en-GB" dirty="0"/>
              <a:t> activation and deactivation</a:t>
            </a:r>
            <a:endParaRPr lang="en-US" dirty="0"/>
          </a:p>
          <a:p>
            <a:pPr lvl="2"/>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9680898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8B4B51-588A-4193-AB4E-12963BE166E2}">
  <ds:schemaRefs>
    <ds:schemaRef ds:uri="http://schemas.openxmlformats.org/package/2006/metadata/core-properties"/>
    <ds:schemaRef ds:uri="http://purl.org/dc/elements/1.1/"/>
    <ds:schemaRef ds:uri="http://purl.org/dc/terms/"/>
    <ds:schemaRef ds:uri="2f282d3b-eb4a-4b09-b61f-b9593442e286"/>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schemas.microsoft.com/sharepoint/v3"/>
    <ds:schemaRef ds:uri="9b239327-9e80-40e4-b1b7-4394fed77a33"/>
    <ds:schemaRef ds:uri="http://purl.org/dc/dcmitype/"/>
  </ds:schemaRefs>
</ds:datastoreItem>
</file>

<file path=customXml/itemProps2.xml><?xml version="1.0" encoding="utf-8"?>
<ds:datastoreItem xmlns:ds="http://schemas.openxmlformats.org/officeDocument/2006/customXml" ds:itemID="{6116A6EE-9C71-4CA8-B83C-FAA2FE0E539F}">
  <ds:schemaRefs>
    <ds:schemaRef ds:uri="http://schemas.microsoft.com/sharepoint/v3/contenttype/forms"/>
  </ds:schemaRefs>
</ds:datastoreItem>
</file>

<file path=customXml/itemProps3.xml><?xml version="1.0" encoding="utf-8"?>
<ds:datastoreItem xmlns:ds="http://schemas.openxmlformats.org/officeDocument/2006/customXml" ds:itemID="{45E72A53-2199-4E3C-81EC-EB97D8C59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23522</TotalTime>
  <Words>1196</Words>
  <Application>Microsoft Office PowerPoint</Application>
  <PresentationFormat>Widescreen</PresentationFormat>
  <Paragraphs>107</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 Unicode MS</vt:lpstr>
      <vt:lpstr>Meiryo UI</vt:lpstr>
      <vt:lpstr>宋体</vt:lpstr>
      <vt:lpstr>Arial</vt:lpstr>
      <vt:lpstr>Calibri</vt:lpstr>
      <vt:lpstr>Office 主题</vt:lpstr>
      <vt:lpstr>3GPP TSG-RAN WG4 Meeting #99-e  Electronic Meeting, 19 – 27 May, 2021 </vt:lpstr>
      <vt:lpstr>PowerPoint Presentation</vt:lpstr>
      <vt:lpstr>Others</vt:lpstr>
      <vt:lpstr>Using scenarios</vt:lpstr>
      <vt:lpstr>Configuration procedure(1)</vt:lpstr>
      <vt:lpstr>Configuration procedure(2)</vt:lpstr>
      <vt:lpstr>Activation/Deactivation procedures(1)</vt:lpstr>
      <vt:lpstr>Activation/Deactivation procedures(2)</vt:lpstr>
      <vt:lpstr>Activation/Deactivation procedures(3)</vt:lpstr>
      <vt:lpstr>RRM requirements with Pre-configured MGs</vt:lpstr>
      <vt:lpstr>Gap patterns for pre-configured MGs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keywords>CTPClassification=CTP_NT</cp:keywords>
  <cp:lastModifiedBy>Ato-MediaTek</cp:lastModifiedBy>
  <cp:revision>431</cp:revision>
  <dcterms:created xsi:type="dcterms:W3CDTF">2016-01-12T08:39:50Z</dcterms:created>
  <dcterms:modified xsi:type="dcterms:W3CDTF">2021-05-26T13:03:28Z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(3)UlQCbH8+njOX4Lmyu5V8GXYUR16tdb3WBVtHDmvVaJAGXV9XkZX/EpoCqtTtW9VXYrbifNSP
a7+Pf4YG+xgP4BDB1hxlY293Fmfa1kqA7ic5/sRjwb/4H1j5uU9QQcmaMyNknZbXSp0wJnwF
kPCTRGaeLgQq7Vqa35cU+TQhU+ACSp+TCrQQbhSTJu3vCT1G+NR7YV5HJtfd6fLXwUiu4S90
u5G3HnHpyVKLESCcUE</vt:lpwstr>
  </property>
  <property fmtid="{D5CDD505-2E9C-101B-9397-08002B2CF9AE}" pid="3" name="_2015_ms_pID_7253431">
    <vt:lpwstr>e6GDxdKaYeYtrjWylL7EBpH/dGbGo6yrGHj311IAPiAwAlx/dub8Q8
lxWA6t0Se7FX6KnMOVeAP3fa1L55fZBmVawfhYjUpcon7mdyNkN7Y0h/gWJ1A6INBfEjyLfV
Vkv+qF7m35L/KlmasNR8kClyuX5frXv9mq9vwYCQhatSWarcqW0KjvXm+iWlPdZthFQz8lsJ
rYnDaz7Y83Cpe2N8XNaGx8qMSPb9CmSIqvdr</vt:lpwstr>
  </property>
  <property fmtid="{D5CDD505-2E9C-101B-9397-08002B2CF9AE}" pid="4" name="_2015_ms_pID_7253432">
    <vt:lpwstr>9HdMISowIygjwabJCvOK/AK9BFDDyoZwhPae
AI19C7Rr8K7CBsiHqIadwcYEPNhXIHPu4l4wPLoTSdGsbhWVPbA=</vt:lpwstr>
  </property>
  <property fmtid="{D5CDD505-2E9C-101B-9397-08002B2CF9AE}" pid="5" name="ContentTypeId">
    <vt:lpwstr>0x010100F3E9551B3FDDA24EBF0A209BAAD637CA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1590454755</vt:lpwstr>
  </property>
  <property fmtid="{D5CDD505-2E9C-101B-9397-08002B2CF9AE}" pid="10" name="TitusGUID">
    <vt:lpwstr>4a845e00-6a01-4df2-a762-9fa96d4d9f58</vt:lpwstr>
  </property>
  <property fmtid="{D5CDD505-2E9C-101B-9397-08002B2CF9AE}" pid="11" name="CTP_TimeStamp">
    <vt:lpwstr>2020-08-25 13:45:02Z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ies>
</file>