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352" r:id="rId7"/>
    <p:sldId id="370" r:id="rId8"/>
    <p:sldId id="353" r:id="rId9"/>
    <p:sldId id="372" r:id="rId10"/>
    <p:sldId id="359" r:id="rId11"/>
    <p:sldId id="374" r:id="rId12"/>
    <p:sldId id="373" r:id="rId13"/>
    <p:sldId id="355" r:id="rId14"/>
    <p:sldId id="356"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4" clrIdx="0">
    <p:extLst>
      <p:ext uri="{19B8F6BF-5375-455C-9EA6-DF929625EA0E}">
        <p15:presenceInfo xmlns:p15="http://schemas.microsoft.com/office/powerpoint/2012/main" userId="Ato-MediaTek" providerId="None"/>
      </p:ext>
    </p:extLst>
  </p:cmAuthor>
  <p:cmAuthor id="2" name="OPPO" initials="RH" lastIdx="3" clrIdx="1">
    <p:extLst>
      <p:ext uri="{19B8F6BF-5375-455C-9EA6-DF929625EA0E}">
        <p15:presenceInfo xmlns:p15="http://schemas.microsoft.com/office/powerpoint/2012/main" userId="OPPO" providerId="None"/>
      </p:ext>
    </p:extLst>
  </p:cmAuthor>
  <p:cmAuthor id="3" name="Huang, Rui" initials="HR" lastIdx="1" clrIdx="2">
    <p:extLst>
      <p:ext uri="{19B8F6BF-5375-455C-9EA6-DF929625EA0E}">
        <p15:presenceInfo xmlns:p15="http://schemas.microsoft.com/office/powerpoint/2012/main" userId="S::rui.huang@intel.com::2b60e985-b2bb-4704-b9fe-58fc6af4a968" providerId="AD"/>
      </p:ext>
    </p:extLst>
  </p:cmAuthor>
  <p:cmAuthor id="4" name="Juergen Hofmann" initials="JH" lastIdx="4" clrIdx="3">
    <p:extLst>
      <p:ext uri="{19B8F6BF-5375-455C-9EA6-DF929625EA0E}">
        <p15:presenceInfo xmlns:p15="http://schemas.microsoft.com/office/powerpoint/2012/main" userId="Juergen Hof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82812C-BC4D-4022-87B0-98DFDCB27F64}" v="4" dt="2021-05-26T04:04:31.586"/>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594" y="10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E182812C-BC4D-4022-87B0-98DFDCB27F64}"/>
    <pc:docChg chg="undo custSel modSld">
      <pc:chgData name="Huang, Rui" userId="2b60e985-b2bb-4704-b9fe-58fc6af4a968" providerId="ADAL" clId="{E182812C-BC4D-4022-87B0-98DFDCB27F64}" dt="2021-05-26T04:07:55.310" v="75" actId="20577"/>
      <pc:docMkLst>
        <pc:docMk/>
      </pc:docMkLst>
      <pc:sldChg chg="modSp mod">
        <pc:chgData name="Huang, Rui" userId="2b60e985-b2bb-4704-b9fe-58fc6af4a968" providerId="ADAL" clId="{E182812C-BC4D-4022-87B0-98DFDCB27F64}" dt="2021-05-26T04:04:31.586" v="49" actId="207"/>
        <pc:sldMkLst>
          <pc:docMk/>
          <pc:sldMk cId="2070879220" sldId="352"/>
        </pc:sldMkLst>
        <pc:spChg chg="mod">
          <ac:chgData name="Huang, Rui" userId="2b60e985-b2bb-4704-b9fe-58fc6af4a968" providerId="ADAL" clId="{E182812C-BC4D-4022-87B0-98DFDCB27F64}" dt="2021-05-26T04:04:31.586" v="49" actId="207"/>
          <ac:spMkLst>
            <pc:docMk/>
            <pc:sldMk cId="2070879220" sldId="352"/>
            <ac:spMk id="4" creationId="{B317C2C4-6104-4BEA-8B48-28DB1B2D4FD8}"/>
          </ac:spMkLst>
        </pc:spChg>
      </pc:sldChg>
      <pc:sldChg chg="modSp mod">
        <pc:chgData name="Huang, Rui" userId="2b60e985-b2bb-4704-b9fe-58fc6af4a968" providerId="ADAL" clId="{E182812C-BC4D-4022-87B0-98DFDCB27F64}" dt="2021-05-26T03:52:36.701" v="0" actId="108"/>
        <pc:sldMkLst>
          <pc:docMk/>
          <pc:sldMk cId="3332051470" sldId="353"/>
        </pc:sldMkLst>
        <pc:spChg chg="mod">
          <ac:chgData name="Huang, Rui" userId="2b60e985-b2bb-4704-b9fe-58fc6af4a968" providerId="ADAL" clId="{E182812C-BC4D-4022-87B0-98DFDCB27F64}" dt="2021-05-26T03:52:36.701" v="0" actId="108"/>
          <ac:spMkLst>
            <pc:docMk/>
            <pc:sldMk cId="3332051470" sldId="353"/>
            <ac:spMk id="3" creationId="{00000000-0000-0000-0000-000000000000}"/>
          </ac:spMkLst>
        </pc:spChg>
      </pc:sldChg>
      <pc:sldChg chg="modSp mod">
        <pc:chgData name="Huang, Rui" userId="2b60e985-b2bb-4704-b9fe-58fc6af4a968" providerId="ADAL" clId="{E182812C-BC4D-4022-87B0-98DFDCB27F64}" dt="2021-05-26T03:56:09.004" v="35" actId="6549"/>
        <pc:sldMkLst>
          <pc:docMk/>
          <pc:sldMk cId="597607811" sldId="355"/>
        </pc:sldMkLst>
        <pc:spChg chg="mod">
          <ac:chgData name="Huang, Rui" userId="2b60e985-b2bb-4704-b9fe-58fc6af4a968" providerId="ADAL" clId="{E182812C-BC4D-4022-87B0-98DFDCB27F64}" dt="2021-05-26T03:56:09.004" v="35" actId="6549"/>
          <ac:spMkLst>
            <pc:docMk/>
            <pc:sldMk cId="597607811" sldId="355"/>
            <ac:spMk id="3" creationId="{00000000-0000-0000-0000-000000000000}"/>
          </ac:spMkLst>
        </pc:spChg>
      </pc:sldChg>
      <pc:sldChg chg="modSp">
        <pc:chgData name="Huang, Rui" userId="2b60e985-b2bb-4704-b9fe-58fc6af4a968" providerId="ADAL" clId="{E182812C-BC4D-4022-87B0-98DFDCB27F64}" dt="2021-05-26T04:00:10.037" v="48" actId="207"/>
        <pc:sldMkLst>
          <pc:docMk/>
          <pc:sldMk cId="37293749" sldId="356"/>
        </pc:sldMkLst>
        <pc:spChg chg="mod">
          <ac:chgData name="Huang, Rui" userId="2b60e985-b2bb-4704-b9fe-58fc6af4a968" providerId="ADAL" clId="{E182812C-BC4D-4022-87B0-98DFDCB27F64}" dt="2021-05-26T04:00:10.037" v="48" actId="207"/>
          <ac:spMkLst>
            <pc:docMk/>
            <pc:sldMk cId="37293749" sldId="356"/>
            <ac:spMk id="3" creationId="{00000000-0000-0000-0000-000000000000}"/>
          </ac:spMkLst>
        </pc:spChg>
      </pc:sldChg>
      <pc:sldChg chg="modSp mod delCm">
        <pc:chgData name="Huang, Rui" userId="2b60e985-b2bb-4704-b9fe-58fc6af4a968" providerId="ADAL" clId="{E182812C-BC4D-4022-87B0-98DFDCB27F64}" dt="2021-05-26T03:55:36.325" v="28" actId="1592"/>
        <pc:sldMkLst>
          <pc:docMk/>
          <pc:sldMk cId="1144093160" sldId="359"/>
        </pc:sldMkLst>
        <pc:spChg chg="mod">
          <ac:chgData name="Huang, Rui" userId="2b60e985-b2bb-4704-b9fe-58fc6af4a968" providerId="ADAL" clId="{E182812C-BC4D-4022-87B0-98DFDCB27F64}" dt="2021-05-26T03:55:26.526" v="26" actId="20577"/>
          <ac:spMkLst>
            <pc:docMk/>
            <pc:sldMk cId="1144093160" sldId="359"/>
            <ac:spMk id="3" creationId="{00000000-0000-0000-0000-000000000000}"/>
          </ac:spMkLst>
        </pc:spChg>
      </pc:sldChg>
      <pc:sldChg chg="modSp mod delCm">
        <pc:chgData name="Huang, Rui" userId="2b60e985-b2bb-4704-b9fe-58fc6af4a968" providerId="ADAL" clId="{E182812C-BC4D-4022-87B0-98DFDCB27F64}" dt="2021-05-26T04:07:55.310" v="75" actId="20577"/>
        <pc:sldMkLst>
          <pc:docMk/>
          <pc:sldMk cId="4081767438" sldId="372"/>
        </pc:sldMkLst>
        <pc:spChg chg="mod">
          <ac:chgData name="Huang, Rui" userId="2b60e985-b2bb-4704-b9fe-58fc6af4a968" providerId="ADAL" clId="{E182812C-BC4D-4022-87B0-98DFDCB27F64}" dt="2021-05-26T04:07:55.310" v="75" actId="20577"/>
          <ac:spMkLst>
            <pc:docMk/>
            <pc:sldMk cId="4081767438" sldId="372"/>
            <ac:spMk id="3" creationId="{00000000-0000-0000-0000-000000000000}"/>
          </ac:spMkLst>
        </pc:spChg>
      </pc:sldChg>
      <pc:sldChg chg="modSp mod delCm">
        <pc:chgData name="Huang, Rui" userId="2b60e985-b2bb-4704-b9fe-58fc6af4a968" providerId="ADAL" clId="{E182812C-BC4D-4022-87B0-98DFDCB27F64}" dt="2021-05-26T04:05:48.206" v="68" actId="1592"/>
        <pc:sldMkLst>
          <pc:docMk/>
          <pc:sldMk cId="1896808985" sldId="373"/>
        </pc:sldMkLst>
        <pc:spChg chg="mod">
          <ac:chgData name="Huang, Rui" userId="2b60e985-b2bb-4704-b9fe-58fc6af4a968" providerId="ADAL" clId="{E182812C-BC4D-4022-87B0-98DFDCB27F64}" dt="2021-05-26T04:05:43.430" v="67" actId="20577"/>
          <ac:spMkLst>
            <pc:docMk/>
            <pc:sldMk cId="1896808985" sldId="373"/>
            <ac:spMk id="3" creationId="{00000000-0000-0000-0000-000000000000}"/>
          </ac:spMkLst>
        </pc:spChg>
      </pc:sldChg>
      <pc:sldChg chg="modSp mod delCm">
        <pc:chgData name="Huang, Rui" userId="2b60e985-b2bb-4704-b9fe-58fc6af4a968" providerId="ADAL" clId="{E182812C-BC4D-4022-87B0-98DFDCB27F64}" dt="2021-05-26T03:57:07.339" v="45" actId="20577"/>
        <pc:sldMkLst>
          <pc:docMk/>
          <pc:sldMk cId="1825241968" sldId="374"/>
        </pc:sldMkLst>
        <pc:spChg chg="mod">
          <ac:chgData name="Huang, Rui" userId="2b60e985-b2bb-4704-b9fe-58fc6af4a968" providerId="ADAL" clId="{E182812C-BC4D-4022-87B0-98DFDCB27F64}" dt="2021-05-26T03:57:07.339" v="45" actId="20577"/>
          <ac:spMkLst>
            <pc:docMk/>
            <pc:sldMk cId="1825241968" sldId="37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10</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xmlns=""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xmlns=""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xmlns=""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2021/5/26</a:t>
            </a:fld>
            <a:endParaRPr lang="zh-CN" altLang="en-US"/>
          </a:p>
        </p:txBody>
      </p:sp>
      <p:sp>
        <p:nvSpPr>
          <p:cNvPr id="8" name="页脚占位符 4">
            <a:extLst>
              <a:ext uri="{FF2B5EF4-FFF2-40B4-BE49-F238E27FC236}">
                <a16:creationId xmlns:a16="http://schemas.microsoft.com/office/drawing/2014/main" xmlns=""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xmlns=""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xmlns=""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2021/5/26</a:t>
            </a:fld>
            <a:endParaRPr lang="zh-CN" altLang="en-US"/>
          </a:p>
        </p:txBody>
      </p:sp>
      <p:sp>
        <p:nvSpPr>
          <p:cNvPr id="4" name="页脚占位符 4">
            <a:extLst>
              <a:ext uri="{FF2B5EF4-FFF2-40B4-BE49-F238E27FC236}">
                <a16:creationId xmlns:a16="http://schemas.microsoft.com/office/drawing/2014/main" xmlns=""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xmlns=""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xmlns=""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2021/5/26</a:t>
            </a:fld>
            <a:endParaRPr lang="zh-CN" altLang="en-US"/>
          </a:p>
        </p:txBody>
      </p:sp>
      <p:sp>
        <p:nvSpPr>
          <p:cNvPr id="3" name="页脚占位符 4">
            <a:extLst>
              <a:ext uri="{FF2B5EF4-FFF2-40B4-BE49-F238E27FC236}">
                <a16:creationId xmlns:a16="http://schemas.microsoft.com/office/drawing/2014/main" xmlns=""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xmlns=""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xmlns=""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xmlns=""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xmlns=""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xmlns=""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xmlns=""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xmlns=""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r>
              <a:rPr lang="en-US" dirty="0"/>
              <a:t/>
            </a:r>
            <a:br>
              <a:rPr lang="en-US" dirty="0"/>
            </a:br>
            <a:endParaRPr lang="en-US" sz="1800" b="1" dirty="0"/>
          </a:p>
        </p:txBody>
      </p:sp>
      <p:sp>
        <p:nvSpPr>
          <p:cNvPr id="2051" name="副标题 2">
            <a:extLst>
              <a:ext uri="{FF2B5EF4-FFF2-40B4-BE49-F238E27FC236}">
                <a16:creationId xmlns:a16="http://schemas.microsoft.com/office/drawing/2014/main" xmlns=""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xmlns=""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xmlns=""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R4-2108347</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t>FFS on additional transition time for pre-configure MG (de)activation can be taken count into the total pre-configured MG activation/deactivation delay beside the BWP switching delay. </a:t>
            </a:r>
          </a:p>
          <a:p>
            <a:pPr lvl="1"/>
            <a:r>
              <a:rPr lang="en-GB" sz="3200" dirty="0"/>
              <a:t>If agreed the exact value </a:t>
            </a:r>
            <a:r>
              <a:rPr lang="en-GB" dirty="0"/>
              <a:t>of such transition time can be FFS.</a:t>
            </a:r>
            <a:endParaRPr lang="en-US" dirty="0"/>
          </a:p>
          <a:p>
            <a:r>
              <a:rPr lang="en-US" b="1" dirty="0">
                <a:solidFill>
                  <a:srgbClr val="002060"/>
                </a:solidFill>
              </a:rPr>
              <a:t>FFS on measurement period for the measurements with the pre-configured MGs</a:t>
            </a:r>
          </a:p>
          <a:p>
            <a:r>
              <a:rPr lang="en-US" dirty="0">
                <a:solidFill>
                  <a:srgbClr val="00B050"/>
                </a:solidFill>
              </a:rPr>
              <a:t>No any limitation 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solidFill>
                  <a:srgbClr val="00B050"/>
                </a:solidFill>
              </a:rPr>
              <a:t>Number of pre-configured MG patterns: </a:t>
            </a:r>
            <a:r>
              <a:rPr lang="en-US" i="1" dirty="0">
                <a:solidFill>
                  <a:srgbClr val="00B050"/>
                </a:solidFill>
              </a:rPr>
              <a:t> </a:t>
            </a:r>
            <a:endParaRPr lang="en-US" dirty="0">
              <a:solidFill>
                <a:srgbClr val="00B050"/>
              </a:solidFill>
            </a:endParaRPr>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highlight>
                  <a:srgbClr val="FFFF00"/>
                </a:highlight>
              </a:rPr>
              <a:t>open for 2nd round discussion </a:t>
            </a: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xmlns=""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00B0F0"/>
                </a:solidFill>
              </a:rPr>
              <a:t>unified abbreviations</a:t>
            </a:r>
            <a:r>
              <a:rPr lang="en-US" dirty="0">
                <a:solidFill>
                  <a:srgbClr val="00B0F0"/>
                </a:solidFill>
              </a:rPr>
              <a:t>:</a:t>
            </a:r>
          </a:p>
          <a:p>
            <a:pPr lvl="1"/>
            <a:r>
              <a:rPr lang="en-GB" dirty="0">
                <a:solidFill>
                  <a:srgbClr val="00B0F0"/>
                </a:solidFill>
              </a:rPr>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highlight>
                  <a:srgbClr val="FFFF00"/>
                </a:highlight>
              </a:rPr>
              <a:t>FFS on </a:t>
            </a:r>
            <a:r>
              <a:rPr lang="en-US" b="1" dirty="0">
                <a:highlight>
                  <a:srgbClr val="FFFF00"/>
                </a:highlight>
              </a:rPr>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r>
              <a:rPr lang="en-US" dirty="0">
                <a:highlight>
                  <a:srgbClr val="FFFF00"/>
                </a:highlight>
              </a:rPr>
              <a:t>FFS on </a:t>
            </a:r>
            <a:r>
              <a:rPr lang="en-US" b="1" dirty="0">
                <a:highlight>
                  <a:srgbClr val="FFFF00"/>
                </a:highlight>
              </a:rPr>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need 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highlight>
                  <a:srgbClr val="FFFF00"/>
                </a:highlight>
              </a:rPr>
              <a:t>FFS on the specific RRC configuration parameters for the new aspects of pre-configured MG to be introduced </a:t>
            </a: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263352" y="764704"/>
            <a:ext cx="11928648" cy="5976663"/>
          </a:xfrm>
        </p:spPr>
        <p:txBody>
          <a:bodyPr>
            <a:noAutofit/>
          </a:bodyPr>
          <a:lstStyle/>
          <a:p>
            <a:r>
              <a:rPr lang="en-US" sz="2000" b="1" dirty="0"/>
              <a:t>Pre-configured MG status after configuration completed</a:t>
            </a:r>
          </a:p>
          <a:p>
            <a:pPr lvl="1"/>
            <a:r>
              <a:rPr lang="en-GB" sz="1600" dirty="0">
                <a:solidFill>
                  <a:srgbClr val="00B050"/>
                </a:solidFill>
              </a:rPr>
              <a:t>Status of pre-configured MG is not fixed</a:t>
            </a:r>
            <a:endParaRPr lang="en-US" sz="1600" dirty="0">
              <a:solidFill>
                <a:srgbClr val="00B050"/>
              </a:solidFill>
            </a:endParaRPr>
          </a:p>
          <a:p>
            <a:pPr lvl="1"/>
            <a:r>
              <a:rPr lang="en-GB" sz="1600" dirty="0">
                <a:solidFill>
                  <a:srgbClr val="00B050"/>
                </a:solidFill>
              </a:rPr>
              <a:t>NW can know the pre-configured MG ON/OFF status when/after the pre-MG being configured by itself</a:t>
            </a:r>
            <a:endParaRPr lang="en-US" sz="1600" dirty="0">
              <a:solidFill>
                <a:srgbClr val="00B050"/>
              </a:solidFill>
            </a:endParaRPr>
          </a:p>
          <a:p>
            <a:pPr lvl="1"/>
            <a:r>
              <a:rPr lang="en-GB" sz="1600" dirty="0">
                <a:highlight>
                  <a:srgbClr val="FFFF00"/>
                </a:highlight>
              </a:rPr>
              <a:t>FFS on how UE can know pre-configured MG’s activation status(ON/OFF) after the pre-MG being configured</a:t>
            </a:r>
            <a:endParaRPr lang="en-US" sz="1600" dirty="0">
              <a:highlight>
                <a:srgbClr val="FFFF00"/>
              </a:highlight>
            </a:endParaRPr>
          </a:p>
          <a:p>
            <a:r>
              <a:rPr lang="en-US" sz="2000" dirty="0">
                <a:solidFill>
                  <a:srgbClr val="00B050"/>
                </a:solidFill>
              </a:rPr>
              <a:t>MG configuration of</a:t>
            </a:r>
            <a:r>
              <a:rPr lang="zh-CN" altLang="en-US" sz="2000" dirty="0">
                <a:solidFill>
                  <a:srgbClr val="00B050"/>
                </a:solidFill>
              </a:rPr>
              <a:t> </a:t>
            </a:r>
            <a:r>
              <a:rPr lang="en-GB" altLang="zh-CN" sz="2000" dirty="0">
                <a:solidFill>
                  <a:srgbClr val="00B050"/>
                </a:solidFill>
              </a:rPr>
              <a:t>Pre-MG </a:t>
            </a:r>
            <a:r>
              <a:rPr lang="en-US" sz="2000" dirty="0">
                <a:solidFill>
                  <a:srgbClr val="00B050"/>
                </a:solidFill>
              </a:rPr>
              <a:t>can NOT be changed after BWP switching </a:t>
            </a:r>
          </a:p>
          <a:p>
            <a:r>
              <a:rPr lang="en-US" sz="2000" dirty="0">
                <a:highlight>
                  <a:srgbClr val="FFFF00"/>
                </a:highlight>
              </a:rPr>
              <a:t>FFS on </a:t>
            </a:r>
            <a:r>
              <a:rPr lang="en-US" sz="2000" b="1" dirty="0">
                <a:highlight>
                  <a:srgbClr val="FFFF00"/>
                </a:highlight>
              </a:rPr>
              <a:t>relation of pre-configured MG pattern and with the current RRC configured MG</a:t>
            </a:r>
            <a:r>
              <a:rPr lang="en-US" sz="2000" i="1" dirty="0">
                <a:highlight>
                  <a:srgbClr val="FFFF00"/>
                </a:highlight>
              </a:rPr>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independently. The transformation between the pre-MG and legacy MG has not any benefits in both </a:t>
            </a:r>
            <a:r>
              <a:rPr lang="en-GB" sz="1400" dirty="0" err="1"/>
              <a:t>singnaling</a:t>
            </a:r>
            <a:r>
              <a:rPr lang="en-GB" sz="1400" dirty="0"/>
              <a:t> and latency reduction. </a:t>
            </a:r>
            <a:endParaRPr lang="en-US" sz="1400"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procedures(1)</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20000"/>
          </a:bodyPr>
          <a:lstStyle/>
          <a:p>
            <a:r>
              <a:rPr lang="en-US" b="1" dirty="0" smtClean="0">
                <a:solidFill>
                  <a:srgbClr val="FF0000"/>
                </a:solidFill>
                <a:highlight>
                  <a:srgbClr val="FFFF00"/>
                </a:highlight>
              </a:rPr>
              <a:t>FFS</a:t>
            </a:r>
            <a:r>
              <a:rPr lang="en-US" b="1" dirty="0" smtClean="0">
                <a:highlight>
                  <a:srgbClr val="FFFF00"/>
                </a:highlight>
              </a:rPr>
              <a:t> NW </a:t>
            </a:r>
            <a:r>
              <a:rPr lang="en-US" b="1" dirty="0">
                <a:highlight>
                  <a:srgbClr val="FFFF00"/>
                </a:highlight>
              </a:rPr>
              <a:t>can fully control whether the pre-configured MG will be activated/deactivated</a:t>
            </a:r>
          </a:p>
          <a:p>
            <a:r>
              <a:rPr lang="en-US" b="1" dirty="0">
                <a:highlight>
                  <a:srgbClr val="FFFF00"/>
                </a:highlight>
              </a:rPr>
              <a:t>Whether the status of activation/deactivation (e.g. ON/OFF) is needed for UE </a:t>
            </a:r>
          </a:p>
          <a:p>
            <a:pPr lvl="1"/>
            <a:r>
              <a:rPr lang="en-GB" dirty="0"/>
              <a:t>Option 1 (Ericsson, CATT, MTK) : No</a:t>
            </a:r>
            <a:r>
              <a:rPr lang="en-GB" sz="3600" dirty="0"/>
              <a:t>.</a:t>
            </a:r>
            <a:endParaRPr lang="en-US" dirty="0"/>
          </a:p>
          <a:p>
            <a:pPr lvl="2"/>
            <a:r>
              <a:rPr lang="en-GB" dirty="0"/>
              <a:t>e.g. P-MGP shall not have a fixed status (activated or deactivated) upon RRC configuration</a:t>
            </a:r>
            <a:endParaRPr lang="en-US" dirty="0"/>
          </a:p>
          <a:p>
            <a:pPr lvl="1"/>
            <a:r>
              <a:rPr lang="en-GB" dirty="0"/>
              <a:t>Option 1a (OPPO):</a:t>
            </a:r>
            <a:endParaRPr lang="en-US" dirty="0"/>
          </a:p>
          <a:p>
            <a:pPr lvl="2"/>
            <a:r>
              <a:rPr lang="en-GB" dirty="0"/>
              <a:t>Set pre-configured MG inactive as default after the RRC configuration, with no additional signalling.</a:t>
            </a:r>
            <a:endParaRPr lang="en-US" dirty="0"/>
          </a:p>
          <a:p>
            <a:pPr lvl="1"/>
            <a:r>
              <a:rPr lang="en-GB" dirty="0"/>
              <a:t>Option 2 (Qualcomm, Intel, ZTE, Apple, Nokia): Yes</a:t>
            </a:r>
            <a:endParaRPr lang="en-US" dirty="0"/>
          </a:p>
          <a:p>
            <a:pPr lvl="1"/>
            <a:endParaRPr lang="en-US" dirty="0">
              <a:highlight>
                <a:srgbClr val="FFFF00"/>
              </a:highlight>
            </a:endParaRP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4" name="Rectangle 3">
            <a:extLst>
              <a:ext uri="{FF2B5EF4-FFF2-40B4-BE49-F238E27FC236}">
                <a16:creationId xmlns:a16="http://schemas.microsoft.com/office/drawing/2014/main" xmlns="" id="{5F93310C-8646-4388-9F8E-6B0B48F80141}"/>
              </a:ext>
            </a:extLst>
          </p:cNvPr>
          <p:cNvSpPr/>
          <p:nvPr/>
        </p:nvSpPr>
        <p:spPr>
          <a:xfrm>
            <a:off x="0" y="5805264"/>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11440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20000"/>
          </a:bodyPr>
          <a:lstStyle/>
          <a:p>
            <a:r>
              <a:rPr lang="en-US" b="1" dirty="0">
                <a:highlight>
                  <a:srgbClr val="FFFF00"/>
                </a:highlight>
              </a:rPr>
              <a:t>Criteria of activation/deactivation pre-configured MG </a:t>
            </a:r>
          </a:p>
          <a:p>
            <a:pPr lvl="1" fontAlgn="auto" hangingPunct="1"/>
            <a:r>
              <a:rPr lang="en-US" dirty="0"/>
              <a:t>Option 1 (Huawei, MTK, vivo, ZTE) :</a:t>
            </a:r>
          </a:p>
          <a:p>
            <a:pPr lvl="2"/>
            <a:r>
              <a:rPr lang="en-US" dirty="0"/>
              <a:t> If 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Nokia):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procedures(3)</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20000"/>
          </a:bodyPr>
          <a:lstStyle/>
          <a:p>
            <a:r>
              <a:rPr lang="en-US" dirty="0">
                <a:highlight>
                  <a:srgbClr val="FFFF00"/>
                </a:highlight>
              </a:rPr>
              <a:t>FFS on </a:t>
            </a:r>
            <a:r>
              <a:rPr lang="en-US" b="1" dirty="0">
                <a:highlight>
                  <a:srgbClr val="FFFF00"/>
                </a:highlight>
              </a:rPr>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1"/>
            <a:r>
              <a:rPr lang="en-US" dirty="0"/>
              <a:t>Option 2 (Intel, Apple, Qualcomm, vivo, CMCC, Nokia)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Nokia)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8B4B51-588A-4193-AB4E-12963BE166E2}">
  <ds:schemaRefs>
    <ds:schemaRef ds:uri="http://schemas.openxmlformats.org/package/2006/metadata/core-properties"/>
    <ds:schemaRef ds:uri="http://purl.org/dc/elements/1.1/"/>
    <ds:schemaRef ds:uri="http://purl.org/dc/terms/"/>
    <ds:schemaRef ds:uri="2f282d3b-eb4a-4b09-b61f-b9593442e286"/>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microsoft.com/sharepoint/v3"/>
    <ds:schemaRef ds:uri="9b239327-9e80-40e4-b1b7-4394fed77a33"/>
    <ds:schemaRef ds:uri="http://purl.org/dc/dcmitype/"/>
  </ds:schemaRefs>
</ds:datastoreItem>
</file>

<file path=customXml/itemProps2.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23483</TotalTime>
  <Words>1091</Words>
  <Application>Microsoft Office PowerPoint</Application>
  <PresentationFormat>宽屏</PresentationFormat>
  <Paragraphs>103</Paragraphs>
  <Slides>11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Arial Unicode MS</vt:lpstr>
      <vt:lpstr>Meiryo UI</vt:lpstr>
      <vt:lpstr>宋体</vt:lpstr>
      <vt:lpstr>Arial</vt:lpstr>
      <vt:lpstr>Calibri</vt:lpstr>
      <vt:lpstr>Office 主题</vt:lpstr>
      <vt:lpstr>3GPP TSG-RAN WG4 Meeting #99-e  Electronic Meeting, 19 – 27 May, 2021 </vt:lpstr>
      <vt:lpstr>PowerPoint 演示文稿</vt:lpstr>
      <vt:lpstr>Others</vt:lpstr>
      <vt:lpstr>Using scenarios</vt:lpstr>
      <vt:lpstr>Configuration procedure(1)</vt:lpstr>
      <vt:lpstr>Configuration procedure(2)</vt:lpstr>
      <vt:lpstr>Activation/Deactivation procedures(1)</vt:lpstr>
      <vt:lpstr>Activation/Deactivation procedures(2)</vt:lpstr>
      <vt:lpstr>Activation/Deactivation procedures(3)</vt:lpstr>
      <vt:lpstr>RRM requirements with Pre-configured MGs</vt:lpstr>
      <vt:lpstr>Gap patterns for pre-configured MGs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Huawei</cp:lastModifiedBy>
  <cp:revision>414</cp:revision>
  <dcterms:created xsi:type="dcterms:W3CDTF">2016-01-12T08:39:50Z</dcterms:created>
  <dcterms:modified xsi:type="dcterms:W3CDTF">2021-05-26T06:23:01Z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