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328" r:id="rId6"/>
    <p:sldId id="329" r:id="rId7"/>
    <p:sldId id="330" r:id="rId8"/>
    <p:sldId id="331" r:id="rId9"/>
    <p:sldId id="333" r:id="rId10"/>
    <p:sldId id="334" r:id="rId11"/>
    <p:sldId id="335" r:id="rId12"/>
    <p:sldId id="337" r:id="rId13"/>
    <p:sldId id="338" r:id="rId14"/>
    <p:sldId id="339" r:id="rId15"/>
    <p:sldId id="345" r:id="rId16"/>
    <p:sldId id="34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" initials="MAK" lastIdx="2" clrIdx="0">
    <p:extLst>
      <p:ext uri="{19B8F6BF-5375-455C-9EA6-DF929625EA0E}">
        <p15:presenceInfo xmlns:p15="http://schemas.microsoft.com/office/powerpoint/2012/main" userId="MK" providerId="None"/>
      </p:ext>
    </p:extLst>
  </p:cmAuthor>
  <p:cmAuthor id="2" name="Magnus Larsson" initials="ML" lastIdx="2" clrIdx="1">
    <p:extLst>
      <p:ext uri="{19B8F6BF-5375-455C-9EA6-DF929625EA0E}">
        <p15:presenceInfo xmlns:p15="http://schemas.microsoft.com/office/powerpoint/2012/main" userId="Magnus Lar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Larsson K" userId="c9b12698-ff58-48bd-93ce-7160bdd83897" providerId="ADAL" clId="{9EFEB0CB-3DF3-4CB6-A440-657F1EE75EF6}"/>
    <pc:docChg chg="custSel modSld">
      <pc:chgData name="Magnus Larsson K" userId="c9b12698-ff58-48bd-93ce-7160bdd83897" providerId="ADAL" clId="{9EFEB0CB-3DF3-4CB6-A440-657F1EE75EF6}" dt="2021-05-25T18:54:25.710" v="9" actId="400"/>
      <pc:docMkLst>
        <pc:docMk/>
      </pc:docMkLst>
      <pc:sldChg chg="modSp mod addCm delCm modCm">
        <pc:chgData name="Magnus Larsson K" userId="c9b12698-ff58-48bd-93ce-7160bdd83897" providerId="ADAL" clId="{9EFEB0CB-3DF3-4CB6-A440-657F1EE75EF6}" dt="2021-05-25T18:54:25.710" v="9" actId="400"/>
        <pc:sldMkLst>
          <pc:docMk/>
          <pc:sldMk cId="859675973" sldId="339"/>
        </pc:sldMkLst>
        <pc:spChg chg="mod">
          <ac:chgData name="Magnus Larsson K" userId="c9b12698-ff58-48bd-93ce-7160bdd83897" providerId="ADAL" clId="{9EFEB0CB-3DF3-4CB6-A440-657F1EE75EF6}" dt="2021-05-25T18:54:25.710" v="9" actId="400"/>
          <ac:spMkLst>
            <pc:docMk/>
            <pc:sldMk cId="859675973" sldId="339"/>
            <ac:spMk id="3" creationId="{9233DBF6-3C7F-48A3-B6E8-424C92A926A9}"/>
          </ac:spMkLst>
        </pc:spChg>
      </pc:sldChg>
      <pc:sldChg chg="modSp mod addCm delCm modCm">
        <pc:chgData name="Magnus Larsson K" userId="c9b12698-ff58-48bd-93ce-7160bdd83897" providerId="ADAL" clId="{9EFEB0CB-3DF3-4CB6-A440-657F1EE75EF6}" dt="2021-05-25T18:51:37.880" v="4" actId="400"/>
        <pc:sldMkLst>
          <pc:docMk/>
          <pc:sldMk cId="1205914071" sldId="345"/>
        </pc:sldMkLst>
        <pc:spChg chg="mod">
          <ac:chgData name="Magnus Larsson K" userId="c9b12698-ff58-48bd-93ce-7160bdd83897" providerId="ADAL" clId="{9EFEB0CB-3DF3-4CB6-A440-657F1EE75EF6}" dt="2021-05-25T18:51:37.880" v="4" actId="400"/>
          <ac:spMkLst>
            <pc:docMk/>
            <pc:sldMk cId="1205914071" sldId="345"/>
            <ac:spMk id="3" creationId="{9233DBF6-3C7F-48A3-B6E8-424C92A926A9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5T20:52:31.048" idx="2">
    <p:pos x="7116" y="1382"/>
    <p:text>Please clarify what needs to be defined given that no UL inter-band CA in FR2 is in R17?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5T20:50:58.853" idx="1">
    <p:pos x="6770" y="3172"/>
    <p:text>This is not even mentioned in the FR2 RF enhancement WID. So no need to discuss it any further.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EA7F-FA68-4D07-8D83-065F9C553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748AC-641C-42CD-B6E2-8C0970956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4435E-65FD-49DE-82E6-E0331C3E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79818-CB9B-420C-BF04-80A97D70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9DEBA-2A2D-417B-8D71-0355D84D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1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869A-635C-4C93-851D-20217393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06F88-5193-47D4-83EA-BFC01CA25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D68BE-58C4-48F4-9A7E-9787A356C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BA6D1-8EBF-4D74-97B0-BF864C9C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9BAC1-2E93-4D46-9022-A167260D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7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8CCBC6-9802-40D3-A007-7FC6A8956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D2CA0-49BB-44A0-BD44-ACB879869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B5146-0EC3-467A-B905-9CD5FB3A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9855B-EE66-4302-92C4-8C854F4E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A31D-E8AB-4C5F-A3EB-74384923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5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EBD3-117D-4EC7-B8ED-4D6DD3C0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F7C4C-8BB3-45B1-B526-F424110E8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85DA-F648-4CB8-88AA-C578AAFB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2238D-FDA6-434F-9E41-3BCD7815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2F39A-88EB-430D-AC96-D9BF8F6F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3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46286-F566-4853-8331-85D24B701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02F5E-D441-4CB5-A433-5603C9788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58933-7E73-41C3-B137-677FD7EE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E5F24-813D-4AD7-9D90-AFB21CF4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E68B9-2A8C-452F-AE67-E082684AB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8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675E-AAD0-402B-9982-E89AB88E7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14D44-1E62-42F3-9A26-F71F321E9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9BC4C-97C7-4AF1-A7FE-1E4823C5A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3B25E-BD99-49F1-A341-9B463BB7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10B19-B701-4FE7-825F-BD2264C1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2387A-52DA-4C7C-84B7-601FD547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1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E537-62B8-43F6-96AF-EF074A967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9EDCE-F931-4208-9FE4-865068C51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A2063-2AAF-4186-A499-D5EA02990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E581C-93AF-4A8C-AF61-7C17E9D7A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A68CF-C210-4BBD-8D81-316D8D7B8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7792E-59E2-481A-BC5C-1B03E6FE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FC241-0067-4F56-B2AF-5244E47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AC938-01B1-45A2-A4FA-19D30209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8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3177-3A02-411D-AAFF-8EA7FDA5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7D0D6-580B-4EB6-AE8D-092FB64E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8668A-1B95-4500-ACDD-D83DE404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9DEF9-FE7C-456B-B389-C1D1394C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7E6236-40B4-4139-A53F-F7E12923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DDA9D-47F5-4B9F-A78A-F1F428D9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FDECD-8C08-4DCE-B94E-B228B798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4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3E3A-5AFB-4044-B829-C95A5DBC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BB98-1AD6-4461-81FE-A7555EC22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239E1-F033-43BD-A7EF-9D5930CE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09955-F1F7-436C-910C-8C27969B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63F27-C379-448F-9861-98E5AE97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CBCB4-2F3F-4442-A34A-B6EF5E01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0D3C-B5AD-49D0-976B-534EA82A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313C8-CCD6-415D-B260-5A2F8A36B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B185C-EC73-45C0-A44D-6ACF1FD08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D8C7F-09B7-47E7-BF2D-02A51FC8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7C590-C0BA-4D4B-89BB-144BCFFE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87519-FC46-4DEE-9FBA-D03F0552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8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00FA-0D3F-4DE8-8863-103A0434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3E0A4-E9A7-4CD7-99C1-2DFDD1186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5D042-5810-42BC-87CB-0F2C16749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FFA9-04B8-4D05-BE5F-CBDC3A509381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CE5DC-093A-4191-97A3-7E236D3ED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7E519-A8C1-4961-B135-04025852F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966823"/>
            <a:ext cx="9144000" cy="154314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WF on RRM requirements for FR2 Inter-band DL CA and UL CA</a:t>
            </a:r>
            <a:endParaRPr lang="ja-JP" altLang="en-US" sz="4000" b="1" dirty="0">
              <a:latin typeface="+mn-l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5256" y="203109"/>
            <a:ext cx="3942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 TSG-RAN4 Meeting #99-e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E-meeting, 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May 19</a:t>
            </a:r>
            <a:r>
              <a:rPr kumimoji="1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27</a:t>
            </a:r>
            <a:r>
              <a:rPr kumimoji="1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2021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809026" y="203109"/>
            <a:ext cx="30673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kumimoji="1" lang="en-US" altLang="ja-JP" sz="2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R4-2108340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Document for:	Approval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791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US" sz="2400" u="sng" dirty="0"/>
              <a:t>Issue 1-3-1: The MTTD value for FR2 inter-band CA with CBM 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Follow RAN4#98bis-e agreements: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The RRM requirements for FR2 inter-band CA based on CBM </a:t>
            </a:r>
            <a:r>
              <a:rPr lang="en-US" dirty="0">
                <a:solidFill>
                  <a:srgbClr val="00B050"/>
                </a:solidFill>
              </a:rPr>
              <a:t>shall not be pursued in Rel-17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1-3 MTTD for CBM</a:t>
            </a:r>
          </a:p>
        </p:txBody>
      </p:sp>
    </p:spTree>
    <p:extLst>
      <p:ext uri="{BB962C8B-B14F-4D97-AF65-F5344CB8AC3E}">
        <p14:creationId xmlns:p14="http://schemas.microsoft.com/office/powerpoint/2010/main" val="289288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2-1-1: General</a:t>
            </a:r>
          </a:p>
          <a:p>
            <a:pPr lvl="1"/>
            <a:r>
              <a:rPr lang="en-GB" sz="2200" strike="sngStrike" dirty="0">
                <a:highlight>
                  <a:srgbClr val="FFFF00"/>
                </a:highlight>
              </a:rPr>
              <a:t>Tentative agreements:</a:t>
            </a:r>
          </a:p>
          <a:p>
            <a:pPr lvl="2"/>
            <a:r>
              <a:rPr lang="en-GB" strike="sngStrike" dirty="0">
                <a:highlight>
                  <a:srgbClr val="FFFF00"/>
                </a:highlight>
              </a:rPr>
              <a:t>RAN4 to update the applicability of requirements in the specification to include FR2 inter-band UL CA.</a:t>
            </a:r>
            <a:endParaRPr lang="en-GB" u="sng" strike="sngStrike" dirty="0">
              <a:highlight>
                <a:srgbClr val="FFFF00"/>
              </a:highlight>
            </a:endParaRPr>
          </a:p>
          <a:p>
            <a:endParaRPr lang="en-GB" sz="2400" u="sng" dirty="0"/>
          </a:p>
          <a:p>
            <a:r>
              <a:rPr lang="en-GB" sz="2400" u="sng" dirty="0"/>
              <a:t>Issue 2-1-2: </a:t>
            </a:r>
            <a:r>
              <a:rPr lang="en-US" sz="2400" u="sng" dirty="0"/>
              <a:t>Interruption due to UL carrier RRC reconfiguration</a:t>
            </a:r>
            <a:endParaRPr lang="en-US" sz="1500" u="sng" dirty="0"/>
          </a:p>
          <a:p>
            <a:pPr lvl="1"/>
            <a:r>
              <a:rPr lang="en-GB" sz="2200" dirty="0"/>
              <a:t>FFS:</a:t>
            </a:r>
          </a:p>
          <a:p>
            <a:pPr lvl="2"/>
            <a:r>
              <a:rPr lang="en-GB" dirty="0"/>
              <a:t>Option 1: The UL carrier reconfiguration only impact activate serving cells within the band of the UL carrier being reconfigured. </a:t>
            </a:r>
            <a:endParaRPr lang="en-US" dirty="0"/>
          </a:p>
          <a:p>
            <a:pPr lvl="2"/>
            <a:r>
              <a:rPr lang="en-GB" dirty="0"/>
              <a:t>Option 2:</a:t>
            </a:r>
            <a:r>
              <a:rPr lang="en-US" dirty="0"/>
              <a:t> Existing interruption requirements at UL carrier RRC reconfiguration can be reused in R17 </a:t>
            </a:r>
          </a:p>
          <a:p>
            <a:pPr lvl="2"/>
            <a:r>
              <a:rPr lang="en-GB" dirty="0"/>
              <a:t>Option 3: FFS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2-1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859675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US" sz="2400" u="sng" dirty="0"/>
              <a:t>Issue 2-1-3: </a:t>
            </a:r>
            <a:r>
              <a:rPr lang="en-GB" sz="2400" u="sng" dirty="0"/>
              <a:t>Interruption at active BWP switching</a:t>
            </a:r>
            <a:endParaRPr lang="en-US" sz="2400" u="sng" dirty="0"/>
          </a:p>
          <a:p>
            <a:pPr lvl="1"/>
            <a:r>
              <a:rPr lang="en-GB" sz="2200" dirty="0"/>
              <a:t>FFS:</a:t>
            </a:r>
          </a:p>
          <a:p>
            <a:pPr lvl="2"/>
            <a:r>
              <a:rPr lang="en-GB" dirty="0"/>
              <a:t>Option 1: Only the band in which the UL BWP switch should be impacted by the BWP switch.</a:t>
            </a:r>
            <a:endParaRPr lang="en-US" dirty="0"/>
          </a:p>
          <a:p>
            <a:pPr lvl="2"/>
            <a:r>
              <a:rPr lang="en-GB" dirty="0"/>
              <a:t>Option 2: </a:t>
            </a:r>
            <a:r>
              <a:rPr lang="en-US" dirty="0"/>
              <a:t>Interruption at active BWP switching will occur on all serving cells within FR if UE supports per FR gaps; otherwise interruption occurs on all serving cells. </a:t>
            </a:r>
          </a:p>
          <a:p>
            <a:pPr lvl="2"/>
            <a:r>
              <a:rPr lang="en-GB" dirty="0"/>
              <a:t>Option 3: FFS</a:t>
            </a:r>
            <a:endParaRPr lang="en-US" dirty="0"/>
          </a:p>
          <a:p>
            <a:endParaRPr lang="en-US" sz="2400" u="sng" dirty="0"/>
          </a:p>
          <a:p>
            <a:r>
              <a:rPr lang="en-US" sz="2400" u="sng" strike="sngStrike" dirty="0"/>
              <a:t>Issue 2-1-4: </a:t>
            </a:r>
            <a:r>
              <a:rPr lang="en-GB" sz="2400" u="sng" strike="sngStrike" dirty="0"/>
              <a:t>DL interruption at UE Tx switching between two uplink carriers</a:t>
            </a:r>
            <a:endParaRPr lang="en-US" sz="2400" u="sng" strike="sngStrike" dirty="0"/>
          </a:p>
          <a:p>
            <a:pPr lvl="1"/>
            <a:r>
              <a:rPr lang="en-GB" strike="sngStrike" dirty="0">
                <a:highlight>
                  <a:srgbClr val="FFFF00"/>
                </a:highlight>
              </a:rPr>
              <a:t>Tentative agreements: </a:t>
            </a:r>
          </a:p>
          <a:p>
            <a:pPr lvl="2"/>
            <a:r>
              <a:rPr lang="en-GB" strike="sngStrike" dirty="0">
                <a:highlight>
                  <a:srgbClr val="FFFF00"/>
                </a:highlight>
              </a:rPr>
              <a:t>check the applicability of UL switching to FR2 and come back to this in next meeting</a:t>
            </a:r>
            <a:endParaRPr lang="en-US" strike="sngStrike" dirty="0"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2-2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1205914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2-1-5: </a:t>
            </a:r>
            <a:r>
              <a:rPr lang="en-US" sz="2400" u="sng" dirty="0"/>
              <a:t>DL Interruption at NR SRS carrier based switching</a:t>
            </a:r>
            <a:endParaRPr lang="en-US" sz="1500" u="sng" dirty="0"/>
          </a:p>
          <a:p>
            <a:pPr lvl="1"/>
            <a:r>
              <a:rPr lang="en-GB" dirty="0"/>
              <a:t>FFS:</a:t>
            </a:r>
          </a:p>
          <a:p>
            <a:pPr lvl="2"/>
            <a:r>
              <a:rPr lang="en-GB" dirty="0"/>
              <a:t>Option 1: Interruptions in DL due to SRS carrier switching in one of the two bands used in FR2 UL inter-band CA, will not cause interruptions in the DL of the 2nd band. (Nokia)</a:t>
            </a:r>
            <a:endParaRPr lang="en-US" dirty="0"/>
          </a:p>
          <a:p>
            <a:pPr lvl="2"/>
            <a:r>
              <a:rPr lang="en-GB" dirty="0"/>
              <a:t>Option 2: Wait for RF room on conclusion of applicable SRS carrier switching time for inter-band CA in FR2 (Nokia, Qualcomm)</a:t>
            </a:r>
            <a:endParaRPr lang="en-US" dirty="0"/>
          </a:p>
          <a:p>
            <a:pPr lvl="2"/>
            <a:r>
              <a:rPr lang="en-GB" dirty="0"/>
              <a:t>Option 3: </a:t>
            </a:r>
            <a:r>
              <a:rPr lang="en-US" dirty="0"/>
              <a:t>Interruption due to SRS carrier switching in one band will occur on all serving cells within FR if UE supports per FR gaps; otherwise interruption occurs on all serving cells. (Ericsson, MTK)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2-1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312856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u="sng" dirty="0"/>
              <a:t>Issue 1-1-1: MRTD value for FR2 inter-band CA  </a:t>
            </a:r>
            <a:endParaRPr lang="en-US" sz="2400" u="sng" dirty="0"/>
          </a:p>
          <a:p>
            <a:pPr lvl="1">
              <a:lnSpc>
                <a:spcPct val="100000"/>
              </a:lnSpc>
            </a:pPr>
            <a:r>
              <a:rPr lang="en-US" sz="2200" dirty="0"/>
              <a:t>Proposals (To be discussed in GTW):</a:t>
            </a:r>
          </a:p>
          <a:p>
            <a:pPr lvl="2"/>
            <a:r>
              <a:rPr lang="en-GB" sz="1600" dirty="0"/>
              <a:t>Option 1: Do not define any requirements for CBM UEs for FR2 inter-band CA</a:t>
            </a:r>
            <a:endParaRPr lang="en-US" sz="1600" dirty="0"/>
          </a:p>
          <a:p>
            <a:pPr lvl="2"/>
            <a:r>
              <a:rPr lang="en-GB" sz="1600" dirty="0"/>
              <a:t>Option 2: Introduce UE capability 	</a:t>
            </a:r>
            <a:endParaRPr lang="en-US" sz="1600" dirty="0"/>
          </a:p>
          <a:p>
            <a:pPr lvl="3"/>
            <a:r>
              <a:rPr lang="en-GB" sz="1400" dirty="0"/>
              <a:t>Option 2a: Introduce UE capability to support MRTD = 260ns and MRTD = 3us (vivo)</a:t>
            </a:r>
            <a:endParaRPr lang="en-US" sz="1400" dirty="0"/>
          </a:p>
          <a:p>
            <a:pPr lvl="3"/>
            <a:r>
              <a:rPr lang="en-US" sz="1400" dirty="0"/>
              <a:t>Option 2b: </a:t>
            </a:r>
            <a:r>
              <a:rPr lang="en-GB" sz="1400" dirty="0"/>
              <a:t>Introduce UE capability to support MRTD = 3us (Intel, NEC)</a:t>
            </a:r>
            <a:endParaRPr lang="en-US" sz="1400" dirty="0"/>
          </a:p>
          <a:p>
            <a:pPr lvl="4"/>
            <a:r>
              <a:rPr lang="en-US" sz="1600" dirty="0"/>
              <a:t> RAN4 to agree on the baseline implementation which should be considered for CBM UEs which support capability of MRTD = 3us (Intel)</a:t>
            </a:r>
          </a:p>
          <a:p>
            <a:pPr lvl="2"/>
            <a:r>
              <a:rPr lang="en-GB" sz="1600" dirty="0"/>
              <a:t>Option 3: MRTD = 260ns </a:t>
            </a:r>
          </a:p>
          <a:p>
            <a:pPr lvl="2"/>
            <a:r>
              <a:rPr lang="en-GB" sz="1600" dirty="0"/>
              <a:t>Option 4: MRTD = 3us</a:t>
            </a:r>
            <a:endParaRPr lang="en-US" sz="1600" dirty="0"/>
          </a:p>
          <a:p>
            <a:pPr lvl="3"/>
            <a:r>
              <a:rPr lang="en-US" sz="1600" dirty="0"/>
              <a:t>3us if there are no critical issues such as connectivity problem or significant throughput degradation</a:t>
            </a:r>
          </a:p>
          <a:p>
            <a:pPr lvl="3"/>
            <a:r>
              <a:rPr lang="en-US" sz="1600" dirty="0"/>
              <a:t>An agreed and approved UE capability indication, as in the bullet above, is a precondition for proposals in this document. </a:t>
            </a:r>
          </a:p>
          <a:p>
            <a:pPr lvl="2"/>
            <a:r>
              <a:rPr lang="en-GB" sz="1600" dirty="0"/>
              <a:t>Option 5: MRTD shall not be larger than “CP length - UE Rx beam switch time - 2 x DL timing error”</a:t>
            </a:r>
          </a:p>
          <a:p>
            <a:pPr lvl="2"/>
            <a:r>
              <a:rPr lang="en-GB" sz="1600" dirty="0"/>
              <a:t>Option 6</a:t>
            </a:r>
            <a:r>
              <a:rPr lang="en-US" sz="1600" dirty="0"/>
              <a:t>:</a:t>
            </a:r>
            <a:r>
              <a:rPr lang="zh-CN" altLang="en-US" sz="1600" dirty="0"/>
              <a:t> </a:t>
            </a:r>
            <a:r>
              <a:rPr lang="en-GB" sz="1600" dirty="0"/>
              <a:t>MRTD =3us allowing certain performance degradation </a:t>
            </a:r>
          </a:p>
          <a:p>
            <a:pPr lvl="0"/>
            <a:endParaRPr lang="en-US" sz="2200" dirty="0">
              <a:solidFill>
                <a:srgbClr val="00B050"/>
              </a:solidFill>
            </a:endParaRPr>
          </a:p>
          <a:p>
            <a:pPr lvl="1">
              <a:lnSpc>
                <a:spcPct val="100000"/>
              </a:lnSpc>
            </a:pP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68199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10000"/>
              </a:lnSpc>
            </a:pPr>
            <a:r>
              <a:rPr lang="en-GB" sz="2400" u="sng" dirty="0"/>
              <a:t>Issue 1-1-2: How to derive MRTD for FR2 inter-band CA?</a:t>
            </a:r>
          </a:p>
          <a:p>
            <a:pPr lvl="1"/>
            <a:r>
              <a:rPr lang="en-GB" dirty="0"/>
              <a:t>Is below agreeable? </a:t>
            </a:r>
          </a:p>
          <a:p>
            <a:pPr lvl="2"/>
            <a:r>
              <a:rPr lang="en-GB" dirty="0"/>
              <a:t>MRTD = TAE + </a:t>
            </a:r>
            <a:r>
              <a:rPr lang="en-GB" dirty="0" err="1"/>
              <a:t>Δ_propagation_time</a:t>
            </a:r>
            <a:r>
              <a:rPr lang="en-GB" dirty="0"/>
              <a:t>, and </a:t>
            </a:r>
            <a:r>
              <a:rPr lang="en-GB" dirty="0" err="1"/>
              <a:t>Δ_propagation_time</a:t>
            </a:r>
            <a:r>
              <a:rPr lang="en-GB" dirty="0"/>
              <a:t> is assumed to be 0</a:t>
            </a:r>
            <a:endParaRPr lang="en-US" dirty="0"/>
          </a:p>
          <a:p>
            <a:pPr lvl="3"/>
            <a:r>
              <a:rPr lang="en-GB" sz="2000" dirty="0"/>
              <a:t>Following TAE definition for inter-band FR2 in RF spec.</a:t>
            </a:r>
          </a:p>
          <a:p>
            <a:pPr marL="1371600" lvl="3" indent="0">
              <a:buNone/>
            </a:pPr>
            <a:endParaRPr lang="en-US" sz="2000" dirty="0"/>
          </a:p>
          <a:p>
            <a:pPr hangingPunct="0"/>
            <a:r>
              <a:rPr lang="en-GB" sz="2400" u="sng" dirty="0"/>
              <a:t>Issue 1-1-3: Symbol level alignment assumption</a:t>
            </a:r>
            <a:endParaRPr lang="en-US" sz="2400" u="sng" dirty="0"/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Following RAN4#98bis-e agreements: </a:t>
            </a:r>
            <a:endParaRPr lang="en-US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We come back to this issue once MRTD value in Issue 1-2-1 is agreed if needed.</a:t>
            </a:r>
            <a:endParaRPr lang="en-US" dirty="0">
              <a:solidFill>
                <a:srgbClr val="00B050"/>
              </a:solidFill>
            </a:endParaRPr>
          </a:p>
          <a:p>
            <a:pPr hangingPunct="0"/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240526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05457" cy="4542519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1-2-4: Performance degradation due to Rx beam switching  </a:t>
            </a:r>
            <a:endParaRPr lang="en-US" sz="2400" dirty="0"/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GB" sz="2400" dirty="0"/>
              <a:t>FFS:</a:t>
            </a:r>
          </a:p>
          <a:p>
            <a:pPr lvl="1"/>
            <a:r>
              <a:rPr lang="en-GB" sz="2000" dirty="0"/>
              <a:t>Option 1: UE can switch RX beams without major performance degradation even if MRTD is larger than CP length (NEC, Huawei, Ericsson, ZTE)</a:t>
            </a:r>
            <a:endParaRPr lang="en-US" sz="2000" dirty="0"/>
          </a:p>
          <a:p>
            <a:pPr lvl="1"/>
            <a:r>
              <a:rPr lang="en-GB" sz="2000" dirty="0"/>
              <a:t>Option 2: Any timing impacts should be identified and should need to be accounted in the UE requirements (OPPO, Nokia, Vivo, Qualcomm, Vivo).</a:t>
            </a:r>
            <a:endParaRPr lang="en-US" sz="2000" dirty="0"/>
          </a:p>
          <a:p>
            <a:pPr lvl="1"/>
            <a:r>
              <a:rPr lang="en-GB" sz="2000" dirty="0"/>
              <a:t>Option 3: The performance degradation is significant and unacceptable (Xiaomi, Vivo, Mediatek, Qualcomm, LG, OPPO, Intel). </a:t>
            </a:r>
            <a:endParaRPr lang="en-US" sz="2000" dirty="0"/>
          </a:p>
          <a:p>
            <a:pPr lvl="1"/>
            <a:r>
              <a:rPr lang="en-GB" sz="2000" dirty="0"/>
              <a:t>Option 4: RAN4 needs to identify the scenarios where UE Rx beam switching is needed and study whether there have performance impacts due to Rx beam switching for each scenario. (Huawei)</a:t>
            </a:r>
            <a:endParaRPr lang="en-US" sz="2000" dirty="0"/>
          </a:p>
          <a:p>
            <a:pPr lvl="1"/>
            <a:r>
              <a:rPr lang="en-GB" sz="2000" dirty="0"/>
              <a:t>Option 5: RAN4 should evaluate on the feasibility of UE to perform Rx beam switch within the DL2UL guard period for CBM capable UE in inter-band CA (Nokia)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63532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hangingPunct="0"/>
            <a:r>
              <a:rPr lang="en-GB" sz="2400" u="sng" dirty="0"/>
              <a:t>Issue 1-1-5: Rx beam switch delay  </a:t>
            </a:r>
            <a:endParaRPr lang="en-US" sz="2400" u="sng" dirty="0"/>
          </a:p>
          <a:p>
            <a:pPr lvl="1"/>
            <a:r>
              <a:rPr lang="en-US" sz="2200" i="1" dirty="0">
                <a:solidFill>
                  <a:srgbClr val="00B050"/>
                </a:solidFill>
              </a:rPr>
              <a:t>Following RAN4#98bis-e agreements: </a:t>
            </a:r>
            <a:endParaRPr lang="en-US" sz="2200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This should be discussed in RF session </a:t>
            </a:r>
            <a:endParaRPr lang="en-US" dirty="0">
              <a:solidFill>
                <a:srgbClr val="00B050"/>
              </a:solidFill>
            </a:endParaRPr>
          </a:p>
          <a:p>
            <a:pPr lvl="2" hangingPunct="0"/>
            <a:endParaRPr lang="en-US" dirty="0">
              <a:highlight>
                <a:srgbClr val="FFFF00"/>
              </a:highlight>
            </a:endParaRPr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MRTD for CBM</a:t>
            </a:r>
          </a:p>
        </p:txBody>
      </p:sp>
    </p:spTree>
    <p:extLst>
      <p:ext uri="{BB962C8B-B14F-4D97-AF65-F5344CB8AC3E}">
        <p14:creationId xmlns:p14="http://schemas.microsoft.com/office/powerpoint/2010/main" val="415901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10000"/>
          </a:bodyPr>
          <a:lstStyle/>
          <a:p>
            <a:r>
              <a:rPr lang="en-GB" sz="2400" u="sng" dirty="0"/>
              <a:t>Issue 1-2-1: RRM requirements baseline</a:t>
            </a:r>
            <a:endParaRPr lang="en-GB" sz="1800" dirty="0"/>
          </a:p>
          <a:p>
            <a:pPr lvl="1"/>
            <a:r>
              <a:rPr lang="en-US" sz="2200" i="1" dirty="0">
                <a:highlight>
                  <a:srgbClr val="FFFF00"/>
                </a:highlight>
              </a:rPr>
              <a:t>Tentative Agreements: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RAN4 need to discuss each requirement separately and update the Rel-15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FR2 intra-band CA</a:t>
            </a:r>
            <a:r>
              <a:rPr lang="en-GB" dirty="0">
                <a:highlight>
                  <a:srgbClr val="FFFF00"/>
                </a:highlight>
              </a:rPr>
              <a:t> RRM requirements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for defining FR2 inter-band CA requirements with CBM </a:t>
            </a:r>
            <a:r>
              <a:rPr lang="en-US" dirty="0">
                <a:highlight>
                  <a:srgbClr val="FFFF00"/>
                </a:highlight>
              </a:rPr>
              <a:t>when needed </a:t>
            </a:r>
            <a:r>
              <a:rPr lang="en-GB" strike="sngStrike" dirty="0">
                <a:highlight>
                  <a:srgbClr val="FFFF00"/>
                </a:highlight>
              </a:rPr>
              <a:t>when needed to cover specific CBM related requirements</a:t>
            </a:r>
            <a:r>
              <a:rPr lang="en-GB" dirty="0">
                <a:highlight>
                  <a:srgbClr val="FFFF00"/>
                </a:highlight>
              </a:rPr>
              <a:t>.</a:t>
            </a:r>
            <a:endParaRPr lang="en-US" dirty="0">
              <a:highlight>
                <a:srgbClr val="FFFF00"/>
              </a:highlight>
            </a:endParaRPr>
          </a:p>
          <a:p>
            <a:endParaRPr lang="en-GB" b="1" u="sng" dirty="0"/>
          </a:p>
          <a:p>
            <a:r>
              <a:rPr lang="en-GB" sz="2400" u="sng" dirty="0"/>
              <a:t>Issue 1-2-2: Interruption requirements</a:t>
            </a:r>
          </a:p>
          <a:p>
            <a:pPr lvl="1"/>
            <a:r>
              <a:rPr lang="en-US" sz="2000" dirty="0"/>
              <a:t>FFS: </a:t>
            </a:r>
          </a:p>
          <a:p>
            <a:pPr lvl="2"/>
            <a:r>
              <a:rPr lang="en-GB" dirty="0"/>
              <a:t>Option 1: The existing Rel16 interruption requirements of intra-band CA shall be applied (Xiaomi, OPPO, Ericsson, MTK)</a:t>
            </a:r>
            <a:endParaRPr lang="en-US" dirty="0"/>
          </a:p>
          <a:p>
            <a:pPr lvl="2"/>
            <a:r>
              <a:rPr lang="en-GB" dirty="0"/>
              <a:t>Option 2: Existing interruption requirements for inter-band CA in R15/R16 can be reused for CBM type UE in R17 (Huawei)</a:t>
            </a:r>
            <a:endParaRPr lang="en-US" dirty="0"/>
          </a:p>
          <a:p>
            <a:pPr lvl="2"/>
            <a:r>
              <a:rPr lang="en-GB" dirty="0"/>
              <a:t>Option 3: Existing non-IBM UE interruption requirements would be applicable for an inter-band CA CBM UE. (Nokia)</a:t>
            </a:r>
            <a:endParaRPr lang="en-US" dirty="0"/>
          </a:p>
          <a:p>
            <a:pPr lvl="2"/>
            <a:r>
              <a:rPr lang="en-GB" dirty="0"/>
              <a:t>Option 4: Need to agree on Issue 1-1-1 first (Intel)</a:t>
            </a:r>
            <a:endParaRPr lang="en-US" dirty="0"/>
          </a:p>
          <a:p>
            <a:endParaRPr lang="en-GB" dirty="0"/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391206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61914" cy="48037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GB" sz="2400" u="sng" dirty="0"/>
              <a:t>Issue 1-2-3: Scheduling restriction</a:t>
            </a:r>
          </a:p>
          <a:p>
            <a:pPr lvl="1"/>
            <a:r>
              <a:rPr lang="en-US" i="1" dirty="0">
                <a:highlight>
                  <a:srgbClr val="FFFF00"/>
                </a:highlight>
              </a:rPr>
              <a:t>Tentative Agreements:</a:t>
            </a:r>
            <a:endParaRPr lang="en-US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RAN4 to discuss in detail whether and how to introduce scheduling restriction for the following section </a:t>
            </a:r>
            <a:endParaRPr lang="en-US" dirty="0">
              <a:highlight>
                <a:srgbClr val="FFFF00"/>
              </a:highlight>
            </a:endParaRPr>
          </a:p>
          <a:p>
            <a:pPr lvl="3"/>
            <a:r>
              <a:rPr lang="en-GB" dirty="0">
                <a:highlight>
                  <a:srgbClr val="FFFF00"/>
                </a:highlight>
              </a:rPr>
              <a:t>RRM</a:t>
            </a:r>
            <a:endParaRPr lang="en-US" dirty="0">
              <a:highlight>
                <a:srgbClr val="FFFF00"/>
              </a:highlight>
            </a:endParaRPr>
          </a:p>
          <a:p>
            <a:pPr lvl="4"/>
            <a:r>
              <a:rPr lang="en-US" dirty="0">
                <a:highlight>
                  <a:srgbClr val="FFFF00"/>
                </a:highlight>
              </a:rPr>
              <a:t>9.2.5.3.3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measurements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9.10.2.6.2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CSI-RS based measurements in FR2  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Radio</a:t>
            </a:r>
            <a:r>
              <a:rPr lang="en-US" dirty="0">
                <a:highlight>
                  <a:srgbClr val="FFFF00"/>
                </a:highlight>
              </a:rPr>
              <a:t> Link Monitoring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8.1.7.3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radio link monitoring on FR2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Link </a:t>
            </a:r>
            <a:r>
              <a:rPr lang="en-GB" dirty="0">
                <a:highlight>
                  <a:srgbClr val="FFFF00"/>
                </a:highlight>
              </a:rPr>
              <a:t>Recovery</a:t>
            </a:r>
            <a:endParaRPr lang="en-US" dirty="0">
              <a:highlight>
                <a:srgbClr val="FFFF00"/>
              </a:highlight>
            </a:endParaRPr>
          </a:p>
          <a:p>
            <a:pPr lvl="4"/>
            <a:r>
              <a:rPr lang="en-US" dirty="0">
                <a:highlight>
                  <a:srgbClr val="FFFF00"/>
                </a:highlight>
              </a:rPr>
              <a:t>8.5.7.3  Scheduling availability of UE performing beam failure detection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8.5.8.3  Scheduling availability of UE performing L1-RSRP measurement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8.5.8.3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L1-RSRP measurement on FR2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L1-</a:t>
            </a:r>
            <a:r>
              <a:rPr lang="en-GB" dirty="0">
                <a:highlight>
                  <a:srgbClr val="FFFF00"/>
                </a:highlight>
              </a:rPr>
              <a:t>RSRP</a:t>
            </a:r>
            <a:r>
              <a:rPr lang="en-US" dirty="0">
                <a:highlight>
                  <a:srgbClr val="FFFF00"/>
                </a:highlight>
              </a:rPr>
              <a:t>/</a:t>
            </a:r>
            <a:r>
              <a:rPr lang="en-GB" dirty="0">
                <a:highlight>
                  <a:srgbClr val="FFFF00"/>
                </a:highlight>
              </a:rPr>
              <a:t>SINR</a:t>
            </a:r>
            <a:r>
              <a:rPr lang="en-US" dirty="0">
                <a:highlight>
                  <a:srgbClr val="FFFF00"/>
                </a:highlight>
              </a:rPr>
              <a:t> measurements (Serving </a:t>
            </a:r>
            <a:r>
              <a:rPr lang="en-GB" dirty="0">
                <a:highlight>
                  <a:srgbClr val="FFFF00"/>
                </a:highlight>
              </a:rPr>
              <a:t>cell</a:t>
            </a:r>
            <a:r>
              <a:rPr lang="en-US" dirty="0">
                <a:highlight>
                  <a:srgbClr val="FFFF00"/>
                </a:highlight>
              </a:rPr>
              <a:t> measurement)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9.5.6.3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L1-RSRP measurement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9.8.6.3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L1-SINR measurement on FR2</a:t>
            </a:r>
            <a:endParaRPr lang="en-US" u="sng" dirty="0">
              <a:highlight>
                <a:srgbClr val="FFFF00"/>
              </a:highlight>
            </a:endParaRPr>
          </a:p>
          <a:p>
            <a:endParaRPr lang="en-US" dirty="0"/>
          </a:p>
          <a:p>
            <a:pPr lvl="2" hangingPunct="0"/>
            <a:endParaRPr lang="en-GB" dirty="0"/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0230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62500" lnSpcReduction="20000"/>
          </a:bodyPr>
          <a:lstStyle/>
          <a:p>
            <a:r>
              <a:rPr lang="en-GB" sz="3200" u="sng" dirty="0"/>
              <a:t>Issue 1-2-4: Measurement requirements</a:t>
            </a:r>
            <a:endParaRPr lang="en-US" sz="3200" u="sng" dirty="0"/>
          </a:p>
          <a:p>
            <a:pPr lvl="1" hangingPunct="0"/>
            <a:r>
              <a:rPr lang="en-GB" sz="2200" dirty="0"/>
              <a:t>FFS</a:t>
            </a:r>
            <a:r>
              <a:rPr lang="zh-CN" altLang="en-US" sz="2200" dirty="0"/>
              <a:t>：</a:t>
            </a:r>
            <a:endParaRPr lang="en-US" altLang="zh-CN" sz="2200" dirty="0"/>
          </a:p>
          <a:p>
            <a:pPr lvl="2"/>
            <a:r>
              <a:rPr lang="en-GB" dirty="0"/>
              <a:t>Option1: RAN4 to discuss in detail whether and how to introduce scheduling restriction for the following section </a:t>
            </a:r>
            <a:endParaRPr lang="en-US" dirty="0"/>
          </a:p>
          <a:p>
            <a:pPr lvl="3"/>
            <a:r>
              <a:rPr lang="en-US" dirty="0"/>
              <a:t>Radio</a:t>
            </a:r>
            <a:r>
              <a:rPr lang="en-GB" dirty="0"/>
              <a:t> Link Monitoring</a:t>
            </a:r>
            <a:endParaRPr lang="en-US" dirty="0"/>
          </a:p>
          <a:p>
            <a:pPr lvl="4"/>
            <a:r>
              <a:rPr lang="en-GB" dirty="0"/>
              <a:t>8.1.2.3  </a:t>
            </a:r>
            <a:r>
              <a:rPr lang="en-US" dirty="0"/>
              <a:t>Measurement</a:t>
            </a:r>
            <a:r>
              <a:rPr lang="en-GB" dirty="0"/>
              <a:t> restrictions for SSB based RLM</a:t>
            </a:r>
            <a:endParaRPr lang="en-US" dirty="0"/>
          </a:p>
          <a:p>
            <a:pPr lvl="4"/>
            <a:r>
              <a:rPr lang="en-GB" dirty="0"/>
              <a:t>8.1.3.3  </a:t>
            </a:r>
            <a:r>
              <a:rPr lang="en-US" dirty="0"/>
              <a:t>Measurement</a:t>
            </a:r>
            <a:r>
              <a:rPr lang="en-GB" dirty="0"/>
              <a:t> restrictions for CSI-RS based RLM</a:t>
            </a:r>
            <a:endParaRPr lang="en-US" dirty="0"/>
          </a:p>
          <a:p>
            <a:pPr lvl="3"/>
            <a:r>
              <a:rPr lang="en-US" dirty="0"/>
              <a:t>Link</a:t>
            </a:r>
            <a:r>
              <a:rPr lang="en-GB" dirty="0"/>
              <a:t> Recovery</a:t>
            </a:r>
            <a:endParaRPr lang="en-US" dirty="0"/>
          </a:p>
          <a:p>
            <a:pPr lvl="4"/>
            <a:r>
              <a:rPr lang="en-GB" dirty="0"/>
              <a:t>8.5.2.3  </a:t>
            </a:r>
            <a:r>
              <a:rPr lang="en-US" dirty="0"/>
              <a:t>Measurement</a:t>
            </a:r>
            <a:r>
              <a:rPr lang="en-GB" dirty="0"/>
              <a:t> restriction for SSB based beam failure detection</a:t>
            </a:r>
            <a:endParaRPr lang="en-US" dirty="0"/>
          </a:p>
          <a:p>
            <a:pPr lvl="4"/>
            <a:r>
              <a:rPr lang="en-GB" dirty="0"/>
              <a:t>8.5.3.3  </a:t>
            </a:r>
            <a:r>
              <a:rPr lang="en-US" dirty="0"/>
              <a:t>Measurement</a:t>
            </a:r>
            <a:r>
              <a:rPr lang="en-GB" dirty="0"/>
              <a:t> restrictions for CSI-RS beam failure detection</a:t>
            </a:r>
            <a:endParaRPr lang="en-US" dirty="0"/>
          </a:p>
          <a:p>
            <a:pPr lvl="4"/>
            <a:r>
              <a:rPr lang="en-GB" dirty="0"/>
              <a:t>8.5.5.3  Measurement restriction for SSB based candidate beam detection</a:t>
            </a:r>
            <a:endParaRPr lang="en-US" dirty="0"/>
          </a:p>
          <a:p>
            <a:pPr lvl="4"/>
            <a:r>
              <a:rPr lang="en-GB" dirty="0"/>
              <a:t>8.5.6.3  Measurement restriction for CSI-RS based candidate beam detection</a:t>
            </a:r>
            <a:endParaRPr lang="en-US" dirty="0"/>
          </a:p>
          <a:p>
            <a:pPr lvl="3"/>
            <a:r>
              <a:rPr lang="en-US" dirty="0"/>
              <a:t>L1</a:t>
            </a:r>
            <a:r>
              <a:rPr lang="en-GB" dirty="0"/>
              <a:t>-RSRP/SINR measurements (Serving cell measurement)</a:t>
            </a:r>
            <a:endParaRPr lang="en-US" dirty="0"/>
          </a:p>
          <a:p>
            <a:pPr lvl="4"/>
            <a:r>
              <a:rPr lang="en-GB" dirty="0"/>
              <a:t>9.5.5.1  Measurement restriction for SSB based L1-RSRP</a:t>
            </a:r>
            <a:endParaRPr lang="en-US" dirty="0"/>
          </a:p>
          <a:p>
            <a:pPr lvl="4"/>
            <a:r>
              <a:rPr lang="en-GB" dirty="0"/>
              <a:t>9.5.5.2  </a:t>
            </a:r>
            <a:r>
              <a:rPr lang="en-US" dirty="0"/>
              <a:t>Measurement</a:t>
            </a:r>
            <a:r>
              <a:rPr lang="en-GB" dirty="0"/>
              <a:t> restriction for CSI-RS based L1-RSRP</a:t>
            </a:r>
            <a:endParaRPr lang="en-US" dirty="0"/>
          </a:p>
          <a:p>
            <a:pPr lvl="4"/>
            <a:r>
              <a:rPr lang="en-GB" dirty="0"/>
              <a:t>9.8.5.1  Measurement restriction if SSB configured for L1-SINR </a:t>
            </a:r>
            <a:r>
              <a:rPr lang="en-US" dirty="0"/>
              <a:t>Measurement</a:t>
            </a:r>
          </a:p>
          <a:p>
            <a:pPr lvl="4"/>
            <a:r>
              <a:rPr lang="en-GB" dirty="0"/>
              <a:t>9.8.5.2  </a:t>
            </a:r>
            <a:r>
              <a:rPr lang="en-US" dirty="0"/>
              <a:t>Measurement</a:t>
            </a:r>
            <a:r>
              <a:rPr lang="en-GB" dirty="0"/>
              <a:t> restriction if CSI-RS configured for L1-SINR measurement</a:t>
            </a:r>
            <a:endParaRPr lang="en-US" dirty="0"/>
          </a:p>
          <a:p>
            <a:pPr lvl="4"/>
            <a:r>
              <a:rPr lang="en-GB" dirty="0"/>
              <a:t>9.8.5.3  Measurement restriction if CSI-IM configured for L1-SINR measurement</a:t>
            </a:r>
            <a:endParaRPr lang="en-US" dirty="0"/>
          </a:p>
          <a:p>
            <a:pPr lvl="2"/>
            <a:r>
              <a:rPr lang="en-GB" dirty="0"/>
              <a:t>Option 2: RAN4 not to define any measurement restrictions for CBM operation in FR2 inter-band CA </a:t>
            </a:r>
            <a:endParaRPr lang="en-US" dirty="0"/>
          </a:p>
          <a:p>
            <a:pPr lvl="3"/>
            <a:r>
              <a:rPr lang="en-GB" dirty="0"/>
              <a:t>CBM UEs only need to perform RLM/BFD/CBD/L1-RSRP </a:t>
            </a:r>
            <a:r>
              <a:rPr lang="en-US" dirty="0"/>
              <a:t>measurements</a:t>
            </a:r>
            <a:r>
              <a:rPr lang="en-GB" dirty="0"/>
              <a:t> on one CC (</a:t>
            </a:r>
            <a:r>
              <a:rPr lang="en-US" dirty="0"/>
              <a:t>PCC</a:t>
            </a:r>
            <a:r>
              <a:rPr lang="en-GB" dirty="0"/>
              <a:t> or PSCC).</a:t>
            </a:r>
            <a:endParaRPr lang="en-US" dirty="0"/>
          </a:p>
          <a:p>
            <a:pPr lvl="2"/>
            <a:r>
              <a:rPr lang="en-GB" dirty="0"/>
              <a:t>Option 3: Measurement restriction requirements need to be defined for CBM capable UE for inter-band CA scenario. </a:t>
            </a:r>
            <a:endParaRPr lang="en-US" dirty="0"/>
          </a:p>
          <a:p>
            <a:pPr lvl="3"/>
            <a:r>
              <a:rPr lang="en-US" dirty="0"/>
              <a:t>Existing</a:t>
            </a:r>
            <a:r>
              <a:rPr lang="en-GB" dirty="0"/>
              <a:t> Measurement restriction requirements would be applicable for an inter-band CA CBM UE but may need clarification aligned with the MRTD agreement.</a:t>
            </a:r>
            <a:endParaRPr lang="en-US" dirty="0"/>
          </a:p>
          <a:p>
            <a:pPr lvl="2"/>
            <a:r>
              <a:rPr lang="en-GB" dirty="0"/>
              <a:t>Option 4: CBM UE is not required to perform layer 1 measurements on multiple CCs</a:t>
            </a:r>
            <a:endParaRPr lang="en-US" dirty="0"/>
          </a:p>
          <a:p>
            <a:pPr lvl="2"/>
            <a:r>
              <a:rPr lang="en-GB" dirty="0"/>
              <a:t>Option 5: Need to agree on Issue 1-1-1 first </a:t>
            </a:r>
            <a:endParaRPr lang="en-US" dirty="0"/>
          </a:p>
          <a:p>
            <a:endParaRPr lang="en-GB" dirty="0">
              <a:solidFill>
                <a:srgbClr val="00B050"/>
              </a:solidFill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9380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GB" sz="2200" u="sng" dirty="0"/>
              <a:t>Issue 1-2-5: </a:t>
            </a:r>
            <a:r>
              <a:rPr lang="en-GB" sz="2200" u="sng" dirty="0" err="1"/>
              <a:t>SCell</a:t>
            </a:r>
            <a:r>
              <a:rPr lang="en-GB" sz="2200" u="sng" dirty="0"/>
              <a:t> activation delay </a:t>
            </a:r>
            <a:endParaRPr lang="en-US" sz="2200" u="sng" dirty="0"/>
          </a:p>
          <a:p>
            <a:pPr lvl="1"/>
            <a:r>
              <a:rPr lang="en-GB" sz="2200" dirty="0">
                <a:highlight>
                  <a:srgbClr val="FFFF00"/>
                </a:highlight>
              </a:rPr>
              <a:t>Tentative Agreements: 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Principle: Case 2: if </a:t>
            </a:r>
            <a:r>
              <a:rPr lang="en-GB" dirty="0" err="1">
                <a:highlight>
                  <a:srgbClr val="FFFF00"/>
                </a:highlight>
              </a:rPr>
              <a:t>PCell</a:t>
            </a:r>
            <a:r>
              <a:rPr lang="en-GB" dirty="0">
                <a:highlight>
                  <a:srgbClr val="FFFF00"/>
                </a:highlight>
              </a:rPr>
              <a:t>/</a:t>
            </a:r>
            <a:r>
              <a:rPr lang="en-GB" dirty="0" err="1">
                <a:highlight>
                  <a:srgbClr val="FFFF00"/>
                </a:highlight>
              </a:rPr>
              <a:t>PSCell</a:t>
            </a:r>
            <a:r>
              <a:rPr lang="en-GB" dirty="0">
                <a:highlight>
                  <a:srgbClr val="FFFF00"/>
                </a:highlight>
              </a:rPr>
              <a:t> and the target </a:t>
            </a:r>
            <a:r>
              <a:rPr lang="en-GB" dirty="0" err="1">
                <a:highlight>
                  <a:srgbClr val="FFFF00"/>
                </a:highlight>
              </a:rPr>
              <a:t>SCell</a:t>
            </a:r>
            <a:r>
              <a:rPr lang="en-GB" dirty="0">
                <a:highlight>
                  <a:srgbClr val="FFFF00"/>
                </a:highlight>
              </a:rPr>
              <a:t> are in a FR2 band pair with CBM and the target </a:t>
            </a:r>
            <a:r>
              <a:rPr lang="en-GB" dirty="0" err="1">
                <a:highlight>
                  <a:srgbClr val="FFFF00"/>
                </a:highlight>
              </a:rPr>
              <a:t>SCell</a:t>
            </a:r>
            <a:r>
              <a:rPr lang="en-GB" dirty="0">
                <a:highlight>
                  <a:srgbClr val="FFFF00"/>
                </a:highlight>
              </a:rPr>
              <a:t> is unknown, </a:t>
            </a:r>
            <a:endParaRPr lang="en-US" dirty="0">
              <a:highlight>
                <a:srgbClr val="FFFF00"/>
              </a:highlight>
            </a:endParaRPr>
          </a:p>
          <a:p>
            <a:pPr lvl="3"/>
            <a:r>
              <a:rPr lang="en-GB" sz="2000" dirty="0">
                <a:highlight>
                  <a:srgbClr val="FFFF00"/>
                </a:highlight>
              </a:rPr>
              <a:t>Option 1: the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requirements shall be reduced </a:t>
            </a:r>
            <a:endParaRPr lang="en-US" sz="2000" dirty="0">
              <a:highlight>
                <a:srgbClr val="FFFF00"/>
              </a:highlight>
            </a:endParaRPr>
          </a:p>
          <a:p>
            <a:pPr lvl="4"/>
            <a:r>
              <a:rPr lang="en-GB" sz="2000" dirty="0">
                <a:highlight>
                  <a:srgbClr val="FFFF00"/>
                </a:highlight>
              </a:rPr>
              <a:t>Option 1a: SSB samples for Rx beam sweeping shouldn’t be accounted for in unknown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latency requirement. </a:t>
            </a:r>
            <a:endParaRPr lang="en-US" sz="2000" dirty="0">
              <a:highlight>
                <a:srgbClr val="FFFF00"/>
              </a:highlight>
            </a:endParaRPr>
          </a:p>
          <a:p>
            <a:pPr lvl="4"/>
            <a:r>
              <a:rPr lang="en-GB" sz="2000" dirty="0">
                <a:highlight>
                  <a:srgbClr val="FFFF00"/>
                </a:highlight>
              </a:rPr>
              <a:t>Option 1b: L1-RSRP measurement delay is not required in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delay </a:t>
            </a:r>
            <a:endParaRPr lang="en-US" sz="2000" dirty="0">
              <a:highlight>
                <a:srgbClr val="FFFF00"/>
              </a:highlight>
            </a:endParaRPr>
          </a:p>
          <a:p>
            <a:endParaRPr lang="en-US" sz="2400" u="sng" dirty="0"/>
          </a:p>
          <a:p>
            <a:r>
              <a:rPr lang="en-US" sz="2200" u="sng" dirty="0"/>
              <a:t>Issue 1-2-6: Beam management</a:t>
            </a:r>
          </a:p>
          <a:p>
            <a:pPr lvl="1"/>
            <a:r>
              <a:rPr lang="en-GB" sz="2200" dirty="0">
                <a:highlight>
                  <a:srgbClr val="FFFF00"/>
                </a:highlight>
              </a:rPr>
              <a:t>Tentative Agreements: 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The existing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FR2 </a:t>
            </a:r>
            <a:r>
              <a:rPr lang="en-GB" dirty="0">
                <a:highlight>
                  <a:srgbClr val="FFFF00"/>
                </a:highlight>
              </a:rPr>
              <a:t>BFD/CBD requirements in Rel-16 can be applied for FR2 inter-band CA with CBM type UE.</a:t>
            </a:r>
            <a:r>
              <a:rPr lang="en-GB" i="1" dirty="0">
                <a:highlight>
                  <a:srgbClr val="FFFF00"/>
                </a:highlight>
              </a:rPr>
              <a:t>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04744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EB2866-B79F-459F-90C9-FF3BE40C2A0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f282d3b-eb4a-4b09-b61f-b9593442e286"/>
  </ds:schemaRefs>
</ds:datastoreItem>
</file>

<file path=customXml/itemProps2.xml><?xml version="1.0" encoding="utf-8"?>
<ds:datastoreItem xmlns:ds="http://schemas.openxmlformats.org/officeDocument/2006/customXml" ds:itemID="{FA87F951-11FF-4685-8ECF-481ACA4A93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422D94-E286-468F-8417-336C24D4D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11463</TotalTime>
  <Words>1564</Words>
  <Application>Microsoft Office PowerPoint</Application>
  <PresentationFormat>Widescreen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WF on RRM requirements for FR2 Inter-band DL CA and UL CA</vt:lpstr>
      <vt:lpstr>Topic #1 Inter-band DL CA enhancements Sub-topic 1-1 MRTD for CBM</vt:lpstr>
      <vt:lpstr>Topic #1 Inter-band DL CA enhancements Sub-topic 1-1 MRTD for CBM</vt:lpstr>
      <vt:lpstr>Topic #1 Inter-band DL CA enhancements Sub-topic 1-1 MRTD for CBM</vt:lpstr>
      <vt:lpstr>Topic #1 Inter-band DL CA enhancements Sub-topic 1-2 MRTD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1-3 MTTD for CBM</vt:lpstr>
      <vt:lpstr>Topic #2 Inter-band UL CA enhancements Sub-topic 2-1 RRM requirements for IBM</vt:lpstr>
      <vt:lpstr>Topic #2 Inter-band UL CA enhancements Sub-topic 2-2 RRM requirements for IBM</vt:lpstr>
      <vt:lpstr>Topic #2 Inter-band UL CA enhancements Sub-topic 2-1 RRM requirements for IBM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Test cases for MR-DC Idle mode CA measurements</dc:title>
  <dc:creator>Nokia</dc:creator>
  <cp:lastModifiedBy>Magnus Larsson</cp:lastModifiedBy>
  <cp:revision>130</cp:revision>
  <dcterms:created xsi:type="dcterms:W3CDTF">2020-11-10T12:49:21Z</dcterms:created>
  <dcterms:modified xsi:type="dcterms:W3CDTF">2021-05-25T18:54:28Z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1610951929</vt:lpwstr>
  </property>
  <property fmtid="{D5CDD505-2E9C-101B-9397-08002B2CF9AE}" pid="6" name="ContentTypeId">
    <vt:lpwstr>0x010100F3E9551B3FDDA24EBF0A209BAAD637CA</vt:lpwstr>
  </property>
</Properties>
</file>