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347" r:id="rId6"/>
    <p:sldId id="352" r:id="rId7"/>
    <p:sldId id="353" r:id="rId8"/>
    <p:sldId id="354" r:id="rId9"/>
    <p:sldId id="359" r:id="rId10"/>
    <p:sldId id="355" r:id="rId11"/>
    <p:sldId id="356" r:id="rId12"/>
    <p:sldId id="360" r:id="rId13"/>
    <p:sldId id="361" r:id="rId14"/>
    <p:sldId id="350" r:id="rId15"/>
    <p:sldId id="357" r:id="rId16"/>
    <p:sldId id="362" r:id="rId17"/>
    <p:sldId id="358" r:id="rId18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E9519A-53E3-4825-A173-8996F4923380}" v="28" dt="2021-05-25T17:09:38.3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46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Rui" userId="2b60e985-b2bb-4704-b9fe-58fc6af4a968" providerId="ADAL" clId="{3BE9519A-53E3-4825-A173-8996F4923380}"/>
    <pc:docChg chg="undo custSel modSld">
      <pc:chgData name="Huang, Rui" userId="2b60e985-b2bb-4704-b9fe-58fc6af4a968" providerId="ADAL" clId="{3BE9519A-53E3-4825-A173-8996F4923380}" dt="2021-05-25T17:09:41.615" v="334" actId="13926"/>
      <pc:docMkLst>
        <pc:docMk/>
      </pc:docMkLst>
      <pc:sldChg chg="modSp mod">
        <pc:chgData name="Huang, Rui" userId="2b60e985-b2bb-4704-b9fe-58fc6af4a968" providerId="ADAL" clId="{3BE9519A-53E3-4825-A173-8996F4923380}" dt="2021-05-25T16:25:58.312" v="9" actId="207"/>
        <pc:sldMkLst>
          <pc:docMk/>
          <pc:sldMk cId="2070879220" sldId="352"/>
        </pc:sldMkLst>
        <pc:spChg chg="mod">
          <ac:chgData name="Huang, Rui" userId="2b60e985-b2bb-4704-b9fe-58fc6af4a968" providerId="ADAL" clId="{3BE9519A-53E3-4825-A173-8996F4923380}" dt="2021-05-25T16:25:58.312" v="9" actId="207"/>
          <ac:spMkLst>
            <pc:docMk/>
            <pc:sldMk cId="2070879220" sldId="352"/>
            <ac:spMk id="3" creationId="{00000000-0000-0000-0000-000000000000}"/>
          </ac:spMkLst>
        </pc:spChg>
      </pc:sldChg>
      <pc:sldChg chg="modSp mod">
        <pc:chgData name="Huang, Rui" userId="2b60e985-b2bb-4704-b9fe-58fc6af4a968" providerId="ADAL" clId="{3BE9519A-53E3-4825-A173-8996F4923380}" dt="2021-05-25T16:37:09.412" v="201" actId="13926"/>
        <pc:sldMkLst>
          <pc:docMk/>
          <pc:sldMk cId="1816882349" sldId="354"/>
        </pc:sldMkLst>
        <pc:spChg chg="mod">
          <ac:chgData name="Huang, Rui" userId="2b60e985-b2bb-4704-b9fe-58fc6af4a968" providerId="ADAL" clId="{3BE9519A-53E3-4825-A173-8996F4923380}" dt="2021-05-25T16:37:09.412" v="201" actId="13926"/>
          <ac:spMkLst>
            <pc:docMk/>
            <pc:sldMk cId="1816882349" sldId="354"/>
            <ac:spMk id="3" creationId="{00000000-0000-0000-0000-000000000000}"/>
          </ac:spMkLst>
        </pc:spChg>
      </pc:sldChg>
      <pc:sldChg chg="modSp mod">
        <pc:chgData name="Huang, Rui" userId="2b60e985-b2bb-4704-b9fe-58fc6af4a968" providerId="ADAL" clId="{3BE9519A-53E3-4825-A173-8996F4923380}" dt="2021-05-25T16:37:35.994" v="203" actId="13926"/>
        <pc:sldMkLst>
          <pc:docMk/>
          <pc:sldMk cId="597607811" sldId="355"/>
        </pc:sldMkLst>
        <pc:spChg chg="mod">
          <ac:chgData name="Huang, Rui" userId="2b60e985-b2bb-4704-b9fe-58fc6af4a968" providerId="ADAL" clId="{3BE9519A-53E3-4825-A173-8996F4923380}" dt="2021-05-25T16:37:35.994" v="203" actId="13926"/>
          <ac:spMkLst>
            <pc:docMk/>
            <pc:sldMk cId="597607811" sldId="355"/>
            <ac:spMk id="3" creationId="{00000000-0000-0000-0000-000000000000}"/>
          </ac:spMkLst>
        </pc:spChg>
      </pc:sldChg>
      <pc:sldChg chg="modSp mod">
        <pc:chgData name="Huang, Rui" userId="2b60e985-b2bb-4704-b9fe-58fc6af4a968" providerId="ADAL" clId="{3BE9519A-53E3-4825-A173-8996F4923380}" dt="2021-05-25T16:38:28.076" v="208" actId="207"/>
        <pc:sldMkLst>
          <pc:docMk/>
          <pc:sldMk cId="37293749" sldId="356"/>
        </pc:sldMkLst>
        <pc:spChg chg="mod">
          <ac:chgData name="Huang, Rui" userId="2b60e985-b2bb-4704-b9fe-58fc6af4a968" providerId="ADAL" clId="{3BE9519A-53E3-4825-A173-8996F4923380}" dt="2021-05-25T16:38:28.076" v="208" actId="207"/>
          <ac:spMkLst>
            <pc:docMk/>
            <pc:sldMk cId="37293749" sldId="356"/>
            <ac:spMk id="3" creationId="{00000000-0000-0000-0000-000000000000}"/>
          </ac:spMkLst>
        </pc:spChg>
      </pc:sldChg>
      <pc:sldChg chg="modSp mod">
        <pc:chgData name="Huang, Rui" userId="2b60e985-b2bb-4704-b9fe-58fc6af4a968" providerId="ADAL" clId="{3BE9519A-53E3-4825-A173-8996F4923380}" dt="2021-05-25T17:09:41.615" v="334" actId="13926"/>
        <pc:sldMkLst>
          <pc:docMk/>
          <pc:sldMk cId="2354330982" sldId="357"/>
        </pc:sldMkLst>
        <pc:spChg chg="mod">
          <ac:chgData name="Huang, Rui" userId="2b60e985-b2bb-4704-b9fe-58fc6af4a968" providerId="ADAL" clId="{3BE9519A-53E3-4825-A173-8996F4923380}" dt="2021-05-25T17:09:41.615" v="334" actId="13926"/>
          <ac:spMkLst>
            <pc:docMk/>
            <pc:sldMk cId="2354330982" sldId="357"/>
            <ac:spMk id="3" creationId="{00000000-0000-0000-0000-000000000000}"/>
          </ac:spMkLst>
        </pc:spChg>
      </pc:sldChg>
      <pc:sldChg chg="modSp mod">
        <pc:chgData name="Huang, Rui" userId="2b60e985-b2bb-4704-b9fe-58fc6af4a968" providerId="ADAL" clId="{3BE9519A-53E3-4825-A173-8996F4923380}" dt="2021-05-25T16:46:49.317" v="256" actId="20577"/>
        <pc:sldMkLst>
          <pc:docMk/>
          <pc:sldMk cId="1433989222" sldId="360"/>
        </pc:sldMkLst>
        <pc:graphicFrameChg chg="modGraphic">
          <ac:chgData name="Huang, Rui" userId="2b60e985-b2bb-4704-b9fe-58fc6af4a968" providerId="ADAL" clId="{3BE9519A-53E3-4825-A173-8996F4923380}" dt="2021-05-25T16:46:49.317" v="256" actId="20577"/>
          <ac:graphicFrameMkLst>
            <pc:docMk/>
            <pc:sldMk cId="1433989222" sldId="360"/>
            <ac:graphicFrameMk id="5" creationId="{98294886-8818-4D6E-BE4F-614432F9AE22}"/>
          </ac:graphicFrameMkLst>
        </pc:graphicFrameChg>
      </pc:sldChg>
      <pc:sldChg chg="addSp delSp modSp mod">
        <pc:chgData name="Huang, Rui" userId="2b60e985-b2bb-4704-b9fe-58fc6af4a968" providerId="ADAL" clId="{3BE9519A-53E3-4825-A173-8996F4923380}" dt="2021-05-25T17:09:20.083" v="332" actId="1076"/>
        <pc:sldMkLst>
          <pc:docMk/>
          <pc:sldMk cId="2160329303" sldId="361"/>
        </pc:sldMkLst>
        <pc:spChg chg="mod">
          <ac:chgData name="Huang, Rui" userId="2b60e985-b2bb-4704-b9fe-58fc6af4a968" providerId="ADAL" clId="{3BE9519A-53E3-4825-A173-8996F4923380}" dt="2021-05-25T17:09:00.814" v="327" actId="14100"/>
          <ac:spMkLst>
            <pc:docMk/>
            <pc:sldMk cId="2160329303" sldId="361"/>
            <ac:spMk id="2" creationId="{00000000-0000-0000-0000-000000000000}"/>
          </ac:spMkLst>
        </pc:spChg>
        <pc:spChg chg="mod">
          <ac:chgData name="Huang, Rui" userId="2b60e985-b2bb-4704-b9fe-58fc6af4a968" providerId="ADAL" clId="{3BE9519A-53E3-4825-A173-8996F4923380}" dt="2021-05-25T17:09:11.396" v="330" actId="27636"/>
          <ac:spMkLst>
            <pc:docMk/>
            <pc:sldMk cId="2160329303" sldId="361"/>
            <ac:spMk id="3" creationId="{00000000-0000-0000-0000-000000000000}"/>
          </ac:spMkLst>
        </pc:spChg>
        <pc:spChg chg="mod">
          <ac:chgData name="Huang, Rui" userId="2b60e985-b2bb-4704-b9fe-58fc6af4a968" providerId="ADAL" clId="{3BE9519A-53E3-4825-A173-8996F4923380}" dt="2021-05-25T17:03:02.747" v="301" actId="1076"/>
          <ac:spMkLst>
            <pc:docMk/>
            <pc:sldMk cId="2160329303" sldId="361"/>
            <ac:spMk id="7" creationId="{D0E248B3-EA03-4774-BE4D-A6B2416589F8}"/>
          </ac:spMkLst>
        </pc:spChg>
        <pc:spChg chg="mod">
          <ac:chgData name="Huang, Rui" userId="2b60e985-b2bb-4704-b9fe-58fc6af4a968" providerId="ADAL" clId="{3BE9519A-53E3-4825-A173-8996F4923380}" dt="2021-05-25T17:09:15.090" v="331" actId="1076"/>
          <ac:spMkLst>
            <pc:docMk/>
            <pc:sldMk cId="2160329303" sldId="361"/>
            <ac:spMk id="8" creationId="{153466C2-181F-497D-8CB3-9B2D5906517C}"/>
          </ac:spMkLst>
        </pc:spChg>
        <pc:graphicFrameChg chg="del mod modGraphic">
          <ac:chgData name="Huang, Rui" userId="2b60e985-b2bb-4704-b9fe-58fc6af4a968" providerId="ADAL" clId="{3BE9519A-53E3-4825-A173-8996F4923380}" dt="2021-05-25T17:02:26.601" v="292" actId="478"/>
          <ac:graphicFrameMkLst>
            <pc:docMk/>
            <pc:sldMk cId="2160329303" sldId="361"/>
            <ac:graphicFrameMk id="4" creationId="{D32E1A35-4482-40E7-B702-9365C2754F35}"/>
          </ac:graphicFrameMkLst>
        </pc:graphicFrameChg>
        <pc:graphicFrameChg chg="add mod modGraphic">
          <ac:chgData name="Huang, Rui" userId="2b60e985-b2bb-4704-b9fe-58fc6af4a968" providerId="ADAL" clId="{3BE9519A-53E3-4825-A173-8996F4923380}" dt="2021-05-25T17:08:56.691" v="326" actId="14734"/>
          <ac:graphicFrameMkLst>
            <pc:docMk/>
            <pc:sldMk cId="2160329303" sldId="361"/>
            <ac:graphicFrameMk id="5" creationId="{5596D24A-71B6-4116-9498-B41146F52FEB}"/>
          </ac:graphicFrameMkLst>
        </pc:graphicFrameChg>
        <pc:graphicFrameChg chg="add mod modGraphic">
          <ac:chgData name="Huang, Rui" userId="2b60e985-b2bb-4704-b9fe-58fc6af4a968" providerId="ADAL" clId="{3BE9519A-53E3-4825-A173-8996F4923380}" dt="2021-05-25T17:09:20.083" v="332" actId="1076"/>
          <ac:graphicFrameMkLst>
            <pc:docMk/>
            <pc:sldMk cId="2160329303" sldId="361"/>
            <ac:graphicFrameMk id="6" creationId="{294C36F0-DFDD-4B01-9559-AF5B8A129A94}"/>
          </ac:graphicFrameMkLst>
        </pc:graphicFrameChg>
        <pc:graphicFrameChg chg="del">
          <ac:chgData name="Huang, Rui" userId="2b60e985-b2bb-4704-b9fe-58fc6af4a968" providerId="ADAL" clId="{3BE9519A-53E3-4825-A173-8996F4923380}" dt="2021-05-25T17:07:41.545" v="308" actId="478"/>
          <ac:graphicFrameMkLst>
            <pc:docMk/>
            <pc:sldMk cId="2160329303" sldId="361"/>
            <ac:graphicFrameMk id="9" creationId="{1E5F2137-5921-4E43-9B99-A44C0029D83E}"/>
          </ac:graphicFrameMkLst>
        </pc:graphicFrameChg>
      </pc:sldChg>
      <pc:sldChg chg="modSp mod">
        <pc:chgData name="Huang, Rui" userId="2b60e985-b2bb-4704-b9fe-58fc6af4a968" providerId="ADAL" clId="{3BE9519A-53E3-4825-A173-8996F4923380}" dt="2021-05-25T16:41:35.522" v="251" actId="20577"/>
        <pc:sldMkLst>
          <pc:docMk/>
          <pc:sldMk cId="142892817" sldId="362"/>
        </pc:sldMkLst>
        <pc:spChg chg="mod">
          <ac:chgData name="Huang, Rui" userId="2b60e985-b2bb-4704-b9fe-58fc6af4a968" providerId="ADAL" clId="{3BE9519A-53E3-4825-A173-8996F4923380}" dt="2021-05-25T16:41:35.522" v="251" actId="20577"/>
          <ac:spMkLst>
            <pc:docMk/>
            <pc:sldMk cId="142892817" sldId="36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FC03E-831B-4932-9AA3-AF606939AA70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371A1A-596C-43ED-B82C-079D058F2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76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371A1A-596C-43ED-B82C-079D058F2C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57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2021/5/25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2021/5/25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2021/5/25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2021/5/25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2021/5/25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2021/5/25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2021/5/25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2021/5/25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2021/5/25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2021/5/25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2021/5/25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2021/5/25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:a16="http://schemas.microsoft.com/office/drawing/2014/main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352" y="103990"/>
            <a:ext cx="5616575" cy="868434"/>
          </a:xfrm>
        </p:spPr>
        <p:txBody>
          <a:bodyPr/>
          <a:lstStyle/>
          <a:p>
            <a:pPr algn="l"/>
            <a:r>
              <a:rPr lang="en-US" sz="18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3GPP TSG-RAN WG4 Meeting #99-e	</a:t>
            </a:r>
            <a:br>
              <a:rPr lang="en-US" sz="18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Electronic Meeting, 19-27 May, 2021</a:t>
            </a:r>
            <a:br>
              <a:rPr lang="en-US" sz="18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</a:br>
            <a:endParaRPr lang="en-US" sz="1800" b="1" dirty="0"/>
          </a:p>
        </p:txBody>
      </p:sp>
      <p:sp>
        <p:nvSpPr>
          <p:cNvPr id="2051" name="副标题 2">
            <a:extLst>
              <a:ext uri="{FF2B5EF4-FFF2-40B4-BE49-F238E27FC236}">
                <a16:creationId xmlns:a16="http://schemas.microsoft.com/office/drawing/2014/main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5640" y="4725144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Intel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:a16="http://schemas.microsoft.com/office/drawing/2014/main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2420939"/>
            <a:ext cx="113763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sz="3600" dirty="0"/>
              <a:t>WF on NR</a:t>
            </a:r>
            <a:r>
              <a:rPr lang="zh-CN" altLang="en-US" sz="3600" dirty="0"/>
              <a:t> </a:t>
            </a:r>
            <a:r>
              <a:rPr lang="en-US" altLang="zh-CN" sz="3600" dirty="0"/>
              <a:t>Positioning</a:t>
            </a:r>
            <a:r>
              <a:rPr lang="zh-CN" altLang="en-US" sz="3600" dirty="0"/>
              <a:t> </a:t>
            </a:r>
            <a:r>
              <a:rPr lang="en-US" altLang="zh-CN" sz="3600" dirty="0"/>
              <a:t>Performance</a:t>
            </a:r>
            <a:r>
              <a:rPr lang="zh-CN" altLang="en-US" sz="3600" dirty="0"/>
              <a:t> </a:t>
            </a:r>
            <a:r>
              <a:rPr lang="en-US" altLang="zh-CN" sz="3600" dirty="0"/>
              <a:t>Requirements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6440" y="353541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dirty="0"/>
              <a:t>R4-21xxxxx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336" y="0"/>
            <a:ext cx="12072664" cy="649909"/>
          </a:xfrm>
        </p:spPr>
        <p:txBody>
          <a:bodyPr/>
          <a:lstStyle/>
          <a:p>
            <a:r>
              <a:rPr lang="en-US" altLang="zh-CN" sz="3200" b="1" dirty="0"/>
              <a:t>Measurement Accuracy Requirements for UE Rx-Tx time difference(4)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5493" y="764704"/>
            <a:ext cx="6190341" cy="864096"/>
          </a:xfrm>
        </p:spPr>
        <p:txBody>
          <a:bodyPr>
            <a:normAutofit fontScale="77500" lnSpcReduction="20000"/>
          </a:bodyPr>
          <a:lstStyle/>
          <a:p>
            <a:r>
              <a:rPr lang="en-GB" dirty="0">
                <a:solidFill>
                  <a:srgbClr val="00B050"/>
                </a:solidFill>
              </a:rPr>
              <a:t>UE Rx-Tx time difference measurement accuracy requirements for fading channel</a:t>
            </a:r>
            <a:endParaRPr lang="zh-CN" altLang="en-US" sz="2400" dirty="0">
              <a:solidFill>
                <a:srgbClr val="00B05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E248B3-EA03-4774-BE4D-A6B2416589F8}"/>
              </a:ext>
            </a:extLst>
          </p:cNvPr>
          <p:cNvSpPr/>
          <p:nvPr/>
        </p:nvSpPr>
        <p:spPr>
          <a:xfrm>
            <a:off x="5951984" y="882435"/>
            <a:ext cx="5769849" cy="368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en-GB" b="1" dirty="0">
                <a:latin typeface="Times New Roman" panose="02020603050405020304" pitchFamily="18" charset="0"/>
                <a:ea typeface="SimSun" panose="02010600030101010101" pitchFamily="2" charset="-122"/>
              </a:rPr>
              <a:t>Table 2-1: UE Rx-Tx accuracy for fading channel in FR1</a:t>
            </a: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3466C2-181F-497D-8CB3-9B2D5906517C}"/>
              </a:ext>
            </a:extLst>
          </p:cNvPr>
          <p:cNvSpPr/>
          <p:nvPr/>
        </p:nvSpPr>
        <p:spPr>
          <a:xfrm>
            <a:off x="95826" y="1651731"/>
            <a:ext cx="5712141" cy="368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en-GB" b="1" dirty="0">
                <a:latin typeface="Times New Roman" panose="02020603050405020304" pitchFamily="18" charset="0"/>
                <a:ea typeface="SimSun" panose="02010600030101010101" pitchFamily="2" charset="-122"/>
              </a:rPr>
              <a:t>Table 2-2: UE Rx-Tx accuracy for fading channel FR2</a:t>
            </a: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5596D24A-71B6-4116-9498-B41146F52FE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88790763"/>
                  </p:ext>
                </p:extLst>
              </p:nvPr>
            </p:nvGraphicFramePr>
            <p:xfrm>
              <a:off x="5951984" y="1349483"/>
              <a:ext cx="6120679" cy="542772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75242">
                      <a:extLst>
                        <a:ext uri="{9D8B030D-6E8A-4147-A177-3AD203B41FA5}">
                          <a16:colId xmlns:a16="http://schemas.microsoft.com/office/drawing/2014/main" val="4277215670"/>
                        </a:ext>
                      </a:extLst>
                    </a:gridCol>
                    <a:gridCol w="865892">
                      <a:extLst>
                        <a:ext uri="{9D8B030D-6E8A-4147-A177-3AD203B41FA5}">
                          <a16:colId xmlns:a16="http://schemas.microsoft.com/office/drawing/2014/main" val="2094944319"/>
                        </a:ext>
                      </a:extLst>
                    </a:gridCol>
                    <a:gridCol w="994076">
                      <a:extLst>
                        <a:ext uri="{9D8B030D-6E8A-4147-A177-3AD203B41FA5}">
                          <a16:colId xmlns:a16="http://schemas.microsoft.com/office/drawing/2014/main" val="1701611449"/>
                        </a:ext>
                      </a:extLst>
                    </a:gridCol>
                    <a:gridCol w="741197">
                      <a:extLst>
                        <a:ext uri="{9D8B030D-6E8A-4147-A177-3AD203B41FA5}">
                          <a16:colId xmlns:a16="http://schemas.microsoft.com/office/drawing/2014/main" val="1417180004"/>
                        </a:ext>
                      </a:extLst>
                    </a:gridCol>
                    <a:gridCol w="1844272">
                      <a:extLst>
                        <a:ext uri="{9D8B030D-6E8A-4147-A177-3AD203B41FA5}">
                          <a16:colId xmlns:a16="http://schemas.microsoft.com/office/drawing/2014/main" val="3268637643"/>
                        </a:ext>
                      </a:extLst>
                    </a:gridCol>
                  </a:tblGrid>
                  <a:tr h="4233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Tc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Es/</a:t>
                          </a:r>
                          <a:r>
                            <a:rPr lang="en-GB" sz="11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Iot</a:t>
                          </a: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, 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dB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Repetition factor  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1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rep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1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en-US" sz="11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b>
                              </m:sSub>
                              <m:r>
                                <a:rPr lang="en-GB" sz="11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comb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1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67262393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[137+margin]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9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-3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41852052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[96+margin]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≥[52]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99098222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[62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&gt;[104]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54347880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[TBD+margin]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41066616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[68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≥[48]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2019546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[44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54071057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[59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49961182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[42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58425120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[36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60813153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[180+margin]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9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-13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81116537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[98+margin]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≥[52]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3761933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[68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&gt;[104]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52699259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[TBD+margin]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82402468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[85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≥[48]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35259307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[44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82991780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[139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65952052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[46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65500221"/>
                      </a:ext>
                    </a:extLst>
                  </a:tr>
                  <a:tr h="1844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[30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90041303"/>
                      </a:ext>
                    </a:extLst>
                  </a:tr>
                  <a:tr h="936856">
                    <a:tc gridSpan="5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Note 1:  Margin value is FFS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Note 2: The requirements above are based on the simulation results under the TDL-A [TS38.101-4]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014883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5596D24A-71B6-4116-9498-B41146F52FE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88790763"/>
                  </p:ext>
                </p:extLst>
              </p:nvPr>
            </p:nvGraphicFramePr>
            <p:xfrm>
              <a:off x="5951984" y="1349483"/>
              <a:ext cx="6120679" cy="542772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675242">
                      <a:extLst>
                        <a:ext uri="{9D8B030D-6E8A-4147-A177-3AD203B41FA5}">
                          <a16:colId xmlns:a16="http://schemas.microsoft.com/office/drawing/2014/main" val="4277215670"/>
                        </a:ext>
                      </a:extLst>
                    </a:gridCol>
                    <a:gridCol w="865892">
                      <a:extLst>
                        <a:ext uri="{9D8B030D-6E8A-4147-A177-3AD203B41FA5}">
                          <a16:colId xmlns:a16="http://schemas.microsoft.com/office/drawing/2014/main" val="2094944319"/>
                        </a:ext>
                      </a:extLst>
                    </a:gridCol>
                    <a:gridCol w="994076">
                      <a:extLst>
                        <a:ext uri="{9D8B030D-6E8A-4147-A177-3AD203B41FA5}">
                          <a16:colId xmlns:a16="http://schemas.microsoft.com/office/drawing/2014/main" val="1701611449"/>
                        </a:ext>
                      </a:extLst>
                    </a:gridCol>
                    <a:gridCol w="741197">
                      <a:extLst>
                        <a:ext uri="{9D8B030D-6E8A-4147-A177-3AD203B41FA5}">
                          <a16:colId xmlns:a16="http://schemas.microsoft.com/office/drawing/2014/main" val="1417180004"/>
                        </a:ext>
                      </a:extLst>
                    </a:gridCol>
                    <a:gridCol w="1844272">
                      <a:extLst>
                        <a:ext uri="{9D8B030D-6E8A-4147-A177-3AD203B41FA5}">
                          <a16:colId xmlns:a16="http://schemas.microsoft.com/office/drawing/2014/main" val="3268637643"/>
                        </a:ext>
                      </a:extLst>
                    </a:gridCol>
                  </a:tblGrid>
                  <a:tr h="47942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Tc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Es/</a:t>
                          </a:r>
                          <a:r>
                            <a:rPr lang="en-GB" sz="11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Iot</a:t>
                          </a: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, 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dB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1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32013" t="-8861" r="-1320" b="-103038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67262393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[137+margin]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9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-3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41852052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[96+margin]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≥[52]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99098222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[62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&gt;[104]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54347880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[TBD+margin]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41066616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[68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≥[48]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2019546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[44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54071057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[59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4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49961182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[42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58425120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[36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60813153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[180+margin]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9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-13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81116537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[98+margin]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≥[52]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3761933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[68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&gt;[104]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52699259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[TBD+margin]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82402468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[85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≥[48]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35259307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[44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82991780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[139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65952052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[46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65500221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kern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[30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90041303"/>
                      </a:ext>
                    </a:extLst>
                  </a:tr>
                  <a:tr h="1041527">
                    <a:tc gridSpan="5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Note 1:  Margin value is FFS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Note 2: The requirements above are based on the simulation results under the TDL-A [TS38.101-4]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014883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294C36F0-DFDD-4B01-9559-AF5B8A129A9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54940298"/>
                  </p:ext>
                </p:extLst>
              </p:nvPr>
            </p:nvGraphicFramePr>
            <p:xfrm>
              <a:off x="295992" y="2028396"/>
              <a:ext cx="5400600" cy="482250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07627">
                      <a:extLst>
                        <a:ext uri="{9D8B030D-6E8A-4147-A177-3AD203B41FA5}">
                          <a16:colId xmlns:a16="http://schemas.microsoft.com/office/drawing/2014/main" val="3107134211"/>
                        </a:ext>
                      </a:extLst>
                    </a:gridCol>
                    <a:gridCol w="632648">
                      <a:extLst>
                        <a:ext uri="{9D8B030D-6E8A-4147-A177-3AD203B41FA5}">
                          <a16:colId xmlns:a16="http://schemas.microsoft.com/office/drawing/2014/main" val="2016430555"/>
                        </a:ext>
                      </a:extLst>
                    </a:gridCol>
                    <a:gridCol w="916647">
                      <a:extLst>
                        <a:ext uri="{9D8B030D-6E8A-4147-A177-3AD203B41FA5}">
                          <a16:colId xmlns:a16="http://schemas.microsoft.com/office/drawing/2014/main" val="2793535587"/>
                        </a:ext>
                      </a:extLst>
                    </a:gridCol>
                    <a:gridCol w="716540">
                      <a:extLst>
                        <a:ext uri="{9D8B030D-6E8A-4147-A177-3AD203B41FA5}">
                          <a16:colId xmlns:a16="http://schemas.microsoft.com/office/drawing/2014/main" val="2963112126"/>
                        </a:ext>
                      </a:extLst>
                    </a:gridCol>
                    <a:gridCol w="1827138">
                      <a:extLst>
                        <a:ext uri="{9D8B030D-6E8A-4147-A177-3AD203B41FA5}">
                          <a16:colId xmlns:a16="http://schemas.microsoft.com/office/drawing/2014/main" val="814739849"/>
                        </a:ext>
                      </a:extLst>
                    </a:gridCol>
                  </a:tblGrid>
                  <a:tr h="37383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Tc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Es/</a:t>
                          </a:r>
                          <a:r>
                            <a:rPr lang="en-GB" sz="14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Iot</a:t>
                          </a: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, 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dB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Repetition factor  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4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rep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4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4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4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b>
                              </m:sSub>
                              <m:r>
                                <a:rPr lang="en-GB" sz="14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Sup>
                                <m:sSubSup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4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comb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4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4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50825418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[75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6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-3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606985595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[72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81342021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[57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86203940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[61+margin]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120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079307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[64+margin]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14544941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[55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≥[128]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18552295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[92+margin]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6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-13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33113089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[70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63207224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[57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69401941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[60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≥[32]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120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75995252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[66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74251411"/>
                      </a:ext>
                    </a:extLst>
                  </a:tr>
                  <a:tr h="17857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[62+margin]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≥[128]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46950707"/>
                      </a:ext>
                    </a:extLst>
                  </a:tr>
                  <a:tr h="907220">
                    <a:tc gridSpan="5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Note 1:  Margin value is FFS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Note 2: The requirements above are based on the simulation results under the TDL-C [TS38.101-4]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0330509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294C36F0-DFDD-4B01-9559-AF5B8A129A9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54940298"/>
                  </p:ext>
                </p:extLst>
              </p:nvPr>
            </p:nvGraphicFramePr>
            <p:xfrm>
              <a:off x="295992" y="2028396"/>
              <a:ext cx="5400600" cy="482250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07627">
                      <a:extLst>
                        <a:ext uri="{9D8B030D-6E8A-4147-A177-3AD203B41FA5}">
                          <a16:colId xmlns:a16="http://schemas.microsoft.com/office/drawing/2014/main" val="3107134211"/>
                        </a:ext>
                      </a:extLst>
                    </a:gridCol>
                    <a:gridCol w="632648">
                      <a:extLst>
                        <a:ext uri="{9D8B030D-6E8A-4147-A177-3AD203B41FA5}">
                          <a16:colId xmlns:a16="http://schemas.microsoft.com/office/drawing/2014/main" val="2016430555"/>
                        </a:ext>
                      </a:extLst>
                    </a:gridCol>
                    <a:gridCol w="916647">
                      <a:extLst>
                        <a:ext uri="{9D8B030D-6E8A-4147-A177-3AD203B41FA5}">
                          <a16:colId xmlns:a16="http://schemas.microsoft.com/office/drawing/2014/main" val="2793535587"/>
                        </a:ext>
                      </a:extLst>
                    </a:gridCol>
                    <a:gridCol w="716540">
                      <a:extLst>
                        <a:ext uri="{9D8B030D-6E8A-4147-A177-3AD203B41FA5}">
                          <a16:colId xmlns:a16="http://schemas.microsoft.com/office/drawing/2014/main" val="2963112126"/>
                        </a:ext>
                      </a:extLst>
                    </a:gridCol>
                    <a:gridCol w="1827138">
                      <a:extLst>
                        <a:ext uri="{9D8B030D-6E8A-4147-A177-3AD203B41FA5}">
                          <a16:colId xmlns:a16="http://schemas.microsoft.com/office/drawing/2014/main" val="814739849"/>
                        </a:ext>
                      </a:extLst>
                    </a:gridCol>
                  </a:tblGrid>
                  <a:tr h="11764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Tc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Es/</a:t>
                          </a:r>
                          <a:r>
                            <a:rPr lang="en-GB" sz="14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Iot</a:t>
                          </a: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, 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dB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96000" t="-4145" r="-1333" b="-3113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0825418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[75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6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-3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606985595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[72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81342021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[57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86203940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[61+margin]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120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079307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[64+margin]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14544941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[55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≥[128]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18552295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[92+margin]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6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-13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33113089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[70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63207224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[57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69401941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[60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≥[32]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120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≥4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75995252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[66 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74251411"/>
                      </a:ext>
                    </a:extLst>
                  </a:tr>
                  <a:tr h="21704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[62+margin]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>
                              <a:solidFill>
                                <a:schemeClr val="tx1"/>
                              </a:solidFill>
                              <a:effectLst/>
                            </a:rPr>
                            <a:t>≥[128]</a:t>
                          </a:r>
                          <a:endParaRPr lang="en-US" sz="14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46950707"/>
                      </a:ext>
                    </a:extLst>
                  </a:tr>
                  <a:tr h="1041527">
                    <a:tc gridSpan="5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Note 1:  Margin value is FFS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Note 2: The requirements above are based on the simulation results under the TDL-C [TS38.101-4]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4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0330509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60329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64624"/>
            <a:ext cx="10972800" cy="562074"/>
          </a:xfrm>
        </p:spPr>
        <p:txBody>
          <a:bodyPr/>
          <a:lstStyle/>
          <a:p>
            <a:r>
              <a:rPr lang="en-US" altLang="zh-CN" sz="3600" b="1" dirty="0"/>
              <a:t>Test case design principles(1)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3352" y="692696"/>
            <a:ext cx="11593288" cy="6120680"/>
          </a:xfrm>
        </p:spPr>
        <p:txBody>
          <a:bodyPr>
            <a:normAutofit fontScale="92500"/>
          </a:bodyPr>
          <a:lstStyle/>
          <a:p>
            <a:pPr fontAlgn="auto" hangingPunct="1"/>
            <a:r>
              <a:rPr lang="en-GB" dirty="0">
                <a:solidFill>
                  <a:srgbClr val="00B050"/>
                </a:solidFill>
              </a:rPr>
              <a:t>Test cases for PRS-RSTD, PRS-RSRP and UE Rx-Tx accuracy requirements </a:t>
            </a:r>
            <a:endParaRPr lang="en-US" dirty="0">
              <a:solidFill>
                <a:srgbClr val="00B050"/>
              </a:solidFill>
            </a:endParaRPr>
          </a:p>
          <a:p>
            <a:pPr lvl="1" fontAlgn="auto" hangingPunct="1"/>
            <a:r>
              <a:rPr lang="en-GB" dirty="0">
                <a:solidFill>
                  <a:srgbClr val="00B050"/>
                </a:solidFill>
              </a:rPr>
              <a:t>Test cases are defined for AWGN conditions</a:t>
            </a:r>
            <a:endParaRPr lang="en-US" dirty="0">
              <a:solidFill>
                <a:srgbClr val="00B050"/>
              </a:solidFill>
            </a:endParaRPr>
          </a:p>
          <a:p>
            <a:pPr lvl="1" fontAlgn="auto" hangingPunct="1"/>
            <a:r>
              <a:rPr lang="en-GB" dirty="0">
                <a:solidFill>
                  <a:srgbClr val="00B050"/>
                </a:solidFill>
              </a:rPr>
              <a:t>AWGN accuracy requirements are used for the accuracy test cases for PRS-RSTD and UE Rx-Tx.</a:t>
            </a:r>
            <a:endParaRPr lang="en-US" dirty="0">
              <a:solidFill>
                <a:srgbClr val="00B050"/>
              </a:solidFill>
            </a:endParaRPr>
          </a:p>
          <a:p>
            <a:pPr fontAlgn="auto" hangingPunct="1"/>
            <a:r>
              <a:rPr lang="en-GB" dirty="0">
                <a:solidFill>
                  <a:srgbClr val="00B050"/>
                </a:solidFill>
              </a:rPr>
              <a:t>Test cases for measurement delay requirements</a:t>
            </a:r>
            <a:endParaRPr lang="en-US" dirty="0">
              <a:solidFill>
                <a:srgbClr val="00B050"/>
              </a:solidFill>
            </a:endParaRPr>
          </a:p>
          <a:p>
            <a:pPr lvl="1" fontAlgn="auto" hangingPunct="1"/>
            <a:r>
              <a:rPr lang="en-GB" dirty="0">
                <a:solidFill>
                  <a:srgbClr val="00B050"/>
                </a:solidFill>
                <a:highlight>
                  <a:srgbClr val="FFFF00"/>
                </a:highlight>
              </a:rPr>
              <a:t>FFS if fading conditions can be used for FR1 measurement delay tests cases</a:t>
            </a:r>
            <a:r>
              <a:rPr lang="en-GB" dirty="0">
                <a:solidFill>
                  <a:srgbClr val="00B050"/>
                </a:solidFill>
              </a:rPr>
              <a:t>. </a:t>
            </a:r>
            <a:endParaRPr lang="en-US" dirty="0">
              <a:solidFill>
                <a:srgbClr val="00B050"/>
              </a:solidFill>
            </a:endParaRPr>
          </a:p>
          <a:p>
            <a:pPr lvl="1" fontAlgn="auto" hangingPunct="1"/>
            <a:r>
              <a:rPr lang="en-GB" dirty="0">
                <a:solidFill>
                  <a:srgbClr val="00B050"/>
                </a:solidFill>
              </a:rPr>
              <a:t>AWGN conditions will be used for FR2 measurement delay test cases.</a:t>
            </a:r>
          </a:p>
          <a:p>
            <a:pPr fontAlgn="auto" hangingPunct="1"/>
            <a:r>
              <a:rPr lang="en-US" dirty="0">
                <a:solidFill>
                  <a:srgbClr val="00B050"/>
                </a:solidFill>
              </a:rPr>
              <a:t>In the test one cell is serving and other cell(s) as non-serving cell</a:t>
            </a:r>
          </a:p>
          <a:p>
            <a:r>
              <a:rPr lang="en-US" dirty="0">
                <a:solidFill>
                  <a:srgbClr val="00B050"/>
                </a:solidFill>
              </a:rPr>
              <a:t>For PRS-RSRP measurement accuracy testing, define test cases with two PRS resources per TRP (in the same DL-PRS Resource Set) and configure the UE to report two measurements per TRP so that differential reporting is used to report one of the measurements</a:t>
            </a:r>
          </a:p>
          <a:p>
            <a:pPr lvl="1"/>
            <a:endParaRPr lang="en-US" dirty="0"/>
          </a:p>
          <a:p>
            <a:pPr lvl="1"/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30701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64624"/>
            <a:ext cx="10972800" cy="562074"/>
          </a:xfrm>
        </p:spPr>
        <p:txBody>
          <a:bodyPr/>
          <a:lstStyle/>
          <a:p>
            <a:r>
              <a:rPr lang="en-US" altLang="zh-CN" sz="3600" b="1" dirty="0"/>
              <a:t>Test case design principles(2)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3352" y="692696"/>
            <a:ext cx="11737304" cy="18002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General PRS configuration for NR Positioning test case (e.g. PRS periodicity, </a:t>
            </a:r>
            <a:r>
              <a:rPr lang="en-US" b="1" dirty="0" err="1">
                <a:solidFill>
                  <a:srgbClr val="00B050"/>
                </a:solidFill>
              </a:rPr>
              <a:t>combsize</a:t>
            </a:r>
            <a:r>
              <a:rPr lang="en-US" b="1" dirty="0">
                <a:solidFill>
                  <a:srgbClr val="00B050"/>
                </a:solidFill>
              </a:rPr>
              <a:t> ,</a:t>
            </a:r>
            <a:r>
              <a:rPr lang="en-US" b="1" dirty="0" err="1">
                <a:solidFill>
                  <a:srgbClr val="00B050"/>
                </a:solidFill>
              </a:rPr>
              <a:t>e.t.c</a:t>
            </a:r>
            <a:r>
              <a:rPr lang="en-US" b="1" dirty="0">
                <a:solidFill>
                  <a:srgbClr val="00B050"/>
                </a:solidFill>
              </a:rPr>
              <a:t>)</a:t>
            </a:r>
            <a:r>
              <a:rPr lang="en-US" dirty="0">
                <a:solidFill>
                  <a:srgbClr val="00B050"/>
                </a:solidFill>
              </a:rPr>
              <a:t>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basic PRS configuration patterns shall include two sub patterns for each SCS: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PRSx.1: PRS BW = lowest PRS BW defined in the accuracy requirements (e.g. 24 PRBs for SCS 15kHz), repetition = 4 (e.g. </a:t>
            </a:r>
            <a:r>
              <a:rPr lang="en-US" dirty="0" err="1">
                <a:solidFill>
                  <a:srgbClr val="00B050"/>
                </a:solidFill>
              </a:rPr>
              <a:t>symb</a:t>
            </a:r>
            <a:r>
              <a:rPr lang="en-US" dirty="0">
                <a:solidFill>
                  <a:srgbClr val="00B050"/>
                </a:solidFill>
              </a:rPr>
              <a:t> =4, comb=2, rep=2 , which can avoid the cross-slot combination issue)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PRSx.2: PRS BW = highest PRS BW defined in the accuracy requirements (e.g. 104 PRBs for SCS 15kHz), repetition = 1 (e.g. </a:t>
            </a:r>
            <a:r>
              <a:rPr lang="en-US" dirty="0" err="1">
                <a:solidFill>
                  <a:srgbClr val="00B050"/>
                </a:solidFill>
              </a:rPr>
              <a:t>symb</a:t>
            </a:r>
            <a:r>
              <a:rPr lang="en-US" dirty="0">
                <a:solidFill>
                  <a:srgbClr val="00B050"/>
                </a:solidFill>
              </a:rPr>
              <a:t> =4, comb=4, rep=1)</a:t>
            </a:r>
          </a:p>
          <a:p>
            <a:pPr marL="914400" lvl="2" indent="0">
              <a:buNone/>
            </a:pPr>
            <a:endParaRPr lang="en-US" dirty="0">
              <a:solidFill>
                <a:srgbClr val="00B0F0"/>
              </a:solidFill>
            </a:endParaRPr>
          </a:p>
          <a:p>
            <a:pPr lvl="1"/>
            <a:endParaRPr lang="en-US" sz="2000" dirty="0">
              <a:solidFill>
                <a:srgbClr val="00B050"/>
              </a:solidFill>
            </a:endParaRPr>
          </a:p>
          <a:p>
            <a:pPr lvl="1"/>
            <a:endParaRPr lang="en-US" b="1" dirty="0">
              <a:solidFill>
                <a:srgbClr val="00B0F0"/>
              </a:solidFill>
            </a:endParaRPr>
          </a:p>
          <a:p>
            <a:pPr lvl="1"/>
            <a:endParaRPr lang="zh-CN" altLang="en-US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B07D34-9E13-4933-B374-1123CFEFA26A}"/>
              </a:ext>
            </a:extLst>
          </p:cNvPr>
          <p:cNvSpPr/>
          <p:nvPr/>
        </p:nvSpPr>
        <p:spPr>
          <a:xfrm>
            <a:off x="335360" y="2262033"/>
            <a:ext cx="648072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SRS configuration can be define based on the principle below.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BW: to define the SRS BW corresponding to the channel BW, i.e. 10MHz for 15kHz SCS, 40MHz for 30kHz SCS and 100MHz for 120kHz SCS.</a:t>
            </a:r>
            <a:endParaRPr lang="en-US" sz="20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comb size 4 with 4 OFDM symbols. </a:t>
            </a:r>
            <a:endParaRPr lang="en-US" sz="20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160ms, and the offset is 20ms (the separation between PRS and SRS is 10ms)</a:t>
            </a:r>
            <a:endParaRPr lang="en-US" sz="20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frequency hopping: no</a:t>
            </a:r>
            <a:endParaRPr lang="en-US" sz="20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group or sequence hopping: no</a:t>
            </a:r>
            <a:endParaRPr lang="en-US" sz="20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Number of antenna ports: 1</a:t>
            </a:r>
            <a:endParaRPr lang="en-US" sz="20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Resource type: periodic</a:t>
            </a:r>
            <a:endParaRPr lang="en-US" sz="20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SCS: same as for SSB</a:t>
            </a:r>
            <a:endParaRPr lang="en-US" sz="20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Match SRS periodicity to PRS periodicity, i.e. 160 </a:t>
            </a:r>
            <a:r>
              <a:rPr lang="en-GB" dirty="0" err="1">
                <a:solidFill>
                  <a:srgbClr val="00B050"/>
                </a:solidFill>
              </a:rPr>
              <a:t>ms</a:t>
            </a:r>
            <a:endParaRPr lang="en-GB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General SRS configuration can be define as the table right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175A83D-8481-442F-82F7-E1C1AF8863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87298"/>
              </p:ext>
            </p:extLst>
          </p:nvPr>
        </p:nvGraphicFramePr>
        <p:xfrm>
          <a:off x="7176121" y="2492896"/>
          <a:ext cx="4752527" cy="4031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5883">
                  <a:extLst>
                    <a:ext uri="{9D8B030D-6E8A-4147-A177-3AD203B41FA5}">
                      <a16:colId xmlns:a16="http://schemas.microsoft.com/office/drawing/2014/main" val="2481280707"/>
                    </a:ext>
                  </a:extLst>
                </a:gridCol>
                <a:gridCol w="1983159">
                  <a:extLst>
                    <a:ext uri="{9D8B030D-6E8A-4147-A177-3AD203B41FA5}">
                      <a16:colId xmlns:a16="http://schemas.microsoft.com/office/drawing/2014/main" val="3964861557"/>
                    </a:ext>
                  </a:extLst>
                </a:gridCol>
                <a:gridCol w="1423485">
                  <a:extLst>
                    <a:ext uri="{9D8B030D-6E8A-4147-A177-3AD203B41FA5}">
                      <a16:colId xmlns:a16="http://schemas.microsoft.com/office/drawing/2014/main" val="2968108295"/>
                    </a:ext>
                  </a:extLst>
                </a:gridCol>
              </a:tblGrid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SRS-Resource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SRS-ResourceId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9479551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nrofSRS-Ports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Port1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103581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 dirty="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 dirty="0" err="1">
                          <a:effectLst/>
                          <a:highlight>
                            <a:srgbClr val="00FF00"/>
                          </a:highlight>
                        </a:rPr>
                        <a:t>transmissionComb</a:t>
                      </a:r>
                      <a:r>
                        <a:rPr lang="en-GB" sz="1200" dirty="0">
                          <a:effectLst/>
                          <a:highlight>
                            <a:srgbClr val="00FF00"/>
                          </a:highlight>
                        </a:rPr>
                        <a:t>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n4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8628164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combOffset-n4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0254484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cyclicShift-n4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9782241"/>
                  </a:ext>
                </a:extLst>
              </a:tr>
              <a:tr h="4799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resourceMapping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startPosition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2399590"/>
                  </a:ext>
                </a:extLst>
              </a:tr>
              <a:tr h="4799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resourceMapping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nrofSymbols	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n4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8683722"/>
                  </a:ext>
                </a:extLst>
              </a:tr>
              <a:tr h="4799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resourceMapping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repetitionFactor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n1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5172126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freqDomainPosition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2241688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freqDomainShift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0849981"/>
                  </a:ext>
                </a:extLst>
              </a:tr>
              <a:tr h="4799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freqHopping</a:t>
                      </a:r>
                      <a:endParaRPr lang="en-US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c-SRS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Matches N</a:t>
                      </a:r>
                      <a:r>
                        <a:rPr lang="en-GB" sz="1200" baseline="-25000">
                          <a:effectLst/>
                          <a:highlight>
                            <a:srgbClr val="00FF00"/>
                          </a:highlight>
                        </a:rPr>
                        <a:t>RB,c</a:t>
                      </a: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9774923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groupOrSequenceHopping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Neither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6142511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resourceType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Periodic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903355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periodicityAndOffset-p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160*2^u, 20*2^u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0455459"/>
                  </a:ext>
                </a:extLst>
              </a:tr>
              <a:tr h="167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</a:rPr>
                        <a:t>sequenceId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200" dirty="0">
                          <a:effectLst/>
                          <a:highlight>
                            <a:srgbClr val="00FF00"/>
                          </a:highlight>
                        </a:rPr>
                        <a:t>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5154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330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64624"/>
            <a:ext cx="10972800" cy="562074"/>
          </a:xfrm>
        </p:spPr>
        <p:txBody>
          <a:bodyPr/>
          <a:lstStyle/>
          <a:p>
            <a:r>
              <a:rPr lang="en-US" altLang="zh-CN" sz="3600" b="1" dirty="0"/>
              <a:t>Test case design principles(3)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3352" y="692696"/>
            <a:ext cx="11593288" cy="612068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Number of positioning frequency layers</a:t>
            </a:r>
            <a:r>
              <a:rPr lang="en-US" dirty="0">
                <a:solidFill>
                  <a:srgbClr val="00B050"/>
                </a:solidFill>
              </a:rPr>
              <a:t> :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single PFL tests and dual PFL tests in separate test cases (sections)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00B050"/>
                </a:solidFill>
              </a:rPr>
              <a:t>The synchronous cells will be tested for the measurement delay requirements test</a:t>
            </a:r>
          </a:p>
          <a:p>
            <a:r>
              <a:rPr lang="en-US" b="1" dirty="0">
                <a:solidFill>
                  <a:srgbClr val="00B050"/>
                </a:solidFill>
              </a:rPr>
              <a:t>Muting pattern :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r>
              <a:rPr lang="en-US" dirty="0">
                <a:solidFill>
                  <a:srgbClr val="00B050"/>
                </a:solidFill>
              </a:rPr>
              <a:t>Cell 1: ‘10’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Cell 2: ‘01’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Cell 3: ‘10’ 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Cell 1 and Cell 3 will be configured with different Comb patterns or resource offsets</a:t>
            </a:r>
          </a:p>
          <a:p>
            <a:r>
              <a:rPr lang="en-US" b="1" dirty="0">
                <a:highlight>
                  <a:srgbClr val="FFFF00"/>
                </a:highlight>
              </a:rPr>
              <a:t>Reporting configuration</a:t>
            </a:r>
            <a:r>
              <a:rPr lang="en-US" i="1" dirty="0">
                <a:highlight>
                  <a:srgbClr val="FFFF00"/>
                </a:highlight>
              </a:rPr>
              <a:t> :</a:t>
            </a:r>
            <a:r>
              <a:rPr lang="en-US" dirty="0"/>
              <a:t>No need limit </a:t>
            </a:r>
            <a:r>
              <a:rPr lang="en-GB" dirty="0"/>
              <a:t>the reporting granularity</a:t>
            </a:r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Gap pattern: use MGP #24 if supported by UE otherwise #0 can be used.</a:t>
            </a:r>
          </a:p>
          <a:p>
            <a:r>
              <a:rPr lang="en-US" b="1" dirty="0">
                <a:solidFill>
                  <a:srgbClr val="00B050"/>
                </a:solidFill>
              </a:rPr>
              <a:t>Testing procedure: 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>
                <a:solidFill>
                  <a:srgbClr val="00B050"/>
                </a:solidFill>
              </a:rPr>
              <a:t>The testing procedure for LTE </a:t>
            </a:r>
            <a:r>
              <a:rPr lang="en-US" dirty="0" err="1">
                <a:solidFill>
                  <a:srgbClr val="00B050"/>
                </a:solidFill>
              </a:rPr>
              <a:t>OTDoA</a:t>
            </a:r>
            <a:r>
              <a:rPr lang="en-US" dirty="0">
                <a:solidFill>
                  <a:srgbClr val="00B050"/>
                </a:solidFill>
              </a:rPr>
              <a:t> can be taken as the baseline for NR RSTD and UE Rx-Tx time difference measurement tests.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further simplified procedure can be FFS</a:t>
            </a:r>
          </a:p>
          <a:p>
            <a:r>
              <a:rPr lang="en-US" dirty="0">
                <a:solidFill>
                  <a:srgbClr val="00B050"/>
                </a:solidFill>
              </a:rPr>
              <a:t>The setup of </a:t>
            </a:r>
            <a:r>
              <a:rPr lang="en-US" dirty="0" err="1">
                <a:solidFill>
                  <a:srgbClr val="00B050"/>
                </a:solidFill>
              </a:rPr>
              <a:t>AoA</a:t>
            </a:r>
            <a:r>
              <a:rPr lang="en-US" dirty="0">
                <a:solidFill>
                  <a:srgbClr val="00B050"/>
                </a:solidFill>
              </a:rPr>
              <a:t> for RSTD testing in FR2 can be based on </a:t>
            </a:r>
            <a:r>
              <a:rPr lang="en-US" dirty="0" err="1">
                <a:solidFill>
                  <a:srgbClr val="00B050"/>
                </a:solidFill>
              </a:rPr>
              <a:t>AoA</a:t>
            </a:r>
            <a:r>
              <a:rPr lang="en-US" dirty="0">
                <a:solidFill>
                  <a:srgbClr val="00B050"/>
                </a:solidFill>
              </a:rPr>
              <a:t> setup 1 for all cells/TRPs.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pPr lvl="1"/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2892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64624"/>
            <a:ext cx="10972800" cy="562074"/>
          </a:xfrm>
        </p:spPr>
        <p:txBody>
          <a:bodyPr/>
          <a:lstStyle/>
          <a:p>
            <a:r>
              <a:rPr lang="en-US" altLang="zh-CN" sz="3600" b="1" dirty="0"/>
              <a:t>Test case design principles(4)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3352" y="692696"/>
            <a:ext cx="11737304" cy="108012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Supported test configurations in FR1 and FR2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>
                <a:solidFill>
                  <a:srgbClr val="00B050"/>
                </a:solidFill>
              </a:rPr>
              <a:t>Support the proposed reference test configurations below under the assumption that they correspond to the </a:t>
            </a:r>
            <a:r>
              <a:rPr lang="en-US" dirty="0" err="1">
                <a:solidFill>
                  <a:srgbClr val="00B050"/>
                </a:solidFill>
              </a:rPr>
              <a:t>Pcell</a:t>
            </a:r>
            <a:r>
              <a:rPr lang="en-US" dirty="0">
                <a:solidFill>
                  <a:srgbClr val="00B050"/>
                </a:solidFill>
              </a:rPr>
              <a:t> configuration and do not constrain the PRS bandwidth and SCS to be tested in each test case</a:t>
            </a:r>
            <a:r>
              <a:rPr lang="en-US" dirty="0"/>
              <a:t>. </a:t>
            </a:r>
            <a:endParaRPr lang="en-US" b="1" dirty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zh-CN" altLang="en-US" sz="2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A956203-AE2D-4173-8C47-D0D6351399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66246"/>
              </p:ext>
            </p:extLst>
          </p:nvPr>
        </p:nvGraphicFramePr>
        <p:xfrm>
          <a:off x="695400" y="1916832"/>
          <a:ext cx="8208912" cy="21602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0427">
                  <a:extLst>
                    <a:ext uri="{9D8B030D-6E8A-4147-A177-3AD203B41FA5}">
                      <a16:colId xmlns:a16="http://schemas.microsoft.com/office/drawing/2014/main" val="4079656621"/>
                    </a:ext>
                  </a:extLst>
                </a:gridCol>
                <a:gridCol w="6178485">
                  <a:extLst>
                    <a:ext uri="{9D8B030D-6E8A-4147-A177-3AD203B41FA5}">
                      <a16:colId xmlns:a16="http://schemas.microsoft.com/office/drawing/2014/main" val="474727005"/>
                    </a:ext>
                  </a:extLst>
                </a:gridCol>
              </a:tblGrid>
              <a:tr h="374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zh-CN" sz="1800" dirty="0">
                          <a:effectLst/>
                        </a:rPr>
                        <a:t>Configuration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zh-CN" sz="1800" dirty="0">
                          <a:effectLst/>
                        </a:rPr>
                        <a:t>Description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5043899"/>
                  </a:ext>
                </a:extLst>
              </a:tr>
              <a:tr h="353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zh-CN" sz="18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effectLst/>
                        </a:rPr>
                        <a:t>15 kHz SSB SCS, 10 MHz bandwidth, FDD duplex mode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0848985"/>
                  </a:ext>
                </a:extLst>
              </a:tr>
              <a:tr h="374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zh-CN" sz="18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effectLst/>
                        </a:rPr>
                        <a:t>15 kHz SSB SCS, 10 MHz bandwidth, TDD duplex mode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685723"/>
                  </a:ext>
                </a:extLst>
              </a:tr>
              <a:tr h="374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zh-CN" sz="18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effectLst/>
                        </a:rPr>
                        <a:t>30 kHz SSB SCS, 40 MHz bandwidth, TDD duplex mode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8425635"/>
                  </a:ext>
                </a:extLst>
              </a:tr>
              <a:tr h="683749">
                <a:tc gridSpan="2">
                  <a:txBody>
                    <a:bodyPr/>
                    <a:lstStyle/>
                    <a:p>
                      <a:pPr marL="540385" indent="-540385">
                        <a:lnSpc>
                          <a:spcPct val="107000"/>
                        </a:lnSpc>
                      </a:pPr>
                      <a:r>
                        <a:rPr lang="en-US" sz="1800" dirty="0">
                          <a:effectLst/>
                        </a:rPr>
                        <a:t>NOTE:	The UE is only required to be tested in one of the supported test configurations.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52681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CDEC63D-1B4F-4090-A946-E754A1191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282674"/>
              </p:ext>
            </p:extLst>
          </p:nvPr>
        </p:nvGraphicFramePr>
        <p:xfrm>
          <a:off x="695400" y="4581128"/>
          <a:ext cx="8208912" cy="1152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2988">
                  <a:extLst>
                    <a:ext uri="{9D8B030D-6E8A-4147-A177-3AD203B41FA5}">
                      <a16:colId xmlns:a16="http://schemas.microsoft.com/office/drawing/2014/main" val="2648572622"/>
                    </a:ext>
                  </a:extLst>
                </a:gridCol>
                <a:gridCol w="6465924">
                  <a:extLst>
                    <a:ext uri="{9D8B030D-6E8A-4147-A177-3AD203B41FA5}">
                      <a16:colId xmlns:a16="http://schemas.microsoft.com/office/drawing/2014/main" val="3016420744"/>
                    </a:ext>
                  </a:extLst>
                </a:gridCol>
              </a:tblGrid>
              <a:tr h="6374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zh-CN" sz="1800">
                          <a:effectLst/>
                        </a:rPr>
                        <a:t>Configuration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zh-CN" sz="1800">
                          <a:effectLst/>
                        </a:rPr>
                        <a:t>Description</a:t>
                      </a:r>
                      <a:endParaRPr lang="en-US" sz="16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8795162"/>
                  </a:ext>
                </a:extLst>
              </a:tr>
              <a:tr h="514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zh-CN" sz="18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effectLst/>
                        </a:rPr>
                        <a:t>120 kHz SSB SCS, 100 MHz bandwidth, TDD duplex mode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8785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85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E4D6F-3261-416A-816D-8F5A869D5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626" y="1023730"/>
            <a:ext cx="11449878" cy="56156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v-SE" sz="50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sv-SE" sz="5000" dirty="0">
                <a:solidFill>
                  <a:srgbClr val="00B050"/>
                </a:solidFill>
              </a:rPr>
              <a:t>Agreements in the 1st round/GTW</a:t>
            </a:r>
          </a:p>
          <a:p>
            <a:pPr marL="0" indent="0" algn="ctr">
              <a:buNone/>
            </a:pPr>
            <a:r>
              <a:rPr lang="sv-SE" sz="5000" dirty="0">
                <a:highlight>
                  <a:srgbClr val="FFFF00"/>
                </a:highlight>
              </a:rPr>
              <a:t>open for 2nd round discussion </a:t>
            </a:r>
          </a:p>
          <a:p>
            <a:pPr marL="0" indent="0" algn="ctr">
              <a:buNone/>
            </a:pPr>
            <a:r>
              <a:rPr lang="sv-SE" sz="5000" dirty="0"/>
              <a:t>Still open after 1st round discussion</a:t>
            </a:r>
          </a:p>
          <a:p>
            <a:pPr marL="0" indent="0" algn="ctr">
              <a:buNone/>
            </a:pPr>
            <a:r>
              <a:rPr lang="sv-SE" sz="5000" dirty="0">
                <a:solidFill>
                  <a:srgbClr val="00B0F0"/>
                </a:solidFill>
              </a:rPr>
              <a:t>Agreements in the 2nd round</a:t>
            </a:r>
          </a:p>
          <a:p>
            <a:pPr marL="0" indent="0" algn="ctr">
              <a:buNone/>
            </a:pPr>
            <a:endParaRPr lang="sv-SE" sz="50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sv-SE" sz="5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v-SE" sz="5000" dirty="0"/>
          </a:p>
        </p:txBody>
      </p:sp>
    </p:spTree>
    <p:extLst>
      <p:ext uri="{BB962C8B-B14F-4D97-AF65-F5344CB8AC3E}">
        <p14:creationId xmlns:p14="http://schemas.microsoft.com/office/powerpoint/2010/main" val="1271365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RSTD(1)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976664"/>
          </a:xfrm>
        </p:spPr>
        <p:txBody>
          <a:bodyPr>
            <a:normAutofit fontScale="92500" lnSpcReduction="10000"/>
          </a:bodyPr>
          <a:lstStyle/>
          <a:p>
            <a:pPr fontAlgn="auto" hangingPunct="1"/>
            <a:r>
              <a:rPr lang="en-GB" dirty="0">
                <a:solidFill>
                  <a:srgbClr val="00B050"/>
                </a:solidFill>
              </a:rPr>
              <a:t>PRS-RSTD and UE Rx-Tx measurement accuracy requirements</a:t>
            </a:r>
            <a:endParaRPr lang="en-US" dirty="0">
              <a:solidFill>
                <a:srgbClr val="00B050"/>
              </a:solidFill>
            </a:endParaRPr>
          </a:p>
          <a:p>
            <a:pPr lvl="1" fontAlgn="auto" hangingPunct="1"/>
            <a:r>
              <a:rPr lang="en-GB" dirty="0">
                <a:solidFill>
                  <a:srgbClr val="00B050"/>
                </a:solidFill>
              </a:rPr>
              <a:t>Define an additional set of accuracy requirements for AWGN </a:t>
            </a:r>
            <a:endParaRPr lang="en-US" dirty="0">
              <a:solidFill>
                <a:srgbClr val="00B050"/>
              </a:solidFill>
            </a:endParaRPr>
          </a:p>
          <a:p>
            <a:pPr lvl="1" fontAlgn="auto" hangingPunct="1"/>
            <a:r>
              <a:rPr lang="en-GB" dirty="0">
                <a:solidFill>
                  <a:srgbClr val="00B050"/>
                </a:solidFill>
              </a:rPr>
              <a:t>Capture in the specification the propagation channel models based on which the accuracy requirements are derived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When UE measures RSTD on PRS resources belonging to different PFLs, then the RSTD accuracy is defined as the accuracy corresponding to the largest accuracy value among different PFLs.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Note: margins for measurements on different PFLs shall be considered in the group delay margin</a:t>
            </a:r>
          </a:p>
          <a:p>
            <a:pPr lvl="0"/>
            <a:r>
              <a:rPr lang="en-US" dirty="0">
                <a:solidFill>
                  <a:srgbClr val="00B050"/>
                </a:solidFill>
              </a:rPr>
              <a:t>RAN4 will add a non-zero group delay calibration margin to the RSTD accuracy requirements in FR1 and FR2.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FFS the exact values of the margins for FR1 and FR2 in the maintenance </a:t>
            </a:r>
            <a:r>
              <a:rPr lang="en-US" dirty="0" err="1">
                <a:solidFill>
                  <a:srgbClr val="00B050"/>
                </a:solidFill>
              </a:rPr>
              <a:t>stage</a:t>
            </a:r>
            <a:r>
              <a:rPr lang="en-US" sz="2200" dirty="0" err="1">
                <a:solidFill>
                  <a:srgbClr val="00B050"/>
                </a:solidFill>
              </a:rPr>
              <a:t>FFS</a:t>
            </a:r>
            <a:r>
              <a:rPr lang="en-US" sz="2200" dirty="0">
                <a:solidFill>
                  <a:srgbClr val="00B050"/>
                </a:solidFill>
              </a:rPr>
              <a:t> on frequency drift margin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879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00707"/>
          </a:xfrm>
        </p:spPr>
        <p:txBody>
          <a:bodyPr/>
          <a:lstStyle/>
          <a:p>
            <a:r>
              <a:rPr lang="en-US" altLang="zh-CN" sz="3600" b="1" dirty="0"/>
              <a:t>Measurement Accuracy Requirements for RSTD(2)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2478" y="548680"/>
            <a:ext cx="11680185" cy="5256585"/>
          </a:xfrm>
        </p:spPr>
        <p:txBody>
          <a:bodyPr>
            <a:normAutofit/>
          </a:bodyPr>
          <a:lstStyle/>
          <a:p>
            <a:pPr fontAlgn="auto" hangingPunct="1"/>
            <a:r>
              <a:rPr lang="en-GB" sz="2400" dirty="0">
                <a:solidFill>
                  <a:srgbClr val="00B050"/>
                </a:solidFill>
              </a:rPr>
              <a:t>Reference point of ideal RX time for RSTD accuracy requirements is the absolute arrival time of the first path of the receive signal</a:t>
            </a:r>
            <a:endParaRPr lang="en-US" sz="2400" dirty="0">
              <a:solidFill>
                <a:srgbClr val="00B050"/>
              </a:solidFill>
            </a:endParaRPr>
          </a:p>
          <a:p>
            <a:pPr lvl="1"/>
            <a:endParaRPr lang="en-US" dirty="0"/>
          </a:p>
          <a:p>
            <a:pPr marL="0" indent="0" eaLnBrk="1" fontAlgn="t" hangingPunct="1">
              <a:buNone/>
            </a:pPr>
            <a:r>
              <a:rPr lang="en-GB" b="1" dirty="0"/>
              <a:t>	</a:t>
            </a:r>
            <a:r>
              <a:rPr lang="en-GB" dirty="0">
                <a:highlight>
                  <a:srgbClr val="00FFFF"/>
                </a:highlight>
              </a:rPr>
              <a:t>	</a:t>
            </a:r>
            <a:endParaRPr lang="en-US" dirty="0">
              <a:highlight>
                <a:srgbClr val="00FFFF"/>
              </a:highligh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B7C9FA53-ADC4-4507-8B56-F1DCCD85FD3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77786544"/>
                  </p:ext>
                </p:extLst>
              </p:nvPr>
            </p:nvGraphicFramePr>
            <p:xfrm>
              <a:off x="219343" y="1641774"/>
              <a:ext cx="4162671" cy="267226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70107">
                      <a:extLst>
                        <a:ext uri="{9D8B030D-6E8A-4147-A177-3AD203B41FA5}">
                          <a16:colId xmlns:a16="http://schemas.microsoft.com/office/drawing/2014/main" val="3044688297"/>
                        </a:ext>
                      </a:extLst>
                    </a:gridCol>
                    <a:gridCol w="789378">
                      <a:extLst>
                        <a:ext uri="{9D8B030D-6E8A-4147-A177-3AD203B41FA5}">
                          <a16:colId xmlns:a16="http://schemas.microsoft.com/office/drawing/2014/main" val="3102486069"/>
                        </a:ext>
                      </a:extLst>
                    </a:gridCol>
                    <a:gridCol w="605007">
                      <a:extLst>
                        <a:ext uri="{9D8B030D-6E8A-4147-A177-3AD203B41FA5}">
                          <a16:colId xmlns:a16="http://schemas.microsoft.com/office/drawing/2014/main" val="816234795"/>
                        </a:ext>
                      </a:extLst>
                    </a:gridCol>
                    <a:gridCol w="1498179">
                      <a:extLst>
                        <a:ext uri="{9D8B030D-6E8A-4147-A177-3AD203B41FA5}">
                          <a16:colId xmlns:a16="http://schemas.microsoft.com/office/drawing/2014/main" val="3061408761"/>
                        </a:ext>
                      </a:extLst>
                    </a:gridCol>
                  </a:tblGrid>
                  <a:tr h="72818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Accuracy, 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Tc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PRS BW,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PRB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PRS SCS,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kHz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Repetition factor  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rep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100">
                                  <a:effectLst/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PRS</m:t>
                                  </m:r>
                                </m:sub>
                              </m:sSub>
                              <m:r>
                                <a:rPr lang="en-GB" sz="1100"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comb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10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33044263"/>
                      </a:ext>
                    </a:extLst>
                  </a:tr>
                  <a:tr h="17183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[132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[24]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15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effectLst/>
                            </a:rPr>
                            <a:t>4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75988348"/>
                      </a:ext>
                    </a:extLst>
                  </a:tr>
                  <a:tr h="17183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[98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[52]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3567999"/>
                      </a:ext>
                    </a:extLst>
                  </a:tr>
                  <a:tr h="17183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[42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[104]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6081184"/>
                      </a:ext>
                    </a:extLst>
                  </a:tr>
                  <a:tr h="17183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[TBD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[24]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30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effectLst/>
                            </a:rPr>
                            <a:t>4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98141642"/>
                      </a:ext>
                    </a:extLst>
                  </a:tr>
                  <a:tr h="17183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[48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[48]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46627497"/>
                      </a:ext>
                    </a:extLst>
                  </a:tr>
                  <a:tr h="17183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[24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38479790"/>
                      </a:ext>
                    </a:extLst>
                  </a:tr>
                  <a:tr h="17183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[50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[24]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60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effectLst/>
                            </a:rPr>
                            <a:t>4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51126141"/>
                      </a:ext>
                    </a:extLst>
                  </a:tr>
                  <a:tr h="30749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[24+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[64]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64093173"/>
                      </a:ext>
                    </a:extLst>
                  </a:tr>
                  <a:tr h="433715">
                    <a:tc gridSpan="4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Note 1:  Margin value is FFS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 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746057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B7C9FA53-ADC4-4507-8B56-F1DCCD85FD3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77786544"/>
                  </p:ext>
                </p:extLst>
              </p:nvPr>
            </p:nvGraphicFramePr>
            <p:xfrm>
              <a:off x="219343" y="1641774"/>
              <a:ext cx="4162671" cy="267226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70107">
                      <a:extLst>
                        <a:ext uri="{9D8B030D-6E8A-4147-A177-3AD203B41FA5}">
                          <a16:colId xmlns:a16="http://schemas.microsoft.com/office/drawing/2014/main" val="3044688297"/>
                        </a:ext>
                      </a:extLst>
                    </a:gridCol>
                    <a:gridCol w="789378">
                      <a:extLst>
                        <a:ext uri="{9D8B030D-6E8A-4147-A177-3AD203B41FA5}">
                          <a16:colId xmlns:a16="http://schemas.microsoft.com/office/drawing/2014/main" val="3102486069"/>
                        </a:ext>
                      </a:extLst>
                    </a:gridCol>
                    <a:gridCol w="605007">
                      <a:extLst>
                        <a:ext uri="{9D8B030D-6E8A-4147-A177-3AD203B41FA5}">
                          <a16:colId xmlns:a16="http://schemas.microsoft.com/office/drawing/2014/main" val="816234795"/>
                        </a:ext>
                      </a:extLst>
                    </a:gridCol>
                    <a:gridCol w="1498179">
                      <a:extLst>
                        <a:ext uri="{9D8B030D-6E8A-4147-A177-3AD203B41FA5}">
                          <a16:colId xmlns:a16="http://schemas.microsoft.com/office/drawing/2014/main" val="3061408761"/>
                        </a:ext>
                      </a:extLst>
                    </a:gridCol>
                  </a:tblGrid>
                  <a:tr h="72818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Accuracy, 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Tc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PRS BW,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PRB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PRS SCS,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kHz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78455" t="-5833" r="-2033" b="-267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33044263"/>
                      </a:ext>
                    </a:extLst>
                  </a:tr>
                  <a:tr h="17183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[132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[24]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15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effectLst/>
                            </a:rPr>
                            <a:t>4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75988348"/>
                      </a:ext>
                    </a:extLst>
                  </a:tr>
                  <a:tr h="17183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[98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[52]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3567999"/>
                      </a:ext>
                    </a:extLst>
                  </a:tr>
                  <a:tr h="17183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[42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[104]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6081184"/>
                      </a:ext>
                    </a:extLst>
                  </a:tr>
                  <a:tr h="17183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[TBD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[24]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30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effectLst/>
                            </a:rPr>
                            <a:t>4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98141642"/>
                      </a:ext>
                    </a:extLst>
                  </a:tr>
                  <a:tr h="17183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[48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[48]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46627497"/>
                      </a:ext>
                    </a:extLst>
                  </a:tr>
                  <a:tr h="17183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[24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38479790"/>
                      </a:ext>
                    </a:extLst>
                  </a:tr>
                  <a:tr h="17183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[50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[24]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60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effectLst/>
                            </a:rPr>
                            <a:t>4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51126141"/>
                      </a:ext>
                    </a:extLst>
                  </a:tr>
                  <a:tr h="30749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[24+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[64]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64093173"/>
                      </a:ext>
                    </a:extLst>
                  </a:tr>
                  <a:tr h="433715">
                    <a:tc gridSpan="4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Note 1:  Margin value is FFS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 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7460577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Rectangle 1">
            <a:extLst>
              <a:ext uri="{FF2B5EF4-FFF2-40B4-BE49-F238E27FC236}">
                <a16:creationId xmlns:a16="http://schemas.microsoft.com/office/drawing/2014/main" id="{B085BFA4-B805-4D99-9F23-044DFE7F9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567" y="1349387"/>
            <a:ext cx="43924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Table 1-1: RSTD accuracy for AWGN in FR1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304A67EA-B256-48F2-A5C3-550E8110FA2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75449567"/>
                  </p:ext>
                </p:extLst>
              </p:nvPr>
            </p:nvGraphicFramePr>
            <p:xfrm>
              <a:off x="422255" y="4622661"/>
              <a:ext cx="3686175" cy="215728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076589">
                      <a:extLst>
                        <a:ext uri="{9D8B030D-6E8A-4147-A177-3AD203B41FA5}">
                          <a16:colId xmlns:a16="http://schemas.microsoft.com/office/drawing/2014/main" val="1296140026"/>
                        </a:ext>
                      </a:extLst>
                    </a:gridCol>
                    <a:gridCol w="630338">
                      <a:extLst>
                        <a:ext uri="{9D8B030D-6E8A-4147-A177-3AD203B41FA5}">
                          <a16:colId xmlns:a16="http://schemas.microsoft.com/office/drawing/2014/main" val="228504341"/>
                        </a:ext>
                      </a:extLst>
                    </a:gridCol>
                    <a:gridCol w="433556">
                      <a:extLst>
                        <a:ext uri="{9D8B030D-6E8A-4147-A177-3AD203B41FA5}">
                          <a16:colId xmlns:a16="http://schemas.microsoft.com/office/drawing/2014/main" val="1932257971"/>
                        </a:ext>
                      </a:extLst>
                    </a:gridCol>
                    <a:gridCol w="1545692">
                      <a:extLst>
                        <a:ext uri="{9D8B030D-6E8A-4147-A177-3AD203B41FA5}">
                          <a16:colId xmlns:a16="http://schemas.microsoft.com/office/drawing/2014/main" val="3506716010"/>
                        </a:ext>
                      </a:extLst>
                    </a:gridCol>
                  </a:tblGrid>
                  <a:tr h="4813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Accuracy, 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Tc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PRS BW,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PRB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PRS SCS,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kHz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Repetition factor  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rep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100">
                                  <a:effectLst/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PRS</m:t>
                                  </m:r>
                                </m:sub>
                              </m:sSub>
                              <m:r>
                                <a:rPr lang="en-GB" sz="1100"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comb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10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 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973241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[35+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[24]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60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97592443"/>
                      </a:ext>
                    </a:extLst>
                  </a:tr>
                  <a:tr h="1276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[24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[64]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30577561"/>
                      </a:ext>
                    </a:extLst>
                  </a:tr>
                  <a:tr h="1276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[11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9540761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[24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120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26360877"/>
                      </a:ext>
                    </a:extLst>
                  </a:tr>
                  <a:tr h="1276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[13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[64]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58171229"/>
                      </a:ext>
                    </a:extLst>
                  </a:tr>
                  <a:tr h="1276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[6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[128]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73492751"/>
                      </a:ext>
                    </a:extLst>
                  </a:tr>
                  <a:tr h="127635">
                    <a:tc gridSpan="4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Note 1:  Margin value is FFS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 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667652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304A67EA-B256-48F2-A5C3-550E8110FA2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75449567"/>
                  </p:ext>
                </p:extLst>
              </p:nvPr>
            </p:nvGraphicFramePr>
            <p:xfrm>
              <a:off x="422255" y="4622661"/>
              <a:ext cx="3686175" cy="215728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076589">
                      <a:extLst>
                        <a:ext uri="{9D8B030D-6E8A-4147-A177-3AD203B41FA5}">
                          <a16:colId xmlns:a16="http://schemas.microsoft.com/office/drawing/2014/main" val="1296140026"/>
                        </a:ext>
                      </a:extLst>
                    </a:gridCol>
                    <a:gridCol w="630338">
                      <a:extLst>
                        <a:ext uri="{9D8B030D-6E8A-4147-A177-3AD203B41FA5}">
                          <a16:colId xmlns:a16="http://schemas.microsoft.com/office/drawing/2014/main" val="228504341"/>
                        </a:ext>
                      </a:extLst>
                    </a:gridCol>
                    <a:gridCol w="433556">
                      <a:extLst>
                        <a:ext uri="{9D8B030D-6E8A-4147-A177-3AD203B41FA5}">
                          <a16:colId xmlns:a16="http://schemas.microsoft.com/office/drawing/2014/main" val="1932257971"/>
                        </a:ext>
                      </a:extLst>
                    </a:gridCol>
                    <a:gridCol w="1545692">
                      <a:extLst>
                        <a:ext uri="{9D8B030D-6E8A-4147-A177-3AD203B41FA5}">
                          <a16:colId xmlns:a16="http://schemas.microsoft.com/office/drawing/2014/main" val="3506716010"/>
                        </a:ext>
                      </a:extLst>
                    </a:gridCol>
                  </a:tblGrid>
                  <a:tr h="71113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Accuracy, 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Tc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PRS BW,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PRB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PRS SCS,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kHz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38583" t="-5983" r="-1969" b="-20512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9732414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[35+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[24]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60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97592443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[24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[64]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30577561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[11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95407610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[24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120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26360877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[13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[64]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58171229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[6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[128]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73492751"/>
                      </a:ext>
                    </a:extLst>
                  </a:tr>
                  <a:tr h="422783">
                    <a:tc gridSpan="4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Note 1:  Margin value is FFS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 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667652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" name="Rectangle 2">
            <a:extLst>
              <a:ext uri="{FF2B5EF4-FFF2-40B4-BE49-F238E27FC236}">
                <a16:creationId xmlns:a16="http://schemas.microsoft.com/office/drawing/2014/main" id="{975AAC13-43B7-4783-8A68-CEAB52FF4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790" y="4274025"/>
            <a:ext cx="40324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Table 1-2: RSTD accuracy for AWGN in FR2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2EA33EDE-22B0-400E-A241-425B5ACADF4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8697981"/>
                  </p:ext>
                </p:extLst>
              </p:nvPr>
            </p:nvGraphicFramePr>
            <p:xfrm>
              <a:off x="6443288" y="1281843"/>
              <a:ext cx="5096008" cy="286804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554885">
                      <a:extLst>
                        <a:ext uri="{9D8B030D-6E8A-4147-A177-3AD203B41FA5}">
                          <a16:colId xmlns:a16="http://schemas.microsoft.com/office/drawing/2014/main" val="2803503441"/>
                        </a:ext>
                      </a:extLst>
                    </a:gridCol>
                    <a:gridCol w="966369">
                      <a:extLst>
                        <a:ext uri="{9D8B030D-6E8A-4147-A177-3AD203B41FA5}">
                          <a16:colId xmlns:a16="http://schemas.microsoft.com/office/drawing/2014/main" val="100199364"/>
                        </a:ext>
                      </a:extLst>
                    </a:gridCol>
                    <a:gridCol w="740659">
                      <a:extLst>
                        <a:ext uri="{9D8B030D-6E8A-4147-A177-3AD203B41FA5}">
                          <a16:colId xmlns:a16="http://schemas.microsoft.com/office/drawing/2014/main" val="4118480938"/>
                        </a:ext>
                      </a:extLst>
                    </a:gridCol>
                    <a:gridCol w="1834095">
                      <a:extLst>
                        <a:ext uri="{9D8B030D-6E8A-4147-A177-3AD203B41FA5}">
                          <a16:colId xmlns:a16="http://schemas.microsoft.com/office/drawing/2014/main" val="2753067695"/>
                        </a:ext>
                      </a:extLst>
                    </a:gridCol>
                  </a:tblGrid>
                  <a:tr h="70641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Accuracy,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Tc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PRS BW,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PRB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PRS SCS,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kHz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Repetition factor  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rep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100">
                                  <a:effectLst/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PRS</m:t>
                                  </m:r>
                                </m:sub>
                              </m:sSub>
                              <m:r>
                                <a:rPr lang="en-GB" sz="1100"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comb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10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17997926"/>
                      </a:ext>
                    </a:extLst>
                  </a:tr>
                  <a:tr h="15659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[247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[24]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15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effectLst/>
                            </a:rPr>
                            <a:t>4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0317044"/>
                      </a:ext>
                    </a:extLst>
                  </a:tr>
                  <a:tr h="15659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[140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[52]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26261671"/>
                      </a:ext>
                    </a:extLst>
                  </a:tr>
                  <a:tr h="15659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[86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[104]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46254209"/>
                      </a:ext>
                    </a:extLst>
                  </a:tr>
                  <a:tr h="15659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[TBD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[24]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30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effectLst/>
                            </a:rPr>
                            <a:t>4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39668553"/>
                      </a:ext>
                    </a:extLst>
                  </a:tr>
                  <a:tr h="15659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[109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[48]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88674273"/>
                      </a:ext>
                    </a:extLst>
                  </a:tr>
                  <a:tr h="15659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[28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4166038"/>
                      </a:ext>
                    </a:extLst>
                  </a:tr>
                  <a:tr h="15659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[147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[24]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60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effectLst/>
                            </a:rPr>
                            <a:t>4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56015254"/>
                      </a:ext>
                    </a:extLst>
                  </a:tr>
                  <a:tr h="26963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[27+ margin]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≥ [64]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318250"/>
                      </a:ext>
                    </a:extLst>
                  </a:tr>
                  <a:tr h="560955">
                    <a:tc gridSpan="4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900" dirty="0">
                              <a:effectLst/>
                            </a:rPr>
                            <a:t>Note 1:  Margin value is FFS</a:t>
                          </a:r>
                          <a:endParaRPr lang="en-US" sz="900" dirty="0">
                            <a:effectLst/>
                          </a:endParaRPr>
                        </a:p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9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Note 2: The requirements above are based on the simulation results under the TDL-A [TS38.101-4</a:t>
                          </a:r>
                          <a:r>
                            <a:rPr lang="en-GB" sz="900" dirty="0">
                              <a:effectLst/>
                              <a:highlight>
                                <a:srgbClr val="FFFF00"/>
                              </a:highlight>
                            </a:rPr>
                            <a:t>]</a:t>
                          </a:r>
                          <a:endParaRPr lang="en-US" sz="9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 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148443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2EA33EDE-22B0-400E-A241-425B5ACADF4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8697981"/>
                  </p:ext>
                </p:extLst>
              </p:nvPr>
            </p:nvGraphicFramePr>
            <p:xfrm>
              <a:off x="6443288" y="1281843"/>
              <a:ext cx="5096008" cy="286804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554885">
                      <a:extLst>
                        <a:ext uri="{9D8B030D-6E8A-4147-A177-3AD203B41FA5}">
                          <a16:colId xmlns:a16="http://schemas.microsoft.com/office/drawing/2014/main" val="2803503441"/>
                        </a:ext>
                      </a:extLst>
                    </a:gridCol>
                    <a:gridCol w="966369">
                      <a:extLst>
                        <a:ext uri="{9D8B030D-6E8A-4147-A177-3AD203B41FA5}">
                          <a16:colId xmlns:a16="http://schemas.microsoft.com/office/drawing/2014/main" val="100199364"/>
                        </a:ext>
                      </a:extLst>
                    </a:gridCol>
                    <a:gridCol w="740659">
                      <a:extLst>
                        <a:ext uri="{9D8B030D-6E8A-4147-A177-3AD203B41FA5}">
                          <a16:colId xmlns:a16="http://schemas.microsoft.com/office/drawing/2014/main" val="4118480938"/>
                        </a:ext>
                      </a:extLst>
                    </a:gridCol>
                    <a:gridCol w="1834095">
                      <a:extLst>
                        <a:ext uri="{9D8B030D-6E8A-4147-A177-3AD203B41FA5}">
                          <a16:colId xmlns:a16="http://schemas.microsoft.com/office/drawing/2014/main" val="2753067695"/>
                        </a:ext>
                      </a:extLst>
                    </a:gridCol>
                  </a:tblGrid>
                  <a:tr h="7694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Accuracy,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Tc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PRS BW,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PRB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PRS SCS,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kHz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5"/>
                          <a:stretch>
                            <a:fillRect l="-178405" t="-5556" r="-1661" b="-2753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7997926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[247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[24]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15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effectLst/>
                            </a:rPr>
                            <a:t>4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0317044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[140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[52]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26261671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[86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[104]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46254209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[TBD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[24]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30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effectLst/>
                            </a:rPr>
                            <a:t>4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39668553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[109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[48]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88674273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[28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4166038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[147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[24]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60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effectLst/>
                            </a:rPr>
                            <a:t>4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56015254"/>
                      </a:ext>
                    </a:extLst>
                  </a:tr>
                  <a:tr h="2936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[27+ margin]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≥ [64]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318250"/>
                      </a:ext>
                    </a:extLst>
                  </a:tr>
                  <a:tr h="610997">
                    <a:tc gridSpan="4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900" dirty="0">
                              <a:effectLst/>
                            </a:rPr>
                            <a:t>Note 1:  Margin value is FFS</a:t>
                          </a:r>
                          <a:endParaRPr lang="en-US" sz="900" dirty="0">
                            <a:effectLst/>
                          </a:endParaRPr>
                        </a:p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9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Note 2: The requirements above are based on the simulation results under the TDL-A [TS38.101-4</a:t>
                          </a:r>
                          <a:r>
                            <a:rPr lang="en-GB" sz="900" dirty="0">
                              <a:effectLst/>
                              <a:highlight>
                                <a:srgbClr val="FFFF00"/>
                              </a:highlight>
                            </a:rPr>
                            <a:t>]</a:t>
                          </a:r>
                          <a:endParaRPr lang="en-US" sz="9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 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148443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6" name="Rectangle 1">
            <a:extLst>
              <a:ext uri="{FF2B5EF4-FFF2-40B4-BE49-F238E27FC236}">
                <a16:creationId xmlns:a16="http://schemas.microsoft.com/office/drawing/2014/main" id="{2857DBA2-85E4-4323-A0BC-C7B851AC1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9399" y="1028265"/>
            <a:ext cx="51388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Table 2-1: RSTD accuracy for fading channels in FR1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">
            <a:extLst>
              <a:ext uri="{FF2B5EF4-FFF2-40B4-BE49-F238E27FC236}">
                <a16:creationId xmlns:a16="http://schemas.microsoft.com/office/drawing/2014/main" id="{EB5FA0D5-815E-4307-9BDC-B1B2E6C50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535" y="4062593"/>
            <a:ext cx="51388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Table 2-2 RSTD accuracy for fading channels in FR2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Table 17">
                <a:extLst>
                  <a:ext uri="{FF2B5EF4-FFF2-40B4-BE49-F238E27FC236}">
                    <a16:creationId xmlns:a16="http://schemas.microsoft.com/office/drawing/2014/main" id="{FFB6EA81-0DC0-4F78-A426-9480869681A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7337099"/>
                  </p:ext>
                </p:extLst>
              </p:nvPr>
            </p:nvGraphicFramePr>
            <p:xfrm>
              <a:off x="6414372" y="4403463"/>
              <a:ext cx="5096008" cy="264058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488347">
                      <a:extLst>
                        <a:ext uri="{9D8B030D-6E8A-4147-A177-3AD203B41FA5}">
                          <a16:colId xmlns:a16="http://schemas.microsoft.com/office/drawing/2014/main" val="2855112651"/>
                        </a:ext>
                      </a:extLst>
                    </a:gridCol>
                    <a:gridCol w="871420">
                      <a:extLst>
                        <a:ext uri="{9D8B030D-6E8A-4147-A177-3AD203B41FA5}">
                          <a16:colId xmlns:a16="http://schemas.microsoft.com/office/drawing/2014/main" val="1551429577"/>
                        </a:ext>
                      </a:extLst>
                    </a:gridCol>
                    <a:gridCol w="599376">
                      <a:extLst>
                        <a:ext uri="{9D8B030D-6E8A-4147-A177-3AD203B41FA5}">
                          <a16:colId xmlns:a16="http://schemas.microsoft.com/office/drawing/2014/main" val="4112729771"/>
                        </a:ext>
                      </a:extLst>
                    </a:gridCol>
                    <a:gridCol w="2136865">
                      <a:extLst>
                        <a:ext uri="{9D8B030D-6E8A-4147-A177-3AD203B41FA5}">
                          <a16:colId xmlns:a16="http://schemas.microsoft.com/office/drawing/2014/main" val="3526815774"/>
                        </a:ext>
                      </a:extLst>
                    </a:gridCol>
                  </a:tblGrid>
                  <a:tr h="4813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Accuracy,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Tc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PRS BW,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PRB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PRS SCS,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kHz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Repetition factor  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rep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100">
                                  <a:effectLst/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PRS</m:t>
                                  </m:r>
                                </m:sub>
                              </m:sSub>
                              <m:r>
                                <a:rPr lang="en-GB" sz="1100"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comb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100"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10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580989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[83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≥ [24]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60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effectLst/>
                            </a:rPr>
                            <a:t>4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48574024"/>
                      </a:ext>
                    </a:extLst>
                  </a:tr>
                  <a:tr h="1276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[64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≥ [64]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32833730"/>
                      </a:ext>
                    </a:extLst>
                  </a:tr>
                  <a:tr h="1276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[46+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All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0155205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[48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120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≥</a:t>
                          </a:r>
                          <a:r>
                            <a:rPr lang="en-GB" sz="1100" dirty="0">
                              <a:effectLst/>
                            </a:rPr>
                            <a:t>4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65323945"/>
                      </a:ext>
                    </a:extLst>
                  </a:tr>
                  <a:tr h="1276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[54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[64]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All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97230495"/>
                      </a:ext>
                    </a:extLst>
                  </a:tr>
                  <a:tr h="1276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[36+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[128]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All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54792040"/>
                      </a:ext>
                    </a:extLst>
                  </a:tr>
                  <a:tr h="127635">
                    <a:tc gridSpan="4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Note 1:  Margin value is FFS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Note 2: The requirements above are based on the simulation results under the TDL-C [TS38.101-4]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9135432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Table 17">
                <a:extLst>
                  <a:ext uri="{FF2B5EF4-FFF2-40B4-BE49-F238E27FC236}">
                    <a16:creationId xmlns:a16="http://schemas.microsoft.com/office/drawing/2014/main" id="{FFB6EA81-0DC0-4F78-A426-9480869681A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7337099"/>
                  </p:ext>
                </p:extLst>
              </p:nvPr>
            </p:nvGraphicFramePr>
            <p:xfrm>
              <a:off x="6414372" y="4403463"/>
              <a:ext cx="5096008" cy="264058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488347">
                      <a:extLst>
                        <a:ext uri="{9D8B030D-6E8A-4147-A177-3AD203B41FA5}">
                          <a16:colId xmlns:a16="http://schemas.microsoft.com/office/drawing/2014/main" val="2855112651"/>
                        </a:ext>
                      </a:extLst>
                    </a:gridCol>
                    <a:gridCol w="871420">
                      <a:extLst>
                        <a:ext uri="{9D8B030D-6E8A-4147-A177-3AD203B41FA5}">
                          <a16:colId xmlns:a16="http://schemas.microsoft.com/office/drawing/2014/main" val="1551429577"/>
                        </a:ext>
                      </a:extLst>
                    </a:gridCol>
                    <a:gridCol w="599376">
                      <a:extLst>
                        <a:ext uri="{9D8B030D-6E8A-4147-A177-3AD203B41FA5}">
                          <a16:colId xmlns:a16="http://schemas.microsoft.com/office/drawing/2014/main" val="4112729771"/>
                        </a:ext>
                      </a:extLst>
                    </a:gridCol>
                    <a:gridCol w="2136865">
                      <a:extLst>
                        <a:ext uri="{9D8B030D-6E8A-4147-A177-3AD203B41FA5}">
                          <a16:colId xmlns:a16="http://schemas.microsoft.com/office/drawing/2014/main" val="3526815774"/>
                        </a:ext>
                      </a:extLst>
                    </a:gridCol>
                  </a:tblGrid>
                  <a:tr h="7694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Accuracy,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Tc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PRS BW, 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PRB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PRS SCS,</a:t>
                          </a:r>
                          <a:endParaRPr lang="en-US" sz="110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kHz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6"/>
                          <a:stretch>
                            <a:fillRect l="-138746" t="-5556" r="-1140" b="-2460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809899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[83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≥ [24]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60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≥</a:t>
                          </a:r>
                          <a:r>
                            <a:rPr lang="en-GB" sz="1100">
                              <a:effectLst/>
                            </a:rPr>
                            <a:t>4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48574024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[64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≥ [64]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All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32833730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[46+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All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01552052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[48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[32]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120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≥</a:t>
                          </a:r>
                          <a:r>
                            <a:rPr lang="en-GB" sz="1100" dirty="0">
                              <a:effectLst/>
                            </a:rPr>
                            <a:t>4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65323945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[54 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[64]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All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97230495"/>
                      </a:ext>
                    </a:extLst>
                  </a:tr>
                  <a:tr h="1705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[36+ margin]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≥ [128]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All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54792040"/>
                      </a:ext>
                    </a:extLst>
                  </a:tr>
                  <a:tr h="847789">
                    <a:tc gridSpan="4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Note 1:  Margin value is FFS</a:t>
                          </a:r>
                          <a:endParaRPr lang="en-US" sz="1100" dirty="0">
                            <a:effectLst/>
                          </a:endParaRPr>
                        </a:p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Note 2: The requirements above are based on the simulation results under the TDL-C [TS38.101-4]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9135432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3205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PRS RSRP(1)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68863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>
                <a:solidFill>
                  <a:srgbClr val="00B050"/>
                </a:solidFill>
              </a:rPr>
              <a:t>The relative RSRP accuracy should be (RSRP95 – RSRP05), which was agreed in R4#98bis-e</a:t>
            </a:r>
          </a:p>
          <a:p>
            <a:pPr lvl="0"/>
            <a:r>
              <a:rPr lang="en-US" dirty="0">
                <a:highlight>
                  <a:srgbClr val="FFFF00"/>
                </a:highlight>
              </a:rPr>
              <a:t>The PRS RSRP measurement requirements in extreme condition are X dB larger than that in normal condition, and X is</a:t>
            </a:r>
            <a:r>
              <a:rPr lang="en-US" dirty="0"/>
              <a:t>: </a:t>
            </a:r>
          </a:p>
          <a:p>
            <a:pPr lvl="1" fontAlgn="auto" hangingPunct="1"/>
            <a:r>
              <a:rPr lang="en-US" dirty="0"/>
              <a:t>3dB for absolute accuracy for FR1. </a:t>
            </a:r>
          </a:p>
          <a:p>
            <a:pPr lvl="1" fontAlgn="auto" hangingPunct="1"/>
            <a:r>
              <a:rPr lang="en-US" dirty="0"/>
              <a:t>3dB for absolute accuracy for FR2. </a:t>
            </a:r>
          </a:p>
          <a:p>
            <a:pPr lvl="1" fontAlgn="auto" hangingPunct="1"/>
            <a:r>
              <a:rPr lang="en-US" dirty="0"/>
              <a:t>1dB for relative accuracy for FR1. </a:t>
            </a:r>
          </a:p>
          <a:p>
            <a:pPr lvl="1"/>
            <a:r>
              <a:rPr lang="en-US" dirty="0"/>
              <a:t>3dB for relative accuracy for FR2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Relative PRS-RSRP accuracy requirements apply for the cases when PRS-RSRP is measured from resources in the same resource set, and PRS-RSRP is measured with same Rx beam in case of FR2.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FFS on the exact value of RF calibration margin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For FR2: </a:t>
            </a:r>
          </a:p>
          <a:p>
            <a:pPr lvl="3"/>
            <a:r>
              <a:rPr lang="en-US" dirty="0">
                <a:solidFill>
                  <a:srgbClr val="00B050"/>
                </a:solidFill>
                <a:highlight>
                  <a:srgbClr val="FFFF00"/>
                </a:highlight>
              </a:rPr>
              <a:t>Option 1: [2dB] for FR1</a:t>
            </a:r>
          </a:p>
          <a:p>
            <a:pPr lvl="3"/>
            <a:r>
              <a:rPr lang="en-US" dirty="0">
                <a:solidFill>
                  <a:srgbClr val="00B050"/>
                </a:solidFill>
                <a:highlight>
                  <a:srgbClr val="FFFF00"/>
                </a:highlight>
              </a:rPr>
              <a:t>Option 2: [0dB] for FR1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For FR2: [4dB] </a:t>
            </a:r>
          </a:p>
        </p:txBody>
      </p:sp>
    </p:spTree>
    <p:extLst>
      <p:ext uri="{BB962C8B-B14F-4D97-AF65-F5344CB8AC3E}">
        <p14:creationId xmlns:p14="http://schemas.microsoft.com/office/powerpoint/2010/main" val="1816882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PRS RSRP(2)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3687" y="836712"/>
            <a:ext cx="11161240" cy="568863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PRS-RSRP accuracy requirements agreed in the last meeting can be taken as the baseline, which can be updated up to updated simulation results and agreed margin.</a:t>
            </a:r>
          </a:p>
          <a:p>
            <a:pPr lvl="1"/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102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336" y="0"/>
            <a:ext cx="12072664" cy="1143000"/>
          </a:xfrm>
        </p:spPr>
        <p:txBody>
          <a:bodyPr/>
          <a:lstStyle/>
          <a:p>
            <a:r>
              <a:rPr lang="en-US" altLang="zh-CN" sz="3200" b="1" dirty="0"/>
              <a:t>Measurement Accuracy Requirements for UE Rx-Tx time difference(1)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544616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Applicability of accuracy requirements in the case of </a:t>
            </a:r>
            <a:r>
              <a:rPr lang="en-US" dirty="0" err="1">
                <a:solidFill>
                  <a:srgbClr val="00B050"/>
                </a:solidFill>
              </a:rPr>
              <a:t>NTA_offset</a:t>
            </a:r>
            <a:r>
              <a:rPr lang="en-US" dirty="0">
                <a:solidFill>
                  <a:srgbClr val="00B050"/>
                </a:solidFill>
              </a:rPr>
              <a:t> change</a:t>
            </a:r>
            <a:r>
              <a:rPr lang="en-US" i="1" dirty="0">
                <a:solidFill>
                  <a:srgbClr val="00B050"/>
                </a:solidFill>
              </a:rPr>
              <a:t> : 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Clarify in section 10.1.25.2 in TS 38.133: “UE Rx-Tx time difference accuracy requirements shall not apply if </a:t>
            </a:r>
            <a:r>
              <a:rPr lang="en-GB" dirty="0" err="1">
                <a:solidFill>
                  <a:srgbClr val="00B050"/>
                </a:solidFill>
              </a:rPr>
              <a:t>N</a:t>
            </a:r>
            <a:r>
              <a:rPr lang="en-GB" baseline="-25000" dirty="0" err="1">
                <a:solidFill>
                  <a:srgbClr val="00B050"/>
                </a:solidFill>
              </a:rPr>
              <a:t>TA_offset</a:t>
            </a:r>
            <a:r>
              <a:rPr lang="en-GB" dirty="0">
                <a:solidFill>
                  <a:srgbClr val="00B050"/>
                </a:solidFill>
              </a:rPr>
              <a:t> defined in Table 7.1.2-2 in 38.133 changes during the UE Rx-Tx measurement period.” 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Applicability of accuracy requirements under TA adjustment</a:t>
            </a:r>
            <a:r>
              <a:rPr lang="en-US" i="1" dirty="0">
                <a:solidFill>
                  <a:srgbClr val="00B050"/>
                </a:solidFill>
              </a:rPr>
              <a:t> :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UE Rx-Tx measurement accuracy requirements shall not apply if the uplink transmission timing changes during the UE Rx-Tx measurement period due to network-configured TA command. 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GB" dirty="0">
                <a:solidFill>
                  <a:srgbClr val="00B050"/>
                </a:solidFill>
              </a:rPr>
              <a:t>UE Rx-Tx measurement accuracy requirements shall apply if the uplink transmission timing changes during the UE Rx-Tx measurement period due to autonomous adjustment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97607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336" y="0"/>
            <a:ext cx="12072664" cy="1143000"/>
          </a:xfrm>
        </p:spPr>
        <p:txBody>
          <a:bodyPr/>
          <a:lstStyle/>
          <a:p>
            <a:r>
              <a:rPr lang="en-US" altLang="zh-CN" sz="3200" b="1" dirty="0"/>
              <a:t>Measurement Accuracy Requirements for UE Rx-Tx time difference(2)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1125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Applicable accuracy requirement in case of other (non-HO) serving cell changes: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The UE shall continue and complete a UE Rx-Tx measurement while meeting UE Rx-Tx measurement accuracy requirements in clause 10.1.23, when a non-HO serving cell change occurs during the measurement, provided the cell change does not impact the configuration of the SRS used for the measurement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00B050"/>
                </a:solidFill>
              </a:rPr>
              <a:t>The group delay calibration margin  can be taken count into UE Rx-Tx difference accuracy requirement.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exact value can be FFS.</a:t>
            </a:r>
          </a:p>
          <a:p>
            <a:endParaRPr lang="zh-CN" alt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3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336" y="0"/>
            <a:ext cx="12072664" cy="1143000"/>
          </a:xfrm>
        </p:spPr>
        <p:txBody>
          <a:bodyPr/>
          <a:lstStyle/>
          <a:p>
            <a:r>
              <a:rPr lang="en-US" altLang="zh-CN" sz="3200" b="1" dirty="0"/>
              <a:t>Measurement Accuracy Requirements for UE Rx-Tx time difference(3)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9715" y="980728"/>
            <a:ext cx="6190341" cy="511256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UE Rx-Tx time difference measurement accuracy requirements for AWGN</a:t>
            </a:r>
            <a:endParaRPr lang="zh-CN" altLang="en-US" sz="2400" dirty="0">
              <a:solidFill>
                <a:srgbClr val="00B05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E248B3-EA03-4774-BE4D-A6B2416589F8}"/>
              </a:ext>
            </a:extLst>
          </p:cNvPr>
          <p:cNvSpPr/>
          <p:nvPr/>
        </p:nvSpPr>
        <p:spPr>
          <a:xfrm>
            <a:off x="6308093" y="1102901"/>
            <a:ext cx="5019772" cy="368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en-GB" b="1" dirty="0">
                <a:latin typeface="Times New Roman" panose="02020603050405020304" pitchFamily="18" charset="0"/>
                <a:ea typeface="SimSun" panose="02010600030101010101" pitchFamily="2" charset="-122"/>
              </a:rPr>
              <a:t>Table 1-1: UE Rx-Tx accuracy for AWGN in FR1</a:t>
            </a: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3466C2-181F-497D-8CB3-9B2D5906517C}"/>
              </a:ext>
            </a:extLst>
          </p:cNvPr>
          <p:cNvSpPr/>
          <p:nvPr/>
        </p:nvSpPr>
        <p:spPr>
          <a:xfrm>
            <a:off x="678235" y="2675861"/>
            <a:ext cx="5019772" cy="368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en-GB" b="1" dirty="0">
                <a:latin typeface="Times New Roman" panose="02020603050405020304" pitchFamily="18" charset="0"/>
                <a:ea typeface="SimSun" panose="02010600030101010101" pitchFamily="2" charset="-122"/>
              </a:rPr>
              <a:t>Table 1-2: UE Rx-Tx accuracy for AWGN in FR2</a:t>
            </a: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98294886-8818-4D6E-BE4F-614432F9AE2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7964253"/>
                  </p:ext>
                </p:extLst>
              </p:nvPr>
            </p:nvGraphicFramePr>
            <p:xfrm>
              <a:off x="6616824" y="1775180"/>
              <a:ext cx="5239816" cy="460217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112296">
                      <a:extLst>
                        <a:ext uri="{9D8B030D-6E8A-4147-A177-3AD203B41FA5}">
                          <a16:colId xmlns:a16="http://schemas.microsoft.com/office/drawing/2014/main" val="908907903"/>
                        </a:ext>
                      </a:extLst>
                    </a:gridCol>
                    <a:gridCol w="684170">
                      <a:extLst>
                        <a:ext uri="{9D8B030D-6E8A-4147-A177-3AD203B41FA5}">
                          <a16:colId xmlns:a16="http://schemas.microsoft.com/office/drawing/2014/main" val="1005967399"/>
                        </a:ext>
                      </a:extLst>
                    </a:gridCol>
                    <a:gridCol w="804906">
                      <a:extLst>
                        <a:ext uri="{9D8B030D-6E8A-4147-A177-3AD203B41FA5}">
                          <a16:colId xmlns:a16="http://schemas.microsoft.com/office/drawing/2014/main" val="2997162668"/>
                        </a:ext>
                      </a:extLst>
                    </a:gridCol>
                    <a:gridCol w="614781">
                      <a:extLst>
                        <a:ext uri="{9D8B030D-6E8A-4147-A177-3AD203B41FA5}">
                          <a16:colId xmlns:a16="http://schemas.microsoft.com/office/drawing/2014/main" val="1457403704"/>
                        </a:ext>
                      </a:extLst>
                    </a:gridCol>
                    <a:gridCol w="2023663">
                      <a:extLst>
                        <a:ext uri="{9D8B030D-6E8A-4147-A177-3AD203B41FA5}">
                          <a16:colId xmlns:a16="http://schemas.microsoft.com/office/drawing/2014/main" val="3326685044"/>
                        </a:ext>
                      </a:extLst>
                    </a:gridCol>
                  </a:tblGrid>
                  <a:tr h="70201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Tc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Es/</a:t>
                          </a:r>
                          <a:r>
                            <a:rPr lang="en-GB" sz="12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Iot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dB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Repetition factor  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rep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b>
                              </m:sSub>
                              <m:r>
                                <a:rPr lang="en-GB" sz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comb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44378123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[78+margin]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9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-3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2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67353164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[59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≥[52]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81133026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[30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&gt;[104]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147118743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</a:t>
                          </a:r>
                          <a:r>
                            <a:rPr lang="en-GB" sz="1200" dirty="0" err="1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TBD+margin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179714508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[30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≥[48]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81638255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[15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78922854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[29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7873138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[15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01722766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82915135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[101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9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-13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14670454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[75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≥[52]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0588434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[39+margin]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&gt;[104]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40616161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[TBD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19166194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[39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≥[48]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45535504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[16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410450117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[36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47326303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[16+margin]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83910369"/>
                      </a:ext>
                    </a:extLst>
                  </a:tr>
                  <a:tr h="1656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[8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0558822"/>
                      </a:ext>
                    </a:extLst>
                  </a:tr>
                  <a:tr h="418129">
                    <a:tc gridSpan="5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Note 1:  Margin value is FFS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645077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98294886-8818-4D6E-BE4F-614432F9AE2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7964253"/>
                  </p:ext>
                </p:extLst>
              </p:nvPr>
            </p:nvGraphicFramePr>
            <p:xfrm>
              <a:off x="6616824" y="1775180"/>
              <a:ext cx="5239816" cy="460217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112296">
                      <a:extLst>
                        <a:ext uri="{9D8B030D-6E8A-4147-A177-3AD203B41FA5}">
                          <a16:colId xmlns:a16="http://schemas.microsoft.com/office/drawing/2014/main" val="908907903"/>
                        </a:ext>
                      </a:extLst>
                    </a:gridCol>
                    <a:gridCol w="684170">
                      <a:extLst>
                        <a:ext uri="{9D8B030D-6E8A-4147-A177-3AD203B41FA5}">
                          <a16:colId xmlns:a16="http://schemas.microsoft.com/office/drawing/2014/main" val="1005967399"/>
                        </a:ext>
                      </a:extLst>
                    </a:gridCol>
                    <a:gridCol w="804906">
                      <a:extLst>
                        <a:ext uri="{9D8B030D-6E8A-4147-A177-3AD203B41FA5}">
                          <a16:colId xmlns:a16="http://schemas.microsoft.com/office/drawing/2014/main" val="2997162668"/>
                        </a:ext>
                      </a:extLst>
                    </a:gridCol>
                    <a:gridCol w="614781">
                      <a:extLst>
                        <a:ext uri="{9D8B030D-6E8A-4147-A177-3AD203B41FA5}">
                          <a16:colId xmlns:a16="http://schemas.microsoft.com/office/drawing/2014/main" val="1457403704"/>
                        </a:ext>
                      </a:extLst>
                    </a:gridCol>
                    <a:gridCol w="2023663">
                      <a:extLst>
                        <a:ext uri="{9D8B030D-6E8A-4147-A177-3AD203B41FA5}">
                          <a16:colId xmlns:a16="http://schemas.microsoft.com/office/drawing/2014/main" val="3326685044"/>
                        </a:ext>
                      </a:extLst>
                    </a:gridCol>
                  </a:tblGrid>
                  <a:tr h="82924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Tc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Es/</a:t>
                          </a:r>
                          <a:r>
                            <a:rPr lang="en-GB" sz="12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Iot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dB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9337" t="-5147" r="-1506" b="-4573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44378123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[78+margin]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9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-3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US" sz="12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6735316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[59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≥[52]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81133026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[30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&gt;[104]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147118743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</a:t>
                          </a:r>
                          <a:r>
                            <a:rPr lang="en-GB" sz="1200" dirty="0" err="1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TBD+margin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179714508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[30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≥[48]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81638255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[15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7892285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[29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7873138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[15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01722766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82915135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[101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9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-13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1467045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[75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≥[52]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058843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[39+margin]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&gt;[104]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40616161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[TBD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1916619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[39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≥[48]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4553550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[16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410450117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[36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47326303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[16+margin]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83910369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[8 +margin]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0558822"/>
                      </a:ext>
                    </a:extLst>
                  </a:tr>
                  <a:tr h="422783">
                    <a:tc gridSpan="5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Note 1:  Margin value is FFS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1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64507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AB38DAB4-858F-4CD1-BA82-A49A9EAAF5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1477276"/>
                  </p:ext>
                </p:extLst>
              </p:nvPr>
            </p:nvGraphicFramePr>
            <p:xfrm>
              <a:off x="692750" y="3046642"/>
              <a:ext cx="5115217" cy="361337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38528">
                      <a:extLst>
                        <a:ext uri="{9D8B030D-6E8A-4147-A177-3AD203B41FA5}">
                          <a16:colId xmlns:a16="http://schemas.microsoft.com/office/drawing/2014/main" val="3634361544"/>
                        </a:ext>
                      </a:extLst>
                    </a:gridCol>
                    <a:gridCol w="659723">
                      <a:extLst>
                        <a:ext uri="{9D8B030D-6E8A-4147-A177-3AD203B41FA5}">
                          <a16:colId xmlns:a16="http://schemas.microsoft.com/office/drawing/2014/main" val="90711414"/>
                        </a:ext>
                      </a:extLst>
                    </a:gridCol>
                    <a:gridCol w="855817">
                      <a:extLst>
                        <a:ext uri="{9D8B030D-6E8A-4147-A177-3AD203B41FA5}">
                          <a16:colId xmlns:a16="http://schemas.microsoft.com/office/drawing/2014/main" val="1008219023"/>
                        </a:ext>
                      </a:extLst>
                    </a:gridCol>
                    <a:gridCol w="666283">
                      <a:extLst>
                        <a:ext uri="{9D8B030D-6E8A-4147-A177-3AD203B41FA5}">
                          <a16:colId xmlns:a16="http://schemas.microsoft.com/office/drawing/2014/main" val="2659384991"/>
                        </a:ext>
                      </a:extLst>
                    </a:gridCol>
                    <a:gridCol w="1694866">
                      <a:extLst>
                        <a:ext uri="{9D8B030D-6E8A-4147-A177-3AD203B41FA5}">
                          <a16:colId xmlns:a16="http://schemas.microsoft.com/office/drawing/2014/main" val="1423962132"/>
                        </a:ext>
                      </a:extLst>
                    </a:gridCol>
                  </a:tblGrid>
                  <a:tr h="9256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Tc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Es/</a:t>
                          </a:r>
                          <a:r>
                            <a:rPr lang="en-GB" sz="12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Iot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dB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Repetition factor  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rep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b>
                              </m:sSub>
                              <m:r>
                                <a:rPr lang="en-GB" sz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comb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sz="120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PRS</m:t>
                                  </m:r>
                                </m:sup>
                              </m:sSubSup>
                              <m:r>
                                <a:rPr lang="en-GB" sz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525363955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[22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6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-3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13531927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[15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05842987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98347696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[12+margin]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120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45013484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33622767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≥[128]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77869266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[35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6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-13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13710864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[15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78255826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67048890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[14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≥[32]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120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02658434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[9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41227"/>
                      </a:ext>
                    </a:extLst>
                  </a:tr>
                  <a:tr h="1663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≥[128]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3852679"/>
                      </a:ext>
                    </a:extLst>
                  </a:tr>
                  <a:tr h="412438">
                    <a:tc gridSpan="5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Note 1:  Margin value is FFS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304768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AB38DAB4-858F-4CD1-BA82-A49A9EAAF5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1477276"/>
                  </p:ext>
                </p:extLst>
              </p:nvPr>
            </p:nvGraphicFramePr>
            <p:xfrm>
              <a:off x="692750" y="3046642"/>
              <a:ext cx="5115217" cy="361337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38528">
                      <a:extLst>
                        <a:ext uri="{9D8B030D-6E8A-4147-A177-3AD203B41FA5}">
                          <a16:colId xmlns:a16="http://schemas.microsoft.com/office/drawing/2014/main" val="3634361544"/>
                        </a:ext>
                      </a:extLst>
                    </a:gridCol>
                    <a:gridCol w="659723">
                      <a:extLst>
                        <a:ext uri="{9D8B030D-6E8A-4147-A177-3AD203B41FA5}">
                          <a16:colId xmlns:a16="http://schemas.microsoft.com/office/drawing/2014/main" val="90711414"/>
                        </a:ext>
                      </a:extLst>
                    </a:gridCol>
                    <a:gridCol w="855817">
                      <a:extLst>
                        <a:ext uri="{9D8B030D-6E8A-4147-A177-3AD203B41FA5}">
                          <a16:colId xmlns:a16="http://schemas.microsoft.com/office/drawing/2014/main" val="1008219023"/>
                        </a:ext>
                      </a:extLst>
                    </a:gridCol>
                    <a:gridCol w="666283">
                      <a:extLst>
                        <a:ext uri="{9D8B030D-6E8A-4147-A177-3AD203B41FA5}">
                          <a16:colId xmlns:a16="http://schemas.microsoft.com/office/drawing/2014/main" val="2659384991"/>
                        </a:ext>
                      </a:extLst>
                    </a:gridCol>
                    <a:gridCol w="1694866">
                      <a:extLst>
                        <a:ext uri="{9D8B030D-6E8A-4147-A177-3AD203B41FA5}">
                          <a16:colId xmlns:a16="http://schemas.microsoft.com/office/drawing/2014/main" val="1423962132"/>
                        </a:ext>
                      </a:extLst>
                    </a:gridCol>
                  </a:tblGrid>
                  <a:tr h="9256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Accuracy,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Tc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Es/</a:t>
                          </a:r>
                          <a:r>
                            <a:rPr lang="en-GB" sz="12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Iot</a:t>
                          </a: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, 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dB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PRS BW, 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PRB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PRS SCS,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3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kHz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202518" t="-3947" r="-1439" b="-2921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25363955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[22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6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-3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13531927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[15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05842987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98347696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[12+margin]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120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4501348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33622767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≥[128]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77869266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[35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6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-13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≥[24]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60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1371086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[15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78255826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[7+margin]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≥[132]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67048890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[14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≥[32]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120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02658434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[9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≥[64]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41227"/>
                      </a:ext>
                    </a:extLst>
                  </a:tr>
                  <a:tr h="1861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[4 +margin]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>
                              <a:solidFill>
                                <a:schemeClr val="tx1"/>
                              </a:solidFill>
                              <a:effectLst/>
                            </a:rPr>
                            <a:t>≥[128]</a:t>
                          </a:r>
                          <a:endParaRPr lang="en-US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All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3852679"/>
                      </a:ext>
                    </a:extLst>
                  </a:tr>
                  <a:tr h="454343">
                    <a:tc gridSpan="5">
                      <a:txBody>
                        <a:bodyPr/>
                        <a:lstStyle/>
                        <a:p>
                          <a:pPr algn="just">
                            <a:lnSpc>
                              <a:spcPct val="105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Note 1:  Margin value is FFS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900"/>
                            </a:spcAft>
                          </a:pPr>
                          <a:r>
                            <a:rPr lang="en-GB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304768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33989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dd7f7e98d9087211bfc2df44327750e0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c2967776dd1458a98050c65d7f672ad2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8B4B51-588A-4193-AB4E-12963BE166E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DFB520-71EE-41B0-8989-A83159B173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22957</TotalTime>
  <Words>2774</Words>
  <Application>Microsoft Office PowerPoint</Application>
  <PresentationFormat>Widescreen</PresentationFormat>
  <Paragraphs>576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Calibri</vt:lpstr>
      <vt:lpstr>Cambria Math</vt:lpstr>
      <vt:lpstr>Times New Roman</vt:lpstr>
      <vt:lpstr>Office 主题</vt:lpstr>
      <vt:lpstr>3GPP TSG-RAN WG4 Meeting #99-e  Electronic Meeting, 19-27 May, 2021 </vt:lpstr>
      <vt:lpstr>PowerPoint Presentation</vt:lpstr>
      <vt:lpstr>Measurement Accuracy Requirements for RSTD(1)</vt:lpstr>
      <vt:lpstr>Measurement Accuracy Requirements for RSTD(2)</vt:lpstr>
      <vt:lpstr>Measurement Accuracy Requirements for PRS RSRP(1)</vt:lpstr>
      <vt:lpstr>Measurement Accuracy Requirements for PRS RSRP(2)</vt:lpstr>
      <vt:lpstr>Measurement Accuracy Requirements for UE Rx-Tx time difference(1)</vt:lpstr>
      <vt:lpstr>Measurement Accuracy Requirements for UE Rx-Tx time difference(2)</vt:lpstr>
      <vt:lpstr>Measurement Accuracy Requirements for UE Rx-Tx time difference(3)</vt:lpstr>
      <vt:lpstr>Measurement Accuracy Requirements for UE Rx-Tx time difference(4)</vt:lpstr>
      <vt:lpstr>Test case design principles(1)</vt:lpstr>
      <vt:lpstr>Test case design principles(2)</vt:lpstr>
      <vt:lpstr>Test case design principles(3)</vt:lpstr>
      <vt:lpstr>Test case design principles(4)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keywords>CTPClassification=CTP_NT</cp:keywords>
  <cp:lastModifiedBy>Huang, Rui</cp:lastModifiedBy>
  <cp:revision>397</cp:revision>
  <dcterms:created xsi:type="dcterms:W3CDTF">2016-01-12T08:39:50Z</dcterms:created>
  <dcterms:modified xsi:type="dcterms:W3CDTF">2021-05-25T17:09:47Z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(3)HDtGZBEWFKp04Il6iPK3+aM7UNey7oImnfxsGpMgnGum2O4N9c37OIweFdOI8KwN2r5iT/q5
lTVOlOb9tHLJVp5zStt3Z64SxLA/HtZAqWA2B5Q4d+KPwUevGFDSokCWERfNke1xay1g6p1u
spQRsXcuPmv+ko8n5hJqnyAvOykw95CB/bRsUQV1JJAQNhQ+jlVJwf2wovX7AJGB2SQe0aa8
g9CGxF8hrSQoeOBI8z</vt:lpwstr>
  </property>
  <property fmtid="{D5CDD505-2E9C-101B-9397-08002B2CF9AE}" pid="3" name="_2015_ms_pID_7253431">
    <vt:lpwstr>RQtNwgb97hHK1vUR2vG7Qc2pWr1Tj1YdXrNcKrQfP2NMJd+XsG3+6e
Ppp+lYCZFGMnSk/4MrEZB9iwnAkVnVGSSlA+T8Rm+1ZDpM8kl1THXUbIQQ03ilax+LoMRETc
HN7h5eo+slKO2UATAYX4Cs23t/1jICsHrnoR4eYFf0yiLa3aJgpCI8loEyTXPz/g+z2ps762
LnqSkQOiLVf1/73DdDtipM2cQbMbgfIWGtsl</vt:lpwstr>
  </property>
  <property fmtid="{D5CDD505-2E9C-101B-9397-08002B2CF9AE}" pid="4" name="_2015_ms_pID_7253432">
    <vt:lpwstr>qb1vt5/SUIuxqJtvdv/diKhr0MnciyfuvwsT
fVCR/XlnSx70HCccKuGuPnq6PrYHtWiIM8ECvlK8N2SDFhrysOk=</vt:lpwstr>
  </property>
  <property fmtid="{D5CDD505-2E9C-101B-9397-08002B2CF9AE}" pid="5" name="ContentTypeId">
    <vt:lpwstr>0x010100EB28163D68FE8E4D9361964FDD814FC4</vt:lpwstr>
  </property>
  <property fmtid="{D5CDD505-2E9C-101B-9397-08002B2CF9AE}" pid="6" name="TitusGUID">
    <vt:lpwstr>4a845e00-6a01-4df2-a762-9fa96d4d9f58</vt:lpwstr>
  </property>
  <property fmtid="{D5CDD505-2E9C-101B-9397-08002B2CF9AE}" pid="7" name="CTP_TimeStamp">
    <vt:lpwstr>2020-08-25 13:45:02Z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1597927634</vt:lpwstr>
  </property>
</Properties>
</file>