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347" r:id="rId6"/>
    <p:sldId id="475" r:id="rId7"/>
    <p:sldId id="477" r:id="rId8"/>
    <p:sldId id="480" r:id="rId9"/>
    <p:sldId id="479" r:id="rId10"/>
    <p:sldId id="4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3"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57" autoAdjust="0"/>
    <p:restoredTop sz="94660"/>
  </p:normalViewPr>
  <p:slideViewPr>
    <p:cSldViewPr snapToGrid="0">
      <p:cViewPr varScale="1">
        <p:scale>
          <a:sx n="162" d="100"/>
          <a:sy n="162" d="100"/>
        </p:scale>
        <p:origin x="312"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a:t>
            </a:r>
            <a:r>
              <a:rPr lang="en-US" sz="4400"/>
              <a:t>in RAN4#99-e </a:t>
            </a:r>
            <a:r>
              <a:rPr lang="en-US" sz="4400" dirty="0"/>
              <a:t>in email thread:</a:t>
            </a:r>
            <a:br>
              <a:rPr lang="en-US" sz="4400" dirty="0"/>
            </a:br>
            <a:r>
              <a:rPr lang="en-GB" sz="4400" dirty="0"/>
              <a:t>[99-e][209]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R4-2108253</a:t>
            </a:r>
            <a:endParaRPr lang="en-GB" b="1" dirty="0">
              <a:highlight>
                <a:srgbClr val="FFFF00"/>
              </a:highlight>
            </a:endParaRPr>
          </a:p>
          <a:p>
            <a:r>
              <a:rPr lang="en-US" b="1" dirty="0"/>
              <a:t>Electronic Meeting, 19</a:t>
            </a:r>
            <a:r>
              <a:rPr lang="en-US" b="1" baseline="30000" dirty="0"/>
              <a:t>th</a:t>
            </a:r>
            <a:r>
              <a:rPr lang="en-US" b="1" dirty="0"/>
              <a:t> – 27</a:t>
            </a:r>
            <a:r>
              <a:rPr lang="en-US" b="1" baseline="30000" dirty="0"/>
              <a:t>th</a:t>
            </a:r>
            <a:r>
              <a:rPr lang="en-US" b="1" dirty="0"/>
              <a:t> May 2021</a:t>
            </a:r>
            <a:endParaRPr lang="sv-SE" b="1" dirty="0"/>
          </a:p>
          <a:p>
            <a:pPr hangingPunct="0"/>
            <a:r>
              <a:rPr lang="en-GB" b="1" dirty="0"/>
              <a:t>Agenda Items: 6.1.5</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CBD  </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endParaRPr lang="en-GB" sz="2200" dirty="0">
              <a:solidFill>
                <a:srgbClr val="00B050"/>
              </a:solidFill>
            </a:endParaRPr>
          </a:p>
          <a:p>
            <a:r>
              <a:rPr lang="en-US" dirty="0">
                <a:solidFill>
                  <a:srgbClr val="00B050"/>
                </a:solidFill>
              </a:rPr>
              <a:t>For CBD, the UE, which is configured in DRX, is not required to determine the availability of SSB occasions more frequent than:</a:t>
            </a:r>
          </a:p>
          <a:p>
            <a:pPr lvl="1"/>
            <a:r>
              <a:rPr lang="en-US" dirty="0">
                <a:solidFill>
                  <a:srgbClr val="00B050"/>
                </a:solidFill>
              </a:rPr>
              <a:t>Once per Max(25ms, P* TSSB) if TDRX ≤ 320ms</a:t>
            </a:r>
          </a:p>
          <a:p>
            <a:pPr lvl="1"/>
            <a:r>
              <a:rPr lang="en-US" dirty="0">
                <a:solidFill>
                  <a:srgbClr val="00B050"/>
                </a:solidFill>
              </a:rPr>
              <a:t>Once per P* TDRX if TDRX &gt; 320ms. </a:t>
            </a:r>
            <a:endParaRPr lang="sv-SE" dirty="0">
              <a:solidFill>
                <a:srgbClr val="00B050"/>
              </a:solidFill>
            </a:endParaRPr>
          </a:p>
        </p:txBody>
      </p:sp>
    </p:spTree>
    <p:extLst>
      <p:ext uri="{BB962C8B-B14F-4D97-AF65-F5344CB8AC3E}">
        <p14:creationId xmlns:p14="http://schemas.microsoft.com/office/powerpoint/2010/main" val="23662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RLM/BFD/L1-RSRP</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en-US" dirty="0">
                <a:solidFill>
                  <a:srgbClr val="00B050"/>
                </a:solidFill>
              </a:rPr>
              <a:t>FFS: whether to consider P factor for RLM/BFD/L1-RSRP </a:t>
            </a:r>
            <a:endParaRPr lang="en-GB" dirty="0">
              <a:solidFill>
                <a:srgbClr val="00B050"/>
              </a:solidFill>
            </a:endParaRPr>
          </a:p>
        </p:txBody>
      </p:sp>
    </p:spTree>
    <p:extLst>
      <p:ext uri="{BB962C8B-B14F-4D97-AF65-F5344CB8AC3E}">
        <p14:creationId xmlns:p14="http://schemas.microsoft.com/office/powerpoint/2010/main" val="8058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11027-36F4-4EAF-A704-B10E8194C248}"/>
              </a:ext>
            </a:extLst>
          </p:cNvPr>
          <p:cNvSpPr>
            <a:spLocks noGrp="1"/>
          </p:cNvSpPr>
          <p:nvPr>
            <p:ph type="title"/>
          </p:nvPr>
        </p:nvSpPr>
        <p:spPr/>
        <p:txBody>
          <a:bodyPr/>
          <a:lstStyle/>
          <a:p>
            <a:r>
              <a:rPr lang="en-US" dirty="0"/>
              <a:t>Interruptions requirements during </a:t>
            </a:r>
            <a:r>
              <a:rPr lang="en-US" dirty="0" err="1"/>
              <a:t>SCell</a:t>
            </a:r>
            <a:r>
              <a:rPr lang="en-US" dirty="0"/>
              <a:t> activation</a:t>
            </a:r>
            <a:endParaRPr lang="sv-SE" dirty="0"/>
          </a:p>
        </p:txBody>
      </p:sp>
      <p:sp>
        <p:nvSpPr>
          <p:cNvPr id="3" name="Content Placeholder 2">
            <a:extLst>
              <a:ext uri="{FF2B5EF4-FFF2-40B4-BE49-F238E27FC236}">
                <a16:creationId xmlns:a16="http://schemas.microsoft.com/office/drawing/2014/main" id="{0F88CC38-9F08-4FD9-9A2C-C14B692FF9CA}"/>
              </a:ext>
            </a:extLst>
          </p:cNvPr>
          <p:cNvSpPr>
            <a:spLocks noGrp="1"/>
          </p:cNvSpPr>
          <p:nvPr>
            <p:ph idx="1"/>
          </p:nvPr>
        </p:nvSpPr>
        <p:spPr/>
        <p:txBody>
          <a:bodyPr/>
          <a:lstStyle/>
          <a:p>
            <a:r>
              <a:rPr lang="en-US" dirty="0"/>
              <a:t>For intra-band and inter-band CA allow single interruption on the victim CCs, but allow performance degradation on the active serving cell in the same band with being-activated unknown </a:t>
            </a:r>
            <a:r>
              <a:rPr lang="en-US" dirty="0" err="1"/>
              <a:t>SCell</a:t>
            </a:r>
            <a:r>
              <a:rPr lang="en-US" dirty="0"/>
              <a:t> and when L</a:t>
            </a:r>
            <a:r>
              <a:rPr lang="en-US" baseline="-25000" dirty="0"/>
              <a:t>3,1</a:t>
            </a:r>
            <a:r>
              <a:rPr lang="en-US" dirty="0"/>
              <a:t> &gt; 0</a:t>
            </a:r>
            <a:endParaRPr lang="sv-SE" dirty="0"/>
          </a:p>
          <a:p>
            <a:endParaRPr lang="sv-SE" dirty="0"/>
          </a:p>
        </p:txBody>
      </p:sp>
    </p:spTree>
    <p:extLst>
      <p:ext uri="{BB962C8B-B14F-4D97-AF65-F5344CB8AC3E}">
        <p14:creationId xmlns:p14="http://schemas.microsoft.com/office/powerpoint/2010/main" val="163579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a:bodyPr>
          <a:lstStyle/>
          <a:p>
            <a:r>
              <a:rPr lang="en-US" dirty="0"/>
              <a:t>A single interruption applies to any victim cell outside the band with the </a:t>
            </a:r>
            <a:r>
              <a:rPr lang="en-US" dirty="0" err="1"/>
              <a:t>SCell</a:t>
            </a:r>
            <a:r>
              <a:rPr lang="en-US" dirty="0"/>
              <a:t> being activated</a:t>
            </a:r>
            <a:endParaRPr lang="sv-SE" dirty="0"/>
          </a:p>
        </p:txBody>
      </p:sp>
    </p:spTree>
    <p:extLst>
      <p:ext uri="{BB962C8B-B14F-4D97-AF65-F5344CB8AC3E}">
        <p14:creationId xmlns:p14="http://schemas.microsoft.com/office/powerpoint/2010/main" val="169923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 and MGs</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solidFill>
                  <a:srgbClr val="0070C0"/>
                </a:solidFill>
              </a:rPr>
              <a:t>In the requirements of clause 7.1.2, the term reference cell on a carrier frequency subject to CCA is not available at the UE refers to when at least one SSB is configured by </a:t>
            </a:r>
            <a:r>
              <a:rPr lang="en-US" dirty="0" err="1">
                <a:solidFill>
                  <a:srgbClr val="0070C0"/>
                </a:solidFill>
              </a:rPr>
              <a:t>gNB</a:t>
            </a:r>
            <a:r>
              <a:rPr lang="en-US" dirty="0">
                <a:solidFill>
                  <a:srgbClr val="0070C0"/>
                </a:solidFill>
              </a:rPr>
              <a:t>, but the first two successive candidate SSB positions for the same SSB index within the discovery burst transmission window are not available during at least one discovery burst transmission window, at the UE due to DL CCA failures at </a:t>
            </a:r>
            <a:r>
              <a:rPr lang="en-US" dirty="0" err="1">
                <a:solidFill>
                  <a:srgbClr val="0070C0"/>
                </a:solidFill>
              </a:rPr>
              <a:t>gNB</a:t>
            </a:r>
            <a:r>
              <a:rPr lang="en-US" dirty="0">
                <a:solidFill>
                  <a:srgbClr val="0070C0"/>
                </a:solidFill>
              </a:rPr>
              <a:t> during the last X </a:t>
            </a:r>
            <a:r>
              <a:rPr lang="en-US" dirty="0" err="1">
                <a:solidFill>
                  <a:srgbClr val="0070C0"/>
                </a:solidFill>
              </a:rPr>
              <a:t>ms</a:t>
            </a:r>
            <a:r>
              <a:rPr lang="en-US" dirty="0">
                <a:solidFill>
                  <a:srgbClr val="0070C0"/>
                </a:solidFill>
              </a:rPr>
              <a:t>; otherwise the reference cell on the carrier frequency subject to CCA is considered as available at the UE.</a:t>
            </a:r>
          </a:p>
          <a:p>
            <a:pPr lvl="1"/>
            <a:r>
              <a:rPr lang="sv-SE" dirty="0">
                <a:solidFill>
                  <a:srgbClr val="0070C0"/>
                </a:solidFill>
              </a:rPr>
              <a:t>X = 1280ms.</a:t>
            </a:r>
          </a:p>
          <a:p>
            <a:pPr lvl="0"/>
            <a:endParaRPr lang="sv-SE" dirty="0">
              <a:solidFill>
                <a:srgbClr val="0070C0"/>
              </a:solidFill>
            </a:endParaRPr>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18679</TotalTime>
  <Words>338</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WF on NR-U RRM Core Requirements  all agreements in RAN4#99-e in email thread: [99-e][209] NR_unlic_RRM_1</vt:lpstr>
      <vt:lpstr>PowerPoint Presentation</vt:lpstr>
      <vt:lpstr>Availability of SSB occasions for CBD  </vt:lpstr>
      <vt:lpstr>Availability of SSB occasions for RLM/BFD/L1-RSRP</vt:lpstr>
      <vt:lpstr>Interruptions requirements during SCell activation</vt:lpstr>
      <vt:lpstr>Interruptions during SCell activation for inter-band CA with target Cell known</vt:lpstr>
      <vt:lpstr>Timing: Definition of the reference cell which is not available, with respect to DRX and MGs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2506</cp:revision>
  <dcterms:created xsi:type="dcterms:W3CDTF">2016-04-13T15:12:29Z</dcterms:created>
  <dcterms:modified xsi:type="dcterms:W3CDTF">2021-05-26T15:53:25Z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