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0" r:id="rId2"/>
    <p:sldId id="358" r:id="rId3"/>
    <p:sldId id="359" r:id="rId4"/>
    <p:sldId id="360" r:id="rId5"/>
    <p:sldId id="274" r:id="rId6"/>
    <p:sldId id="267" r:id="rId7"/>
    <p:sldId id="275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03CDB2-6C46-43B7-BF64-909276E1906F}" v="3" dt="2021-05-26T14:44:20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SRS carrier switching and mandatory gap patterns</a:t>
            </a: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#99-e				 </a:t>
            </a: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19 - 27 May, 2021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R4-2108242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Mandatory MG patterns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Test Cases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457200" lvl="1" indent="0" algn="l">
              <a:buClrTx/>
              <a:buSzTx/>
              <a:buNone/>
            </a:pPr>
            <a:r>
              <a:rPr lang="en-US" altLang="ko-KR" sz="2400" dirty="0">
                <a:solidFill>
                  <a:schemeClr val="tx1"/>
                </a:solidFill>
              </a:rPr>
              <a:t>On whether R15 test cases can be skipped:</a:t>
            </a:r>
          </a:p>
          <a:p>
            <a:pPr marL="457200" lvl="1" indent="0" algn="l">
              <a:buClrTx/>
              <a:buSzTx/>
              <a:buNone/>
            </a:pPr>
            <a:endParaRPr lang="en-US" altLang="ko-KR" sz="2400" strike="sngStrike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Option 1: </a:t>
            </a:r>
            <a:r>
              <a:rPr lang="en-US" altLang="ko-KR" sz="2400" dirty="0">
                <a:solidFill>
                  <a:schemeClr val="tx1"/>
                </a:solidFill>
                <a:sym typeface="+mn-ea"/>
              </a:rPr>
              <a:t>R15 test cases on mandatory gap patterns shall be inherited completely to R16 specifications, and R16 UEs shall pass all test cases.</a:t>
            </a:r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Option 2:</a:t>
            </a:r>
          </a:p>
          <a:p>
            <a:pPr lvl="1"/>
            <a:r>
              <a:rPr lang="en-US" altLang="ko-KR" sz="2100" dirty="0">
                <a:solidFill>
                  <a:schemeClr val="tx1"/>
                </a:solidFill>
              </a:rPr>
              <a:t>For FR1 test:</a:t>
            </a:r>
          </a:p>
          <a:p>
            <a:pPr lvl="2"/>
            <a:r>
              <a:rPr lang="en-US" altLang="ko-KR" sz="1710" dirty="0">
                <a:solidFill>
                  <a:schemeClr val="tx1"/>
                </a:solidFill>
              </a:rPr>
              <a:t>UE capable of per-FR gap and GP#4 needs to pass both A.6.6.2.1 and A.6.6.2.9.</a:t>
            </a:r>
          </a:p>
          <a:p>
            <a:pPr lvl="2"/>
            <a:r>
              <a:rPr lang="en-US" altLang="ko-KR" sz="1710" dirty="0">
                <a:solidFill>
                  <a:schemeClr val="tx1"/>
                </a:solidFill>
              </a:rPr>
              <a:t>UE not capable of either per-FR gap or GP#4 needs to pass A.6.6.2.9 and is allowed to skip A.6.6.2.1 </a:t>
            </a:r>
          </a:p>
          <a:p>
            <a:pPr lvl="1"/>
            <a:r>
              <a:rPr lang="en-US" altLang="ko-KR" sz="2100" dirty="0">
                <a:solidFill>
                  <a:schemeClr val="tx1"/>
                </a:solidFill>
              </a:rPr>
              <a:t>For FR2 test:</a:t>
            </a:r>
          </a:p>
          <a:p>
            <a:pPr lvl="2"/>
            <a:r>
              <a:rPr lang="en-US" altLang="ko-KR" sz="1710" dirty="0">
                <a:solidFill>
                  <a:schemeClr val="tx1"/>
                </a:solidFill>
              </a:rPr>
              <a:t>If the UE can pass A.7.6.2.9, it is allowed to skip A.7.6.2.1.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Mandatory MG patterns Signaling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2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87DE-4FC5-4946-B829-F9DD097B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altLang="zh-CN" dirty="0"/>
              <a:t>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5B273-E456-4E04-AA13-172B2DBB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5266"/>
            <a:ext cx="7886700" cy="326350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RAN2 has defined </a:t>
            </a:r>
            <a:r>
              <a:rPr lang="en-GB" dirty="0"/>
              <a:t>the following capabilities for NR only mandatory gaps.</a:t>
            </a:r>
          </a:p>
          <a:p>
            <a:pPr lvl="1"/>
            <a:r>
              <a:rPr lang="en-GB" dirty="0"/>
              <a:t>TS38.306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TS36.306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AF52C6B-7B1A-498F-A979-1F9925D30C0B}"/>
              </a:ext>
            </a:extLst>
          </p:cNvPr>
          <p:cNvGraphicFramePr>
            <a:graphicFrameLocks noGrp="1"/>
          </p:cNvGraphicFramePr>
          <p:nvPr/>
        </p:nvGraphicFramePr>
        <p:xfrm>
          <a:off x="1850853" y="2943269"/>
          <a:ext cx="5296567" cy="129264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783579">
                  <a:extLst>
                    <a:ext uri="{9D8B030D-6E8A-4147-A177-3AD203B41FA5}">
                      <a16:colId xmlns:a16="http://schemas.microsoft.com/office/drawing/2014/main" val="3808208661"/>
                    </a:ext>
                  </a:extLst>
                </a:gridCol>
                <a:gridCol w="394088">
                  <a:extLst>
                    <a:ext uri="{9D8B030D-6E8A-4147-A177-3AD203B41FA5}">
                      <a16:colId xmlns:a16="http://schemas.microsoft.com/office/drawing/2014/main" val="2783611602"/>
                    </a:ext>
                  </a:extLst>
                </a:gridCol>
                <a:gridCol w="313492">
                  <a:extLst>
                    <a:ext uri="{9D8B030D-6E8A-4147-A177-3AD203B41FA5}">
                      <a16:colId xmlns:a16="http://schemas.microsoft.com/office/drawing/2014/main" val="1136881998"/>
                    </a:ext>
                  </a:extLst>
                </a:gridCol>
                <a:gridCol w="395756">
                  <a:extLst>
                    <a:ext uri="{9D8B030D-6E8A-4147-A177-3AD203B41FA5}">
                      <a16:colId xmlns:a16="http://schemas.microsoft.com/office/drawing/2014/main" val="2391290475"/>
                    </a:ext>
                  </a:extLst>
                </a:gridCol>
                <a:gridCol w="409652">
                  <a:extLst>
                    <a:ext uri="{9D8B030D-6E8A-4147-A177-3AD203B41FA5}">
                      <a16:colId xmlns:a16="http://schemas.microsoft.com/office/drawing/2014/main" val="4273569461"/>
                    </a:ext>
                  </a:extLst>
                </a:gridCol>
              </a:tblGrid>
              <a:tr h="86176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supportedGapPattern-</a:t>
                      </a:r>
                      <a:r>
                        <a:rPr lang="en-GB" sz="700" b="1" i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NRonly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Indicates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measurement gap pattern(s) optionally supported by the UE for NR SA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NR-DC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when the frequencies to be measured within this measurement gap are all NR frequencies. 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leading / leftmost bit (bit 0) corresponds to the gap pattern 2, the next bit corresponds to the gap pattern 3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so on. 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The UE shall set the bits corresponding to the measurement gap pattern 2, 3 and 11 to 1.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UE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FD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751654"/>
                  </a:ext>
                </a:extLst>
              </a:tr>
              <a:tr h="43088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i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supportedGapPattern</a:t>
                      </a:r>
                      <a:r>
                        <a:rPr lang="en-GB" sz="700" b="1" i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700" b="1" i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NRonly</a:t>
                      </a:r>
                      <a:r>
                        <a:rPr lang="en-GB" sz="700" b="1" i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-NEDC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Indicates 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whether the UE supports gap patterns 2, 3 and 11 in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NE-DC when the frequencies to be measured within this measurement gap are all NR frequencies.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UE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914313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A258E71-538D-4E86-806E-796D23A3D08C}"/>
              </a:ext>
            </a:extLst>
          </p:cNvPr>
          <p:cNvGraphicFramePr>
            <a:graphicFrameLocks noGrp="1"/>
          </p:cNvGraphicFramePr>
          <p:nvPr/>
        </p:nvGraphicFramePr>
        <p:xfrm>
          <a:off x="1778307" y="4650002"/>
          <a:ext cx="6029747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9747">
                  <a:extLst>
                    <a:ext uri="{9D8B030D-6E8A-4147-A177-3AD203B41FA5}">
                      <a16:colId xmlns:a16="http://schemas.microsoft.com/office/drawing/2014/main" val="2800224193"/>
                    </a:ext>
                  </a:extLst>
                </a:gridCol>
              </a:tblGrid>
              <a:tr h="1114425">
                <a:tc>
                  <a:txBody>
                    <a:bodyPr/>
                    <a:lstStyle/>
                    <a:p>
                      <a:pPr marL="900430" marR="0" indent="-900430" hangingPunct="0">
                        <a:spcBef>
                          <a:spcPts val="6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4.3.6.44	</a:t>
                      </a:r>
                      <a:r>
                        <a:rPr lang="en-GB" sz="900" b="0" i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measGapPatterns-NRonly-r16</a:t>
                      </a:r>
                      <a:endParaRPr lang="en-US" sz="9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This field indicates whether the UE supports gap patterns 2, 3 and 11 in LTE standalone when the frequencies to be measured within this measurement gap are all NR frequencies.</a:t>
                      </a:r>
                      <a:endParaRPr lang="en-US" sz="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0430" marR="0" indent="-900430" hangingPunct="0">
                        <a:spcBef>
                          <a:spcPts val="6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4.3.6.45	</a:t>
                      </a:r>
                      <a:r>
                        <a:rPr lang="en-GB" sz="900" b="0" i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measGapPatterns-NRonly-ENDC-r16</a:t>
                      </a:r>
                      <a:endParaRPr lang="en-US" sz="9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This field indicates whether the UE supports gap patterns 2, 3 and 11 in (NG)EN-DC when the frequencies to be measured within this measurement gap are all NR frequencies.</a:t>
                      </a:r>
                      <a:endParaRPr lang="en-US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677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73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83AA-B482-46EB-ACCB-D15A6CAF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altLang="zh-CN" dirty="0"/>
              <a:t>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12F80-B9E2-4836-8DE9-23CEB1093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85951"/>
            <a:ext cx="7886700" cy="4170620"/>
          </a:xfrm>
        </p:spPr>
        <p:txBody>
          <a:bodyPr>
            <a:normAutofit fontScale="70000" lnSpcReduction="20000"/>
          </a:bodyPr>
          <a:lstStyle/>
          <a:p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current RAN2 </a:t>
            </a:r>
            <a:r>
              <a:rPr lang="en-GB" sz="1800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signaling</a:t>
            </a:r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design, </a:t>
            </a:r>
          </a:p>
          <a:p>
            <a:pPr lvl="1"/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UE will report </a:t>
            </a:r>
            <a:r>
              <a:rPr lang="en-GB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supportedGapPattern-</a:t>
            </a:r>
            <a:r>
              <a:rPr lang="en-GB" i="1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NRonly</a:t>
            </a:r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bitmap to indicate which gap patterns are supported for NR-only measurements in NR-SA and NR-DC, but</a:t>
            </a:r>
          </a:p>
          <a:p>
            <a:pPr lvl="1"/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UE can only report 1 bit signalling </a:t>
            </a:r>
            <a:r>
              <a:rPr lang="en-GB" i="1" dirty="0">
                <a:solidFill>
                  <a:sysClr val="windowText" lastClr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measGapPatterns-NRonly-r16, measGapPatterns-NRonly-ENDC-r16, </a:t>
            </a:r>
            <a:r>
              <a:rPr lang="en-GB" i="1" dirty="0" err="1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supportedGapPattern</a:t>
            </a:r>
            <a:r>
              <a:rPr lang="en-GB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GB" i="1" dirty="0" err="1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NRonly</a:t>
            </a:r>
            <a:r>
              <a:rPr lang="en-GB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-NEDC </a:t>
            </a:r>
            <a:r>
              <a:rPr lang="en-GB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 indicate gap patterns #2, #3 and #11 in LTE SA, EN-DC and NE-DC.</a:t>
            </a:r>
          </a:p>
          <a:p>
            <a:r>
              <a:rPr lang="en-US" dirty="0"/>
              <a:t>The UE has different capability </a:t>
            </a:r>
            <a:r>
              <a:rPr lang="en-US" dirty="0" err="1"/>
              <a:t>signalings</a:t>
            </a:r>
            <a:r>
              <a:rPr lang="en-US" dirty="0"/>
              <a:t> for support of NR-only gap patterns in different CA/</a:t>
            </a:r>
            <a:r>
              <a:rPr lang="en-US"/>
              <a:t>DC modes. </a:t>
            </a:r>
            <a:endParaRPr lang="en-US" dirty="0"/>
          </a:p>
          <a:p>
            <a:pPr lvl="1"/>
            <a:r>
              <a:rPr lang="en-US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Thus, the UE may have to report supporting different NR-only gap patterns in different CA/DC modes while in fact it supports the same gap patterns in these CA/DC modes.</a:t>
            </a:r>
          </a:p>
        </p:txBody>
      </p:sp>
    </p:spTree>
    <p:extLst>
      <p:ext uri="{BB962C8B-B14F-4D97-AF65-F5344CB8AC3E}">
        <p14:creationId xmlns:p14="http://schemas.microsoft.com/office/powerpoint/2010/main" val="190318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83AA-B482-46EB-ACCB-D15A6CAF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12F80-B9E2-4836-8DE9-23CEB1093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582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Whether UE should have the same capability </a:t>
            </a:r>
            <a:r>
              <a:rPr lang="en-GB" sz="1800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signaling</a:t>
            </a:r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for support of gap patterns for NR-only measurements in different CA/DC mode?</a:t>
            </a:r>
          </a:p>
          <a:p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1: Yes</a:t>
            </a:r>
          </a:p>
          <a:p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2: No</a:t>
            </a:r>
          </a:p>
          <a:p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Does RAN4 need to request the signalling change for NR-only measurements in different CA/DC mode?</a:t>
            </a:r>
          </a:p>
          <a:p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1: Keep current 1 bit signalling for LTE SA, EN-DC and NE-DC</a:t>
            </a:r>
          </a:p>
          <a:p>
            <a:r>
              <a:rPr lang="en-GB" sz="1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Option 2: Change the 1 bit signalling to bitmap for LTE SA, EN-DC and NE-DC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5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560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主题</vt:lpstr>
      <vt:lpstr>WF on SRS carrier switching and mandatory gap patterns</vt:lpstr>
      <vt:lpstr>Mandatory MG patterns Test Cases</vt:lpstr>
      <vt:lpstr>Way Forward</vt:lpstr>
      <vt:lpstr>Mandatory MG patterns Signaling</vt:lpstr>
      <vt:lpstr>Background</vt:lpstr>
      <vt:lpstr>Background</vt:lpstr>
      <vt:lpstr>Open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Chu-Hsiang Huang</cp:lastModifiedBy>
  <cp:revision>530</cp:revision>
  <dcterms:created xsi:type="dcterms:W3CDTF">2016-01-12T08:39:00Z</dcterms:created>
  <dcterms:modified xsi:type="dcterms:W3CDTF">2021-05-26T14:45:19Z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