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1" r:id="rId5"/>
    <p:sldId id="259" r:id="rId6"/>
    <p:sldId id="258" r:id="rId7"/>
    <p:sldId id="262" r:id="rId8"/>
    <p:sldId id="263" r:id="rId9"/>
    <p:sldId id="264" r:id="rId10"/>
    <p:sldId id="267" r:id="rId11"/>
    <p:sldId id="268" r:id="rId12"/>
    <p:sldId id="269" r:id="rId13"/>
    <p:sldId id="270" r:id="rId14"/>
    <p:sldId id="271"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TE2" initials="Xuefe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92" d="100"/>
          <a:sy n="92" d="100"/>
        </p:scale>
        <p:origin x="21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25T15:10:01.982" idx="1">
    <p:pos x="4214" y="3460"/>
    <p:text>we are fine not to touch the existing FR2 band definition and add FR2-1/FR2-2 for 52.6-71GHz.
For Option 5, why we need to have FR2-Comb?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CA743C4-5BA9-400F-A5F3-02C65308E3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CA743C4-5BA9-400F-A5F3-02C65308E3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CA743C4-5BA9-400F-A5F3-02C65308E3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CA743C4-5BA9-400F-A5F3-02C65308E3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CA743C4-5BA9-400F-A5F3-02C65308E3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ECA743C4-5BA9-400F-A5F3-02C65308E3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CA743C4-5BA9-400F-A5F3-02C65308E3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CA743C4-5BA9-400F-A5F3-02C65308E3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743C4-5BA9-400F-A5F3-02C65308E3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CA743C4-5BA9-400F-A5F3-02C65308E3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CA743C4-5BA9-400F-A5F3-02C65308E3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B2541-85C7-4525-8C05-E8216BBC163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p:cNvSpPr>
            <a:spLocks noGrp="1"/>
          </p:cNvSpPr>
          <p:nvPr>
            <p:ph type="subTitle" idx="1"/>
          </p:nvPr>
        </p:nvSpPr>
        <p:spPr>
          <a:xfrm>
            <a:off x="1524000" y="4640263"/>
            <a:ext cx="9144000" cy="1655762"/>
          </a:xfrm>
        </p:spPr>
        <p:txBody>
          <a:bodyPr/>
          <a:lstStyle/>
          <a:p>
            <a:r>
              <a:rPr lang="en-US" dirty="0"/>
              <a:t>Intel Corporation (Moderator)</a:t>
            </a:r>
            <a:endParaRPr lang="en-US"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R4-21xxxxx</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 equal to or larger than 2/2.16 GHz (Issue 3.2.4-2)</a:t>
            </a:r>
            <a:endParaRPr lang="en-US" dirty="0"/>
          </a:p>
        </p:txBody>
      </p:sp>
      <p:sp>
        <p:nvSpPr>
          <p:cNvPr id="3" name="Content Placeholder 2"/>
          <p:cNvSpPr>
            <a:spLocks noGrp="1"/>
          </p:cNvSpPr>
          <p:nvPr>
            <p:ph idx="1"/>
          </p:nvPr>
        </p:nvSpPr>
        <p:spPr>
          <a:xfrm>
            <a:off x="838199" y="1825625"/>
            <a:ext cx="10832869" cy="4351338"/>
          </a:xfrm>
        </p:spPr>
        <p:txBody>
          <a:bodyPr>
            <a:normAutofit/>
          </a:bodyPr>
          <a:lstStyle/>
          <a:p>
            <a:r>
              <a:rPr lang="en-US" dirty="0"/>
              <a:t>Issue: Whether CA is supported for larger than 2/2.16 GHz</a:t>
            </a:r>
            <a:endParaRPr lang="en-US" dirty="0"/>
          </a:p>
          <a:p>
            <a:r>
              <a:rPr lang="en-US" dirty="0"/>
              <a:t>Options:</a:t>
            </a:r>
            <a:endParaRPr lang="en-US" dirty="0"/>
          </a:p>
          <a:p>
            <a:pPr lvl="1"/>
            <a:r>
              <a:rPr lang="en-US" dirty="0"/>
              <a:t>Option 1: Support CA ≥ 2/2.16 GHz (</a:t>
            </a:r>
            <a:r>
              <a:rPr lang="en-US" dirty="0" err="1"/>
              <a:t>CMCC</a:t>
            </a:r>
            <a:r>
              <a:rPr lang="en-US" dirty="0"/>
              <a:t>, vivo, Nokia, Huawei, Sony)</a:t>
            </a:r>
            <a:endParaRPr lang="en-US" dirty="0"/>
          </a:p>
          <a:p>
            <a:pPr lvl="1"/>
            <a:r>
              <a:rPr lang="en-US" dirty="0"/>
              <a:t>Others:</a:t>
            </a:r>
            <a:endParaRPr lang="en-US" dirty="0"/>
          </a:p>
          <a:p>
            <a:pPr lvl="2"/>
            <a:r>
              <a:rPr lang="en-US" dirty="0"/>
              <a:t>Normal CA operation (No sub-channelization) (Ericsson)</a:t>
            </a:r>
            <a:endParaRPr lang="en-US" dirty="0"/>
          </a:p>
          <a:p>
            <a:pPr lvl="2"/>
            <a:r>
              <a:rPr lang="en-US" dirty="0"/>
              <a:t>No such wide CA capability for handheld UE; Need further discussion for CPE (Qualcomm)</a:t>
            </a:r>
            <a:endParaRPr lang="en-US" dirty="0"/>
          </a:p>
          <a:p>
            <a:endParaRPr lang="en-US" dirty="0"/>
          </a:p>
          <a:p>
            <a:r>
              <a:rPr lang="en-US" dirty="0"/>
              <a:t>Agreement: </a:t>
            </a:r>
            <a:r>
              <a:rPr lang="en-US" dirty="0">
                <a:highlight>
                  <a:srgbClr val="FFFF00"/>
                </a:highlight>
              </a:rPr>
              <a:t>TBD</a:t>
            </a:r>
            <a:endParaRPr lang="en-US" dirty="0">
              <a:highlight>
                <a:srgbClr val="FFFF00"/>
              </a:highlight>
            </a:endParaRPr>
          </a:p>
          <a:p>
            <a:pPr lvl="1"/>
            <a:endParaRPr lang="en-US" dirty="0"/>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 Scenario in 60 GHz NR</a:t>
            </a:r>
            <a:endParaRPr lang="en-US" dirty="0"/>
          </a:p>
        </p:txBody>
      </p:sp>
      <p:sp>
        <p:nvSpPr>
          <p:cNvPr id="3" name="Content Placeholder 2"/>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endParaRPr lang="en-US" dirty="0"/>
          </a:p>
          <a:p>
            <a:endParaRPr lang="en-US" dirty="0"/>
          </a:p>
          <a:p>
            <a:r>
              <a:rPr lang="en-US" dirty="0"/>
              <a:t>Agreement: RAN4 aims to finish a single band requirement first</a:t>
            </a:r>
            <a:endParaRPr lang="en-US" dirty="0"/>
          </a:p>
          <a:p>
            <a:pPr lvl="1"/>
            <a:endParaRPr lang="en-US" dirty="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 definition in 60 GHz</a:t>
            </a:r>
            <a:endParaRPr lang="en-US" dirty="0"/>
          </a:p>
        </p:txBody>
      </p:sp>
      <p:sp>
        <p:nvSpPr>
          <p:cNvPr id="3" name="Content Placeholder 2"/>
          <p:cNvSpPr>
            <a:spLocks noGrp="1"/>
          </p:cNvSpPr>
          <p:nvPr>
            <p:ph idx="1"/>
          </p:nvPr>
        </p:nvSpPr>
        <p:spPr>
          <a:xfrm>
            <a:off x="838200" y="1825625"/>
            <a:ext cx="10515600"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endParaRPr lang="en-US" dirty="0"/>
          </a:p>
          <a:p>
            <a:endParaRPr lang="en-US" dirty="0"/>
          </a:p>
          <a:p>
            <a:r>
              <a:rPr lang="en-US" dirty="0"/>
              <a:t>Options:</a:t>
            </a:r>
            <a:endParaRPr lang="en-US" dirty="0"/>
          </a:p>
          <a:p>
            <a:pPr lvl="1"/>
            <a:r>
              <a:rPr lang="en-GB" dirty="0"/>
              <a:t>Option 1: Introduce </a:t>
            </a:r>
            <a:r>
              <a:rPr lang="en-GB" dirty="0" err="1"/>
              <a:t>FR2</a:t>
            </a:r>
            <a:r>
              <a:rPr lang="en-GB" dirty="0"/>
              <a:t>-1 (24.25 – 52.6 GHz) and </a:t>
            </a:r>
            <a:r>
              <a:rPr lang="en-GB" dirty="0" err="1"/>
              <a:t>FR2</a:t>
            </a:r>
            <a:r>
              <a:rPr lang="en-GB" dirty="0"/>
              <a:t>-2 (52.6 – 71 GHz) (Apple, Intel, </a:t>
            </a:r>
            <a:r>
              <a:rPr lang="en-GB" dirty="0" err="1"/>
              <a:t>HW</a:t>
            </a:r>
            <a:r>
              <a:rPr lang="en-GB" dirty="0"/>
              <a:t>, Charter, LG)</a:t>
            </a:r>
            <a:endParaRPr lang="en-US" dirty="0"/>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a:t>
            </a:r>
            <a:r>
              <a:rPr lang="en-US" altLang="en-GB" dirty="0"/>
              <a:t>,</a:t>
            </a:r>
            <a:r>
              <a:rPr lang="en-US" altLang="en-GB" dirty="0">
                <a:solidFill>
                  <a:srgbClr val="FF0000"/>
                </a:solidFill>
              </a:rPr>
              <a:t> ZTE</a:t>
            </a:r>
            <a:r>
              <a:rPr lang="en-GB" dirty="0"/>
              <a:t>)</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strike="sngStrike" dirty="0" err="1">
                <a:solidFill>
                  <a:srgbClr val="FF0000"/>
                </a:solidFill>
                <a:uFillTx/>
              </a:rPr>
              <a:t>ZTE</a:t>
            </a:r>
            <a:r>
              <a:rPr lang="en-GB" strike="sngStrike" dirty="0">
                <a:solidFill>
                  <a:srgbClr val="FF0000"/>
                </a:solidFill>
                <a:uFillTx/>
              </a:rPr>
              <a:t>, </a:t>
            </a:r>
            <a:r>
              <a:rPr lang="en-GB" dirty="0" err="1"/>
              <a:t>QCOM</a:t>
            </a:r>
            <a:r>
              <a:rPr lang="en-GB" dirty="0"/>
              <a:t>, </a:t>
            </a:r>
            <a:r>
              <a:rPr lang="en-GB" dirty="0" err="1"/>
              <a:t>R&amp;S</a:t>
            </a:r>
            <a:endParaRPr lang="en-US" dirty="0"/>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t>Agreement: </a:t>
            </a:r>
            <a:r>
              <a:rPr lang="en-US" dirty="0">
                <a:highlight>
                  <a:srgbClr val="FFFF00"/>
                </a:highlight>
              </a:rPr>
              <a:t>TBD</a:t>
            </a:r>
            <a:endParaRPr lang="en-US" dirty="0">
              <a:highlight>
                <a:srgbClr val="FFFF00"/>
              </a:highlight>
            </a:endParaRPr>
          </a:p>
          <a:p>
            <a:pPr lvl="1"/>
            <a:endParaRPr lang="en-US" dirty="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OTA aspect in 60 GHz</a:t>
            </a:r>
            <a:endParaRPr lang="en-US" dirty="0"/>
          </a:p>
        </p:txBody>
      </p:sp>
      <p:sp>
        <p:nvSpPr>
          <p:cNvPr id="3" name="Content Placeholder 2"/>
          <p:cNvSpPr>
            <a:spLocks noGrp="1"/>
          </p:cNvSpPr>
          <p:nvPr>
            <p:ph idx="1"/>
          </p:nvPr>
        </p:nvSpPr>
        <p:spPr/>
        <p:txBody>
          <a:bodyPr>
            <a:normAutofit/>
          </a:bodyPr>
          <a:lstStyle/>
          <a:p>
            <a:r>
              <a:rPr lang="en-US" dirty="0"/>
              <a:t>Issue: Whether RAN4 needs to recommend RAN Plenary the need and urgency of studying the UE OTA test method for 52.6 – 71 GHz.</a:t>
            </a:r>
            <a:endParaRPr lang="en-US" dirty="0"/>
          </a:p>
          <a:p>
            <a:endParaRPr lang="en-US" dirty="0"/>
          </a:p>
          <a:p>
            <a:r>
              <a:rPr lang="en-US" dirty="0"/>
              <a:t>Agreement: Agree to recommend RAN Plenary the need and urgency of studying the UE OTA test method for 52.6 – 71 GHz</a:t>
            </a:r>
            <a:endParaRPr lang="en-US" dirty="0"/>
          </a:p>
          <a:p>
            <a:pPr lvl="1"/>
            <a:endParaRPr lang="en-US" dirty="0"/>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endParaRPr lang="en-US" dirty="0"/>
          </a:p>
        </p:txBody>
      </p:sp>
      <p:sp>
        <p:nvSpPr>
          <p:cNvPr id="3" name="Content Placeholder 2"/>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Band number (Issue 2.2.1)</a:t>
            </a:r>
            <a:endParaRPr lang="en-US" dirty="0"/>
          </a:p>
        </p:txBody>
      </p:sp>
      <p:sp>
        <p:nvSpPr>
          <p:cNvPr id="3" name="Content Placeholder 2"/>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endParaRPr lang="en-US" dirty="0"/>
          </a:p>
          <a:p>
            <a:endParaRPr lang="en-US" dirty="0"/>
          </a:p>
          <a:p>
            <a:r>
              <a:rPr lang="en-US" dirty="0"/>
              <a:t>Agreement: Reuse the reserved band numbers in </a:t>
            </a:r>
            <a:r>
              <a:rPr lang="en-US" dirty="0" err="1"/>
              <a:t>FR2</a:t>
            </a:r>
            <a:r>
              <a:rPr lang="en-US" dirty="0"/>
              <a:t> for 60 GHz band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58302" cy="1325563"/>
          </a:xfrm>
        </p:spPr>
        <p:txBody>
          <a:bodyPr/>
          <a:lstStyle/>
          <a:p>
            <a:r>
              <a:rPr lang="en-US" dirty="0"/>
              <a:t>Regulatory for Unlicensed band (Issue 2.2.2-1)</a:t>
            </a:r>
            <a:endParaRPr lang="en-US" dirty="0"/>
          </a:p>
        </p:txBody>
      </p:sp>
      <p:sp>
        <p:nvSpPr>
          <p:cNvPr id="3" name="Content Placeholder 2"/>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endParaRPr lang="en-US" dirty="0"/>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band for unlicensed band (Issue 2.2.2-2)</a:t>
            </a:r>
            <a:endParaRPr lang="en-US" dirty="0"/>
          </a:p>
        </p:txBody>
      </p:sp>
      <p:sp>
        <p:nvSpPr>
          <p:cNvPr id="3" name="Content Placeholder 2"/>
          <p:cNvSpPr>
            <a:spLocks noGrp="1"/>
          </p:cNvSpPr>
          <p:nvPr>
            <p:ph idx="1"/>
          </p:nvPr>
        </p:nvSpPr>
        <p:spPr/>
        <p:txBody>
          <a:bodyPr/>
          <a:lstStyle/>
          <a:p>
            <a:r>
              <a:rPr lang="en-US" dirty="0"/>
              <a:t>Issue: Whether ITS band for unlicensed band</a:t>
            </a:r>
            <a:endParaRPr lang="en-US" dirty="0"/>
          </a:p>
          <a:p>
            <a:endParaRPr lang="en-US" dirty="0"/>
          </a:p>
          <a:p>
            <a:r>
              <a:rPr lang="en-US" dirty="0"/>
              <a:t>Agreement: No need to exclude ITS band for unlicensed band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 </a:t>
            </a:r>
            <a:r>
              <a:rPr lang="en-US" dirty="0" err="1"/>
              <a:t>CBW</a:t>
            </a:r>
            <a:r>
              <a:rPr lang="en-US" dirty="0"/>
              <a:t> for 960 kHz (Issue 3.2.1-1)</a:t>
            </a:r>
            <a:endParaRPr lang="en-US" dirty="0"/>
          </a:p>
        </p:txBody>
      </p:sp>
      <p:sp>
        <p:nvSpPr>
          <p:cNvPr id="3" name="Content Placeholder 2"/>
          <p:cNvSpPr>
            <a:spLocks noGrp="1"/>
          </p:cNvSpPr>
          <p:nvPr>
            <p:ph idx="1"/>
          </p:nvPr>
        </p:nvSpPr>
        <p:spPr>
          <a:xfrm>
            <a:off x="838200" y="1825625"/>
            <a:ext cx="10515600" cy="4667250"/>
          </a:xfrm>
        </p:spPr>
        <p:txBody>
          <a:bodyPr>
            <a:normAutofit fontScale="92500" lnSpcReduction="10000"/>
          </a:bodyPr>
          <a:lstStyle/>
          <a:p>
            <a:r>
              <a:rPr lang="en-US" dirty="0"/>
              <a:t>Issue: Max </a:t>
            </a:r>
            <a:r>
              <a:rPr lang="en-US" dirty="0" err="1"/>
              <a:t>CBW</a:t>
            </a:r>
            <a:r>
              <a:rPr lang="en-US" dirty="0"/>
              <a:t> for 960 kHz </a:t>
            </a:r>
            <a:r>
              <a:rPr lang="en-US" dirty="0" err="1"/>
              <a:t>SCS</a:t>
            </a:r>
            <a:endParaRPr lang="en-US" dirty="0"/>
          </a:p>
          <a:p>
            <a:r>
              <a:rPr lang="en-US" dirty="0"/>
              <a:t>Options:</a:t>
            </a:r>
            <a:endParaRPr lang="en-US" dirty="0"/>
          </a:p>
          <a:p>
            <a:pPr lvl="1"/>
            <a:r>
              <a:rPr lang="en-GB" dirty="0"/>
              <a:t>Option 1: 2000 MHz for both licensed and unlicensed bands (CATT, Apple, </a:t>
            </a:r>
            <a:r>
              <a:rPr lang="en-GB" dirty="0" err="1"/>
              <a:t>QCOM</a:t>
            </a:r>
            <a:r>
              <a:rPr lang="en-GB" dirty="0"/>
              <a:t>,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a:t>
            </a:r>
            <a:r>
              <a:rPr lang="en-GB" dirty="0" err="1"/>
              <a:t>QCOM</a:t>
            </a:r>
            <a:r>
              <a:rPr lang="en-GB" dirty="0"/>
              <a:t>,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a:t>
            </a:r>
            <a:r>
              <a:rPr lang="en-GB" dirty="0" err="1"/>
              <a:t>QCOM</a:t>
            </a:r>
            <a:r>
              <a:rPr lang="en-GB" dirty="0"/>
              <a:t>)</a:t>
            </a:r>
            <a:endParaRPr lang="en-US" dirty="0"/>
          </a:p>
          <a:p>
            <a:pPr lvl="1"/>
            <a:r>
              <a:rPr lang="en-GB" dirty="0"/>
              <a:t>Option 5: 2160 MHz for both licensed and unlicensed bands (Ericsson, Sony)</a:t>
            </a:r>
            <a:endParaRPr lang="en-US" dirty="0"/>
          </a:p>
          <a:p>
            <a:endParaRPr lang="en-US" dirty="0"/>
          </a:p>
          <a:p>
            <a:pPr marL="0" indent="0">
              <a:buNone/>
            </a:pPr>
            <a:r>
              <a:rPr lang="en-US" dirty="0"/>
              <a:t>Agreement: </a:t>
            </a:r>
            <a:r>
              <a:rPr lang="en-US" dirty="0">
                <a:highlight>
                  <a:srgbClr val="FFFF00"/>
                </a:highlight>
              </a:rPr>
              <a:t>TBD</a:t>
            </a:r>
            <a:endParaRPr lang="en-US" dirty="0">
              <a:highlight>
                <a:srgbClr val="FFFF00"/>
              </a:highlight>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endParaRPr lang="en-US" dirty="0"/>
          </a:p>
        </p:txBody>
      </p:sp>
      <p:sp>
        <p:nvSpPr>
          <p:cNvPr id="3" name="Content Placeholder 2"/>
          <p:cNvSpPr>
            <a:spLocks noGrp="1"/>
          </p:cNvSpPr>
          <p:nvPr>
            <p:ph idx="1"/>
          </p:nvPr>
        </p:nvSpPr>
        <p:spPr/>
        <p:txBody>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Agreement: Introduce integer multiples of the minimum </a:t>
            </a:r>
            <a:r>
              <a:rPr lang="en-US" dirty="0" err="1"/>
              <a:t>CBW</a:t>
            </a:r>
            <a:r>
              <a:rPr lang="en-US" dirty="0"/>
              <a:t> for each </a:t>
            </a:r>
            <a:r>
              <a:rPr lang="en-US" dirty="0" err="1"/>
              <a:t>SCS</a:t>
            </a:r>
            <a:r>
              <a:rPr lang="en-US" dirty="0"/>
              <a:t>:</a:t>
            </a:r>
            <a:endParaRPr lang="en-US" dirty="0"/>
          </a:p>
          <a:p>
            <a:pPr lvl="1"/>
            <a:r>
              <a:rPr lang="en-US" dirty="0"/>
              <a:t>120 kHz </a:t>
            </a:r>
            <a:r>
              <a:rPr lang="en-US" dirty="0" err="1"/>
              <a:t>SCS</a:t>
            </a:r>
            <a:r>
              <a:rPr lang="en-US" dirty="0"/>
              <a:t>: 200 MHz</a:t>
            </a:r>
            <a:endParaRPr lang="en-US" dirty="0"/>
          </a:p>
          <a:p>
            <a:pPr lvl="1"/>
            <a:r>
              <a:rPr lang="en-US" dirty="0"/>
              <a:t>480 kHz </a:t>
            </a:r>
            <a:r>
              <a:rPr lang="en-US" dirty="0" err="1"/>
              <a:t>SCS</a:t>
            </a:r>
            <a:r>
              <a:rPr lang="en-US" dirty="0"/>
              <a:t>: 800 MHz</a:t>
            </a:r>
            <a:endParaRPr lang="en-US" dirty="0"/>
          </a:p>
          <a:p>
            <a:pPr lvl="1"/>
            <a:r>
              <a:rPr lang="en-US" dirty="0"/>
              <a:t>960 kHz </a:t>
            </a:r>
            <a:r>
              <a:rPr lang="en-US" dirty="0" err="1"/>
              <a:t>SCS</a:t>
            </a:r>
            <a:r>
              <a:rPr lang="en-US" dirty="0"/>
              <a:t>: 800 MHz, 1600 MHz</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Channelization (Issue 3.2.2)</a:t>
            </a:r>
            <a:endParaRPr lang="en-US" dirty="0"/>
          </a:p>
        </p:txBody>
      </p:sp>
      <p:sp>
        <p:nvSpPr>
          <p:cNvPr id="3" name="Content Placeholder 2"/>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endParaRPr lang="en-US" dirty="0"/>
          </a:p>
          <a:p>
            <a:r>
              <a:rPr lang="en-US" dirty="0"/>
              <a:t>Options:</a:t>
            </a:r>
            <a:endParaRPr lang="en-US" dirty="0"/>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a:t>
            </a:r>
            <a:r>
              <a:rPr lang="en-GB" dirty="0" err="1"/>
              <a:t>QCOM</a:t>
            </a:r>
            <a:r>
              <a:rPr lang="en-GB" dirty="0"/>
              <a:t>,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for licensed and no </a:t>
            </a:r>
            <a:r>
              <a:rPr lang="en-GB" dirty="0" err="1"/>
              <a:t>LBT</a:t>
            </a:r>
            <a:r>
              <a:rPr lang="en-GB" dirty="0"/>
              <a:t> unlicensed bands.</a:t>
            </a:r>
            <a:endParaRPr lang="en-US" dirty="0"/>
          </a:p>
          <a:p>
            <a:pPr lvl="3"/>
            <a:r>
              <a:rPr lang="en-GB" dirty="0"/>
              <a:t>Option </a:t>
            </a:r>
            <a:r>
              <a:rPr lang="en-GB" dirty="0" err="1"/>
              <a:t>1D</a:t>
            </a:r>
            <a:r>
              <a:rPr lang="en-GB" dirty="0"/>
              <a:t>-2 for </a:t>
            </a:r>
            <a:r>
              <a:rPr lang="en-GB" dirty="0" err="1"/>
              <a:t>LBT</a:t>
            </a:r>
            <a:r>
              <a:rPr lang="en-GB" dirty="0"/>
              <a:t> unlicensed bands. Try to harmonize option </a:t>
            </a:r>
            <a:r>
              <a:rPr lang="en-GB" dirty="0" err="1"/>
              <a:t>1A</a:t>
            </a:r>
            <a:r>
              <a:rPr lang="en-GB" dirty="0"/>
              <a:t> with option </a:t>
            </a:r>
            <a:r>
              <a:rPr lang="en-GB" dirty="0" err="1"/>
              <a:t>1B</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endParaRPr lang="en-US" dirty="0">
              <a:highlight>
                <a:srgbClr val="FFFF00"/>
              </a:highlight>
            </a:endParaRPr>
          </a:p>
          <a:p>
            <a:pPr lvl="1"/>
            <a:endParaRPr lang="en-US" dirty="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a:t>
            </a:r>
            <a:r>
              <a:rPr lang="en-US" dirty="0"/>
              <a:t> for max </a:t>
            </a:r>
            <a:r>
              <a:rPr lang="en-US" dirty="0" err="1"/>
              <a:t>CBW</a:t>
            </a:r>
            <a:r>
              <a:rPr lang="en-US" dirty="0"/>
              <a:t> (Issue 3.2.3-1)</a:t>
            </a:r>
            <a:endParaRPr lang="en-US" dirty="0"/>
          </a:p>
        </p:txBody>
      </p:sp>
      <p:sp>
        <p:nvSpPr>
          <p:cNvPr id="3" name="Content Placeholder 2"/>
          <p:cNvSpPr>
            <a:spLocks noGrp="1"/>
          </p:cNvSpPr>
          <p:nvPr>
            <p:ph idx="1"/>
          </p:nvPr>
        </p:nvSpPr>
        <p:spPr/>
        <p:txBody>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endParaRPr lang="en-US" dirty="0"/>
          </a:p>
          <a:p>
            <a:r>
              <a:rPr lang="en-US" dirty="0"/>
              <a:t>Moderator suggestion:</a:t>
            </a:r>
            <a:endParaRPr lang="en-US" dirty="0"/>
          </a:p>
          <a:p>
            <a:pPr lvl="1"/>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endParaRPr lang="en-US" dirty="0"/>
          </a:p>
          <a:p>
            <a:pPr lvl="1"/>
            <a:r>
              <a:rPr lang="en-US" dirty="0"/>
              <a:t>For 480/960 kHz </a:t>
            </a:r>
            <a:r>
              <a:rPr lang="en-US" dirty="0" err="1"/>
              <a:t>SCS</a:t>
            </a:r>
            <a:r>
              <a:rPr lang="en-US" dirty="0"/>
              <a:t>: Provide the </a:t>
            </a:r>
            <a:r>
              <a:rPr lang="en-US" dirty="0" err="1"/>
              <a:t>SU</a:t>
            </a:r>
            <a:r>
              <a:rPr lang="en-US" dirty="0"/>
              <a:t> in range, i.e., [85 – 95] %</a:t>
            </a:r>
            <a:endParaRPr lang="en-US" dirty="0"/>
          </a:p>
          <a:p>
            <a:pPr lvl="1"/>
            <a:endParaRPr lang="en-US" dirty="0"/>
          </a:p>
          <a:p>
            <a:r>
              <a:rPr lang="en-US" dirty="0"/>
              <a:t>Agreement: Agree on the moderator suggested option above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Intra-band contiguous CA within 2/2.16 GHz</a:t>
            </a:r>
            <a:endParaRPr lang="en-US" dirty="0"/>
          </a:p>
        </p:txBody>
      </p:sp>
      <p:sp>
        <p:nvSpPr>
          <p:cNvPr id="3" name="Content Placeholder 2"/>
          <p:cNvSpPr>
            <a:spLocks noGrp="1"/>
          </p:cNvSpPr>
          <p:nvPr>
            <p:ph idx="1"/>
          </p:nvPr>
        </p:nvSpPr>
        <p:spPr/>
        <p:txBody>
          <a:bodyPr>
            <a:normAutofit/>
          </a:bodyPr>
          <a:lstStyle/>
          <a:p>
            <a:r>
              <a:rPr lang="en-US" dirty="0"/>
              <a:t>Issue: Whether CA is supported for intra-band contiguous within 2/2.16 GHz</a:t>
            </a:r>
            <a:endParaRPr lang="en-US" dirty="0"/>
          </a:p>
          <a:p>
            <a:r>
              <a:rPr lang="en-US" dirty="0"/>
              <a:t>Options:</a:t>
            </a:r>
            <a:endParaRPr lang="en-US" dirty="0"/>
          </a:p>
          <a:p>
            <a:pPr lvl="1"/>
            <a:r>
              <a:rPr lang="en-US" dirty="0"/>
              <a:t>Option 1: N x 400 MHz, n = [2, 3, 4, 5] (Charter, </a:t>
            </a:r>
            <a:r>
              <a:rPr lang="en-US" dirty="0" err="1"/>
              <a:t>MTK</a:t>
            </a:r>
            <a:r>
              <a:rPr lang="en-US" dirty="0"/>
              <a:t>, CATT, </a:t>
            </a:r>
            <a:r>
              <a:rPr lang="en-US" dirty="0" err="1"/>
              <a:t>CMCC</a:t>
            </a:r>
            <a:r>
              <a:rPr lang="en-US" dirty="0"/>
              <a:t>, Nokia)</a:t>
            </a:r>
            <a:endParaRPr lang="en-US" dirty="0"/>
          </a:p>
          <a:p>
            <a:pPr lvl="1"/>
            <a:r>
              <a:rPr lang="en-US" dirty="0"/>
              <a:t>Others:</a:t>
            </a:r>
            <a:endParaRPr lang="en-US" dirty="0"/>
          </a:p>
          <a:p>
            <a:pPr lvl="2"/>
            <a:r>
              <a:rPr lang="en-US" dirty="0"/>
              <a:t>Normal CA operation (Ericsson)</a:t>
            </a:r>
            <a:endParaRPr lang="en-US" dirty="0"/>
          </a:p>
          <a:p>
            <a:pPr lvl="2"/>
            <a:r>
              <a:rPr lang="en-US" dirty="0"/>
              <a:t>100/200/400 MHz CC based CA (Huawei, Qualcomm)</a:t>
            </a:r>
            <a:endParaRPr lang="en-US" dirty="0"/>
          </a:p>
          <a:p>
            <a:endParaRPr lang="en-US" dirty="0"/>
          </a:p>
          <a:p>
            <a:r>
              <a:rPr lang="en-US" dirty="0"/>
              <a:t>Agreement: </a:t>
            </a:r>
            <a:r>
              <a:rPr lang="en-US" dirty="0">
                <a:highlight>
                  <a:srgbClr val="FFFF00"/>
                </a:highlight>
              </a:rPr>
              <a:t>TBD</a:t>
            </a:r>
            <a:endParaRPr lang="en-US" dirty="0">
              <a:highlight>
                <a:srgbClr val="FFFF00"/>
              </a:highlight>
            </a:endParaRPr>
          </a:p>
          <a:p>
            <a:pPr lvl="1"/>
            <a:endParaRPr lang="en-US" dirty="0"/>
          </a:p>
          <a:p>
            <a:pPr lv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5161</Words>
  <Application>WPS 演示</Application>
  <PresentationFormat>Widescreen</PresentationFormat>
  <Paragraphs>146</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宋体</vt:lpstr>
      <vt:lpstr>Wingdings</vt:lpstr>
      <vt:lpstr>Calibri</vt:lpstr>
      <vt:lpstr>Calibri Light</vt:lpstr>
      <vt:lpstr>微软雅黑</vt:lpstr>
      <vt:lpstr>Arial Unicode MS</vt:lpstr>
      <vt:lpstr>等线</vt:lpstr>
      <vt:lpstr>Office Theme</vt:lpstr>
      <vt:lpstr>WF on [145] NR_ext_to_71GHz Part1</vt:lpstr>
      <vt:lpstr>Band number (Issue 2.2.1)</vt:lpstr>
      <vt:lpstr>Regulatory for Unlicensed band (Issue 2.2.2-1)</vt:lpstr>
      <vt:lpstr>ITS band for unlicensed band (Issue 2.2.2-2)</vt:lpstr>
      <vt:lpstr>Max CBW for 960 kHz (Issue 3.2.1-1)</vt:lpstr>
      <vt:lpstr>Intermediate CBWs between Max and Min CBWs (Issue 3.2.1-2)</vt:lpstr>
      <vt:lpstr>Channelization (Issue 3.2.2)</vt:lpstr>
      <vt:lpstr>SU for max CBW (Issue 3.2.3-1)</vt:lpstr>
      <vt:lpstr>Intra-band contiguous CA within 2/2.16 GHz</vt:lpstr>
      <vt:lpstr>CA equal to or larger than 2/2.16 GHz (Issue 3.2.4-2)</vt:lpstr>
      <vt:lpstr>Operation Scenario in 60 GHz NR</vt:lpstr>
      <vt:lpstr>FR definition in 60 GHz</vt:lpstr>
      <vt:lpstr>OTA aspect in 60 GHz</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ZTE2</cp:lastModifiedBy>
  <cp:revision>21</cp:revision>
  <dcterms:created xsi:type="dcterms:W3CDTF">2021-05-23T19:41:00Z</dcterms:created>
  <dcterms:modified xsi:type="dcterms:W3CDTF">2021-05-25T07:18:36Z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2052-11.8.2.9022</vt:lpwstr>
  </property>
</Properties>
</file>