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58" r:id="rId6"/>
    <p:sldId id="262" r:id="rId7"/>
    <p:sldId id="263" r:id="rId8"/>
    <p:sldId id="264" r:id="rId9"/>
    <p:sldId id="267" r:id="rId10"/>
    <p:sldId id="268" r:id="rId11"/>
    <p:sldId id="269" r:id="rId12"/>
    <p:sldId id="270" r:id="rId13"/>
    <p:sldId id="271" r:id="rId14"/>
    <p:sldId id="26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92" d="100"/>
          <a:sy n="92" d="100"/>
        </p:scale>
        <p:origin x="21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FD28-F613-4E1E-BEB5-B9ED4962F1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0A7CB-DED0-4B95-9586-372CA6768B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EAE745-BC6D-4150-861A-3C124D9AAA8D}"/>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3FAC9F53-E717-4F3C-B128-3DEB57AFE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09FBC1-65D2-4F9A-9FCD-11204508A314}"/>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4396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4EA3C-8E50-476E-B5A9-ADB1610FE7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AFDFED-1B82-417E-8AE9-E72FCBC6A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776B3-3D5F-411F-89E0-4FC2ED3EEDF2}"/>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2C8AA1BB-5E10-4ABE-9508-E9B04EC02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56A95-D622-49BE-B621-81D5163E2906}"/>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79310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40F9F0-3BE4-4F5A-9AFD-D28C4874D3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2CC82-FBDB-45DF-BCAC-22B654D6BC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47E46-FFA1-461B-ABF7-FE8759F5DB04}"/>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0B71E4D3-F011-42B2-B1E7-B2D12C8CF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7C803-6493-4620-84BB-C88476BD4D2B}"/>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8264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C4188-9613-4007-81E9-BEA58A7A5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16668C-FBD5-4B21-B9E1-523A129331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8AB9A8-B0BB-43B1-AE7B-E0B5C1B685F9}"/>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E12DC862-A5E2-4E4E-A11B-2F469902C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3474F-AC1C-433A-AE60-459B2AF6D80E}"/>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28241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D3BF-3422-407D-9318-AB95D56694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AC1EDA-20B8-45C0-B642-58F06396D4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35F33D-E69F-4CB3-9CDC-0628648ED29B}"/>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F32A9CE0-0E9F-4842-AC64-2ED0A405A3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34DF34-D8AB-4118-93FD-E1281A2FD1F3}"/>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53397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6C805-A6CC-46BD-A3F7-6FDE488260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58EA29-4781-49D0-9D92-C07528C6C6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189B69-2779-444E-9A1C-9733442683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D4CECC-44F5-4557-8E6A-0BCCA85D9969}"/>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6" name="Footer Placeholder 5">
            <a:extLst>
              <a:ext uri="{FF2B5EF4-FFF2-40B4-BE49-F238E27FC236}">
                <a16:creationId xmlns:a16="http://schemas.microsoft.com/office/drawing/2014/main" id="{3C4DAEBF-50A9-4C22-AB4A-6E00CFC8D6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B8B968-4B2F-44C4-A842-D4773829FFE5}"/>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98455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2E85-757A-4CA7-B47E-6D515F8CAD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3D7C17-99C2-46F6-A262-412398266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085DC8-F384-409D-853B-E506C5F9E1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14E4D6-859A-42E8-A103-D0D19FD619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ACA0AB-CB75-49AE-97F6-CE5A839044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EC8495-DC22-46B3-A88D-4F11135A1877}"/>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8" name="Footer Placeholder 7">
            <a:extLst>
              <a:ext uri="{FF2B5EF4-FFF2-40B4-BE49-F238E27FC236}">
                <a16:creationId xmlns:a16="http://schemas.microsoft.com/office/drawing/2014/main" id="{9DADBDEA-9121-4677-9A24-0C18EBEC9D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229D08-5A0A-4252-9C16-D78B2BB25FF2}"/>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41773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74B7-8F78-4536-8FD7-9A47B8227C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C8E487-56D9-4830-9FDB-EC28F13D635C}"/>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4" name="Footer Placeholder 3">
            <a:extLst>
              <a:ext uri="{FF2B5EF4-FFF2-40B4-BE49-F238E27FC236}">
                <a16:creationId xmlns:a16="http://schemas.microsoft.com/office/drawing/2014/main" id="{F91F2687-29D9-4016-8C2D-D831764BF0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948661-6FC0-40E4-BC53-7501E9C5C92F}"/>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62010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E5DF77-5AA0-44DB-A0E7-D20122E5464D}"/>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3" name="Footer Placeholder 2">
            <a:extLst>
              <a:ext uri="{FF2B5EF4-FFF2-40B4-BE49-F238E27FC236}">
                <a16:creationId xmlns:a16="http://schemas.microsoft.com/office/drawing/2014/main" id="{673EDB17-CE93-47A3-BA6E-C7C7C02369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D923C7-46B4-4C9F-9F1C-F103746D611F}"/>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471993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C3474-AD3D-4558-AA37-B871E3EF6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2B70C3-E405-4F60-9368-FA1E5A3740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253C90-C1E4-4195-AC67-BD3C1471B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DF7125-2CEA-4768-B40A-077E55FD8A53}"/>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6" name="Footer Placeholder 5">
            <a:extLst>
              <a:ext uri="{FF2B5EF4-FFF2-40B4-BE49-F238E27FC236}">
                <a16:creationId xmlns:a16="http://schemas.microsoft.com/office/drawing/2014/main" id="{76315F90-640C-459F-92F1-9E509A0DE2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C47FAA-2497-45ED-B66A-E6F1833D869D}"/>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10949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5FFDB-20CA-45DD-A983-D6C115783D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4F5A1A-993E-451B-BADB-8A90709A32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B79074-139C-4803-A528-5B39ED33A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BC5EC0-05B7-4293-9FC6-9ACD51D89AA1}"/>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6" name="Footer Placeholder 5">
            <a:extLst>
              <a:ext uri="{FF2B5EF4-FFF2-40B4-BE49-F238E27FC236}">
                <a16:creationId xmlns:a16="http://schemas.microsoft.com/office/drawing/2014/main" id="{F3F06FBB-3293-480C-AC9B-1EF6490D3C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3E6676-096F-4C00-B8A3-7BF3CA17E42A}"/>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5396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7BB25F-0065-4C87-83AD-A7D0686141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F675FE-2948-4668-A487-C83C2FD0F2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0865C-36D7-4DB2-A8EE-97D565A048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D0996ACB-8133-446A-BF30-A3B497CEE6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3E4B5E-9F55-4E0C-B001-684047A7E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B2541-85C7-4525-8C05-E8216BBC163D}" type="slidenum">
              <a:rPr lang="en-US" smtClean="0"/>
              <a:t>‹#›</a:t>
            </a:fld>
            <a:endParaRPr lang="en-US"/>
          </a:p>
        </p:txBody>
      </p:sp>
    </p:spTree>
    <p:extLst>
      <p:ext uri="{BB962C8B-B14F-4D97-AF65-F5344CB8AC3E}">
        <p14:creationId xmlns:p14="http://schemas.microsoft.com/office/powerpoint/2010/main" val="1230754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4B833-7A40-4681-8032-2FAD8E401888}"/>
              </a:ext>
            </a:extLst>
          </p:cNvPr>
          <p:cNvSpPr>
            <a:spLocks noGrp="1"/>
          </p:cNvSpPr>
          <p:nvPr>
            <p:ph type="ctrTitle"/>
          </p:nvPr>
        </p:nvSpPr>
        <p:spPr>
          <a:xfrm>
            <a:off x="1524000" y="2160588"/>
            <a:ext cx="9144000" cy="2387600"/>
          </a:xfrm>
        </p:spPr>
        <p:txBody>
          <a:bodyPr/>
          <a:lstStyle/>
          <a:p>
            <a:r>
              <a:rPr lang="en-US" dirty="0"/>
              <a:t>WF on [145] </a:t>
            </a:r>
            <a:r>
              <a:rPr lang="en-US" dirty="0" err="1"/>
              <a:t>NR_ext_to_71GHz</a:t>
            </a:r>
            <a:r>
              <a:rPr lang="en-US" dirty="0"/>
              <a:t> </a:t>
            </a:r>
            <a:r>
              <a:rPr lang="en-US" dirty="0" err="1"/>
              <a:t>Part1</a:t>
            </a:r>
            <a:endParaRPr lang="en-US" dirty="0"/>
          </a:p>
        </p:txBody>
      </p:sp>
      <p:sp>
        <p:nvSpPr>
          <p:cNvPr id="3" name="Subtitle 2">
            <a:extLst>
              <a:ext uri="{FF2B5EF4-FFF2-40B4-BE49-F238E27FC236}">
                <a16:creationId xmlns:a16="http://schemas.microsoft.com/office/drawing/2014/main" id="{7B6F252C-79EC-4C4C-91FF-70400F659BBE}"/>
              </a:ext>
            </a:extLst>
          </p:cNvPr>
          <p:cNvSpPr>
            <a:spLocks noGrp="1"/>
          </p:cNvSpPr>
          <p:nvPr>
            <p:ph type="subTitle" idx="1"/>
          </p:nvPr>
        </p:nvSpPr>
        <p:spPr>
          <a:xfrm>
            <a:off x="1524000" y="4640263"/>
            <a:ext cx="9144000" cy="1655762"/>
          </a:xfrm>
        </p:spPr>
        <p:txBody>
          <a:bodyPr/>
          <a:lstStyle/>
          <a:p>
            <a:r>
              <a:rPr lang="en-US" dirty="0"/>
              <a:t>Intel Corporation (Moderator)</a:t>
            </a:r>
          </a:p>
        </p:txBody>
      </p:sp>
      <p:sp>
        <p:nvSpPr>
          <p:cNvPr id="4" name="Rectangle 3">
            <a:extLst>
              <a:ext uri="{FF2B5EF4-FFF2-40B4-BE49-F238E27FC236}">
                <a16:creationId xmlns:a16="http://schemas.microsoft.com/office/drawing/2014/main" id="{AF612496-DDA6-40FD-A525-14DD154BBD03}"/>
              </a:ext>
            </a:extLst>
          </p:cNvPr>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#99</a:t>
            </a:r>
            <a:r>
              <a:rPr lang="en-US" altLang="zh-CN" sz="2400" b="1" dirty="0"/>
              <a:t>-e</a:t>
            </a:r>
            <a:r>
              <a:rPr lang="en-US" altLang="sv-SE" sz="2400" b="1" dirty="0">
                <a:cs typeface="Arial" panose="020B0604020202020204" pitchFamily="34" charset="0"/>
              </a:rPr>
              <a:t> Meeting                                                                        R4-21xxxxx</a:t>
            </a:r>
            <a:endParaRPr lang="en-US" altLang="zh-CN" sz="2400" b="1" dirty="0">
              <a:cs typeface="Arial" panose="020B0604020202020204" pitchFamily="34" charset="0"/>
            </a:endParaRPr>
          </a:p>
          <a:p>
            <a:pPr>
              <a:buNone/>
            </a:pPr>
            <a:r>
              <a:rPr lang="en-GB" altLang="zh-CN" sz="2400" b="1" dirty="0"/>
              <a:t>Electronic Meeting, May </a:t>
            </a:r>
            <a:r>
              <a:rPr lang="en-US" altLang="zh-CN" sz="2400" b="1" dirty="0"/>
              <a:t>19 – 27, 2021</a:t>
            </a:r>
            <a:endParaRPr lang="sv-SE" altLang="sv-SE" sz="2400" b="1" dirty="0">
              <a:cs typeface="Arial" panose="020B0604020202020204" pitchFamily="34" charset="0"/>
            </a:endParaRPr>
          </a:p>
        </p:txBody>
      </p:sp>
    </p:spTree>
    <p:extLst>
      <p:ext uri="{BB962C8B-B14F-4D97-AF65-F5344CB8AC3E}">
        <p14:creationId xmlns:p14="http://schemas.microsoft.com/office/powerpoint/2010/main" val="1113832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CA equal to or larger than 2/2.16 GHz (Issue 3.2.4-2)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199" y="1825625"/>
            <a:ext cx="10832869" cy="4351338"/>
          </a:xfrm>
        </p:spPr>
        <p:txBody>
          <a:bodyPr>
            <a:normAutofit/>
          </a:bodyPr>
          <a:lstStyle/>
          <a:p>
            <a:r>
              <a:rPr lang="en-US" dirty="0"/>
              <a:t>Issue: Whether CA is supported for larger than 2/2.16 GHz</a:t>
            </a:r>
          </a:p>
          <a:p>
            <a:r>
              <a:rPr lang="en-US" dirty="0"/>
              <a:t>Options:</a:t>
            </a:r>
          </a:p>
          <a:p>
            <a:pPr lvl="1"/>
            <a:r>
              <a:rPr lang="en-US" dirty="0"/>
              <a:t>Option 1: Support CA ≥ 2/2.16 GHz (</a:t>
            </a:r>
            <a:r>
              <a:rPr lang="en-US" dirty="0" err="1"/>
              <a:t>CMCC</a:t>
            </a:r>
            <a:r>
              <a:rPr lang="en-US" dirty="0"/>
              <a:t>, vivo, Nokia, Huawei, Sony)</a:t>
            </a:r>
          </a:p>
          <a:p>
            <a:pPr lvl="1"/>
            <a:r>
              <a:rPr lang="en-US" dirty="0"/>
              <a:t>Others:</a:t>
            </a:r>
          </a:p>
          <a:p>
            <a:pPr lvl="2"/>
            <a:r>
              <a:rPr lang="en-US" dirty="0"/>
              <a:t>Normal CA operation (No sub-channelization) (Ericsson)</a:t>
            </a:r>
          </a:p>
          <a:p>
            <a:pPr lvl="2"/>
            <a:r>
              <a:rPr lang="en-US" dirty="0"/>
              <a:t>No such wide CA capability for handheld UE; Need further discussion for CPE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3391883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Operation Scenario in 60 GHz NR</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Latest approved </a:t>
            </a:r>
            <a:r>
              <a:rPr lang="en-US" dirty="0" err="1"/>
              <a:t>WID</a:t>
            </a:r>
            <a:r>
              <a:rPr lang="en-US" dirty="0"/>
              <a:t> states that NR/NR-U operation in 52.6 – 71 GHz can be in standalone, aggregated via CA or DC with an anchor carrier. Given the unlicensed band in 60 GHz is newly defined, it is necessary to define and finish a single band requirement first.</a:t>
            </a:r>
          </a:p>
          <a:p>
            <a:endParaRPr lang="en-US" dirty="0"/>
          </a:p>
          <a:p>
            <a:r>
              <a:rPr lang="en-US" dirty="0"/>
              <a:t>Agreement: RAN4 aims to finish a single band requirement first</a:t>
            </a:r>
          </a:p>
          <a:p>
            <a:pPr lvl="1"/>
            <a:endParaRPr lang="en-US" dirty="0"/>
          </a:p>
          <a:p>
            <a:pPr lvl="1"/>
            <a:endParaRPr lang="en-US" dirty="0"/>
          </a:p>
        </p:txBody>
      </p:sp>
    </p:spTree>
    <p:extLst>
      <p:ext uri="{BB962C8B-B14F-4D97-AF65-F5344CB8AC3E}">
        <p14:creationId xmlns:p14="http://schemas.microsoft.com/office/powerpoint/2010/main" val="1614800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FR definition in 60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200" y="1825625"/>
            <a:ext cx="10515600" cy="4766368"/>
          </a:xfrm>
        </p:spPr>
        <p:txBody>
          <a:bodyPr>
            <a:normAutofit fontScale="70000" lnSpcReduction="20000"/>
          </a:bodyPr>
          <a:lstStyle/>
          <a:p>
            <a:r>
              <a:rPr lang="en-US" dirty="0"/>
              <a:t>Issue: Plenary tasked each </a:t>
            </a:r>
            <a:r>
              <a:rPr lang="en-US" dirty="0" err="1"/>
              <a:t>WG</a:t>
            </a:r>
            <a:r>
              <a:rPr lang="en-US" dirty="0"/>
              <a:t> to discuss and recommend how to introduce FR definition in 60 GHz.</a:t>
            </a:r>
          </a:p>
          <a:p>
            <a:endParaRPr lang="en-US" dirty="0"/>
          </a:p>
          <a:p>
            <a:r>
              <a:rPr lang="en-US" dirty="0"/>
              <a:t>Options:</a:t>
            </a:r>
          </a:p>
          <a:p>
            <a:pPr lvl="1"/>
            <a:r>
              <a:rPr lang="en-GB" dirty="0"/>
              <a:t>Option 1: Introduce </a:t>
            </a:r>
            <a:r>
              <a:rPr lang="en-GB" dirty="0" err="1"/>
              <a:t>FR2</a:t>
            </a:r>
            <a:r>
              <a:rPr lang="en-GB" dirty="0"/>
              <a:t>-1 (24.25 – 52.6 GHz) and </a:t>
            </a:r>
            <a:r>
              <a:rPr lang="en-GB" dirty="0" err="1"/>
              <a:t>FR2</a:t>
            </a:r>
            <a:r>
              <a:rPr lang="en-GB" dirty="0"/>
              <a:t>-2 (52.6 – 71 GHz) (Apple, Intel, </a:t>
            </a:r>
            <a:r>
              <a:rPr lang="en-GB" dirty="0" err="1"/>
              <a:t>HW</a:t>
            </a:r>
            <a:r>
              <a:rPr lang="en-GB" dirty="0"/>
              <a:t>, Charter, LG)</a:t>
            </a:r>
            <a:endParaRPr lang="en-US" dirty="0"/>
          </a:p>
          <a:p>
            <a:pPr lvl="2"/>
            <a:r>
              <a:rPr lang="en-GB" dirty="0"/>
              <a:t>Within option 1, indicate on the preferred approach: </a:t>
            </a:r>
            <a:endParaRPr lang="en-US" dirty="0"/>
          </a:p>
          <a:p>
            <a:pPr lvl="3"/>
            <a:r>
              <a:rPr lang="en-GB" dirty="0"/>
              <a:t>“</a:t>
            </a:r>
            <a:r>
              <a:rPr lang="en-GB" dirty="0" err="1"/>
              <a:t>FR2</a:t>
            </a:r>
            <a:r>
              <a:rPr lang="en-GB" dirty="0"/>
              <a:t>-1 and </a:t>
            </a:r>
            <a:r>
              <a:rPr lang="en-GB" dirty="0" err="1"/>
              <a:t>FR2</a:t>
            </a:r>
            <a:r>
              <a:rPr lang="en-GB" dirty="0"/>
              <a:t>-2” (Apple, Intel), or </a:t>
            </a:r>
            <a:endParaRPr lang="en-US" dirty="0"/>
          </a:p>
          <a:p>
            <a:pPr lvl="3"/>
            <a:r>
              <a:rPr lang="en-GB" dirty="0"/>
              <a:t>“</a:t>
            </a:r>
            <a:r>
              <a:rPr lang="en-GB" dirty="0" err="1"/>
              <a:t>FR2.1</a:t>
            </a:r>
            <a:r>
              <a:rPr lang="en-GB" dirty="0"/>
              <a:t> and </a:t>
            </a:r>
            <a:r>
              <a:rPr lang="en-GB" dirty="0" err="1"/>
              <a:t>FR2.2</a:t>
            </a:r>
            <a:r>
              <a:rPr lang="en-GB" dirty="0"/>
              <a:t>” (Huawei)</a:t>
            </a:r>
            <a:endParaRPr lang="en-US" dirty="0"/>
          </a:p>
          <a:p>
            <a:pPr lvl="1"/>
            <a:r>
              <a:rPr lang="en-GB" dirty="0"/>
              <a:t>Option 2: Introduce </a:t>
            </a:r>
            <a:r>
              <a:rPr lang="en-GB" dirty="0" err="1"/>
              <a:t>FR2</a:t>
            </a:r>
            <a:r>
              <a:rPr lang="en-GB" dirty="0"/>
              <a:t>-2 (52.6 – 71 GHz) in addition to </a:t>
            </a:r>
            <a:r>
              <a:rPr lang="en-GB" dirty="0" err="1"/>
              <a:t>FR2</a:t>
            </a:r>
            <a:r>
              <a:rPr lang="en-GB" dirty="0"/>
              <a:t> (24.25 – 52.6 GHz) (Intel)</a:t>
            </a:r>
            <a:endParaRPr lang="en-US" dirty="0"/>
          </a:p>
          <a:p>
            <a:pPr lvl="1"/>
            <a:r>
              <a:rPr lang="en-GB" dirty="0"/>
              <a:t>Option 4: Ericsson, Charter, </a:t>
            </a:r>
            <a:r>
              <a:rPr lang="en-GB" dirty="0" err="1"/>
              <a:t>CMCC</a:t>
            </a:r>
            <a:r>
              <a:rPr lang="en-GB" dirty="0"/>
              <a:t>, Samsung, AT&amp;T</a:t>
            </a:r>
            <a:endParaRPr lang="en-US" dirty="0"/>
          </a:p>
          <a:p>
            <a:pPr lvl="2"/>
            <a:r>
              <a:rPr lang="en-GB" dirty="0"/>
              <a:t>All UE RF/</a:t>
            </a:r>
            <a:r>
              <a:rPr lang="en-GB" dirty="0" err="1"/>
              <a:t>demod</a:t>
            </a:r>
            <a:r>
              <a:rPr lang="en-GB" dirty="0"/>
              <a:t> requirements defined as function of band, BW, PC or band combo within </a:t>
            </a:r>
            <a:r>
              <a:rPr lang="en-GB" dirty="0" err="1"/>
              <a:t>FR2</a:t>
            </a:r>
            <a:r>
              <a:rPr lang="en-GB" dirty="0"/>
              <a:t>;</a:t>
            </a:r>
            <a:endParaRPr lang="en-US" dirty="0"/>
          </a:p>
          <a:p>
            <a:pPr lvl="2"/>
            <a:r>
              <a:rPr lang="en-GB" dirty="0"/>
              <a:t>BS requirements can be updated to cater for an extension of </a:t>
            </a:r>
            <a:r>
              <a:rPr lang="en-GB" dirty="0" err="1"/>
              <a:t>FR2</a:t>
            </a:r>
            <a:r>
              <a:rPr lang="en-GB" dirty="0"/>
              <a:t> to include 52.6 – 71 GHz;</a:t>
            </a:r>
            <a:endParaRPr lang="en-US" dirty="0"/>
          </a:p>
          <a:p>
            <a:pPr lvl="2"/>
            <a:r>
              <a:rPr lang="en-GB" dirty="0"/>
              <a:t>All </a:t>
            </a:r>
            <a:r>
              <a:rPr lang="en-GB" dirty="0" err="1"/>
              <a:t>RRM</a:t>
            </a:r>
            <a:r>
              <a:rPr lang="en-GB" dirty="0"/>
              <a:t> requirements for higher </a:t>
            </a:r>
            <a:r>
              <a:rPr lang="en-GB" dirty="0" err="1"/>
              <a:t>SCS</a:t>
            </a:r>
            <a:r>
              <a:rPr lang="en-GB" dirty="0"/>
              <a:t> applicable for 52.6 – 71 GHz can be defined as function of </a:t>
            </a:r>
            <a:r>
              <a:rPr lang="en-GB" dirty="0" err="1"/>
              <a:t>SCS</a:t>
            </a:r>
            <a:r>
              <a:rPr lang="en-GB" dirty="0"/>
              <a:t> within </a:t>
            </a:r>
            <a:r>
              <a:rPr lang="en-GB" dirty="0" err="1"/>
              <a:t>FR2</a:t>
            </a:r>
            <a:r>
              <a:rPr lang="en-GB" dirty="0"/>
              <a:t>;</a:t>
            </a:r>
            <a:endParaRPr lang="en-US" dirty="0"/>
          </a:p>
          <a:p>
            <a:pPr lvl="1"/>
            <a:r>
              <a:rPr lang="en-GB" dirty="0"/>
              <a:t>Option 5: Nokia, </a:t>
            </a:r>
            <a:r>
              <a:rPr lang="en-GB" dirty="0" err="1"/>
              <a:t>ZTE</a:t>
            </a:r>
            <a:r>
              <a:rPr lang="en-GB" dirty="0"/>
              <a:t>, </a:t>
            </a:r>
            <a:r>
              <a:rPr lang="en-GB" dirty="0" err="1"/>
              <a:t>QCOM</a:t>
            </a:r>
            <a:r>
              <a:rPr lang="en-GB" dirty="0"/>
              <a:t>, </a:t>
            </a:r>
            <a:r>
              <a:rPr lang="en-GB" dirty="0" err="1"/>
              <a:t>R&amp;S</a:t>
            </a:r>
            <a:endParaRPr lang="en-US" dirty="0"/>
          </a:p>
          <a:p>
            <a:pPr lvl="2"/>
            <a:r>
              <a:rPr lang="en-GB" dirty="0"/>
              <a:t>Keep </a:t>
            </a:r>
            <a:r>
              <a:rPr lang="en-GB" dirty="0" err="1"/>
              <a:t>FR2</a:t>
            </a:r>
            <a:r>
              <a:rPr lang="en-GB" dirty="0"/>
              <a:t> definition as it is</a:t>
            </a:r>
            <a:endParaRPr lang="en-US" dirty="0"/>
          </a:p>
          <a:p>
            <a:pPr lvl="2"/>
            <a:r>
              <a:rPr lang="en-GB" dirty="0"/>
              <a:t>Introduce </a:t>
            </a:r>
            <a:r>
              <a:rPr lang="en-GB" dirty="0" err="1"/>
              <a:t>FR2x</a:t>
            </a:r>
            <a:r>
              <a:rPr lang="en-GB" dirty="0"/>
              <a:t> (52.6 – 71 GHz) and </a:t>
            </a:r>
            <a:r>
              <a:rPr lang="en-GB" dirty="0" err="1"/>
              <a:t>FR2</a:t>
            </a:r>
            <a:r>
              <a:rPr lang="en-GB" dirty="0"/>
              <a:t>-comb (24.25 – 71 GHz)</a:t>
            </a:r>
            <a:endParaRPr lang="en-US" dirty="0"/>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3931907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OTA aspect in 60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Whether RAN4 needs to recommend RAN Plenary the need and urgency of studying the UE OTA test method for 52.6 – 71 GHz.</a:t>
            </a:r>
          </a:p>
          <a:p>
            <a:endParaRPr lang="en-US" dirty="0"/>
          </a:p>
          <a:p>
            <a:r>
              <a:rPr lang="en-US" dirty="0"/>
              <a:t>Agreement: Agree to recommend RAN Plenary the need and urgency of studying the UE OTA test method for 52.6 – 71 GHz</a:t>
            </a:r>
          </a:p>
          <a:p>
            <a:pPr lvl="1"/>
            <a:endParaRPr lang="en-US" dirty="0"/>
          </a:p>
          <a:p>
            <a:pPr lvl="1"/>
            <a:endParaRPr lang="en-US" dirty="0"/>
          </a:p>
        </p:txBody>
      </p:sp>
    </p:spTree>
    <p:extLst>
      <p:ext uri="{BB962C8B-B14F-4D97-AF65-F5344CB8AC3E}">
        <p14:creationId xmlns:p14="http://schemas.microsoft.com/office/powerpoint/2010/main" val="1325153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FD9D8-6EA1-4952-9DB7-B92030AF83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058EA7C-913C-4D15-B247-D9866F0F4F18}"/>
              </a:ext>
            </a:extLst>
          </p:cNvPr>
          <p:cNvSpPr>
            <a:spLocks noGrp="1"/>
          </p:cNvSpPr>
          <p:nvPr>
            <p:ph idx="1"/>
          </p:nvPr>
        </p:nvSpPr>
        <p:spPr/>
        <p:txBody>
          <a:bodyPr/>
          <a:lstStyle/>
          <a:p>
            <a:r>
              <a:rPr lang="en-US" dirty="0" err="1"/>
              <a:t>R4</a:t>
            </a:r>
            <a:r>
              <a:rPr lang="en-US" dirty="0"/>
              <a:t>-2107671, “Summary for [99-e][145] </a:t>
            </a:r>
            <a:r>
              <a:rPr lang="en-US" dirty="0" err="1"/>
              <a:t>NR_ext_to_71GHz_Part_1</a:t>
            </a:r>
            <a:r>
              <a:rPr lang="en-US" dirty="0"/>
              <a:t>,” Intel (moderator), RAN4 #99-e, May 2021</a:t>
            </a:r>
          </a:p>
          <a:p>
            <a:endParaRPr lang="en-US" dirty="0"/>
          </a:p>
        </p:txBody>
      </p:sp>
    </p:spTree>
    <p:extLst>
      <p:ext uri="{BB962C8B-B14F-4D97-AF65-F5344CB8AC3E}">
        <p14:creationId xmlns:p14="http://schemas.microsoft.com/office/powerpoint/2010/main" val="1533460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6BF01-8913-4528-ADED-1F8314F93E7E}"/>
              </a:ext>
            </a:extLst>
          </p:cNvPr>
          <p:cNvSpPr>
            <a:spLocks noGrp="1"/>
          </p:cNvSpPr>
          <p:nvPr>
            <p:ph type="title"/>
          </p:nvPr>
        </p:nvSpPr>
        <p:spPr/>
        <p:txBody>
          <a:bodyPr/>
          <a:lstStyle/>
          <a:p>
            <a:r>
              <a:rPr lang="en-US" dirty="0"/>
              <a:t>Band number (Issue 2.2.1)</a:t>
            </a:r>
          </a:p>
        </p:txBody>
      </p:sp>
      <p:sp>
        <p:nvSpPr>
          <p:cNvPr id="3" name="Content Placeholder 2">
            <a:extLst>
              <a:ext uri="{FF2B5EF4-FFF2-40B4-BE49-F238E27FC236}">
                <a16:creationId xmlns:a16="http://schemas.microsoft.com/office/drawing/2014/main" id="{C2743715-885D-44EA-97C8-685F0ADED471}"/>
              </a:ext>
            </a:extLst>
          </p:cNvPr>
          <p:cNvSpPr>
            <a:spLocks noGrp="1"/>
          </p:cNvSpPr>
          <p:nvPr>
            <p:ph idx="1"/>
          </p:nvPr>
        </p:nvSpPr>
        <p:spPr/>
        <p:txBody>
          <a:bodyPr/>
          <a:lstStyle/>
          <a:p>
            <a:r>
              <a:rPr lang="en-US" dirty="0"/>
              <a:t>Issue: Whether 52.6 – 71 GHz range is to reuse </a:t>
            </a:r>
            <a:r>
              <a:rPr lang="en-US" dirty="0" err="1"/>
              <a:t>FR2</a:t>
            </a:r>
            <a:r>
              <a:rPr lang="en-US" dirty="0"/>
              <a:t> range, i.e., 257 – 512, or a new range, i.e., 513 – 1024.</a:t>
            </a:r>
          </a:p>
          <a:p>
            <a:endParaRPr lang="en-US" dirty="0"/>
          </a:p>
          <a:p>
            <a:r>
              <a:rPr lang="en-US" dirty="0"/>
              <a:t>Agreement: Reuse the reserved band numbers in </a:t>
            </a:r>
            <a:r>
              <a:rPr lang="en-US" dirty="0" err="1"/>
              <a:t>FR2</a:t>
            </a:r>
            <a:r>
              <a:rPr lang="en-US" dirty="0"/>
              <a:t> for 60 GHz band</a:t>
            </a:r>
          </a:p>
        </p:txBody>
      </p:sp>
    </p:spTree>
    <p:extLst>
      <p:ext uri="{BB962C8B-B14F-4D97-AF65-F5344CB8AC3E}">
        <p14:creationId xmlns:p14="http://schemas.microsoft.com/office/powerpoint/2010/main" val="1225596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B7F9-22F7-417A-9990-033C5E7B07EB}"/>
              </a:ext>
            </a:extLst>
          </p:cNvPr>
          <p:cNvSpPr>
            <a:spLocks noGrp="1"/>
          </p:cNvSpPr>
          <p:nvPr>
            <p:ph type="title"/>
          </p:nvPr>
        </p:nvSpPr>
        <p:spPr>
          <a:xfrm>
            <a:off x="838200" y="365125"/>
            <a:ext cx="10658302" cy="1325563"/>
          </a:xfrm>
        </p:spPr>
        <p:txBody>
          <a:bodyPr/>
          <a:lstStyle/>
          <a:p>
            <a:r>
              <a:rPr lang="en-US" dirty="0"/>
              <a:t>Regulatory for Unlicensed band (Issue 2.2.2-1)</a:t>
            </a:r>
          </a:p>
        </p:txBody>
      </p:sp>
      <p:sp>
        <p:nvSpPr>
          <p:cNvPr id="3" name="Content Placeholder 2">
            <a:extLst>
              <a:ext uri="{FF2B5EF4-FFF2-40B4-BE49-F238E27FC236}">
                <a16:creationId xmlns:a16="http://schemas.microsoft.com/office/drawing/2014/main" id="{C53FC4DF-A3A7-4127-93A6-AD77638118CA}"/>
              </a:ext>
            </a:extLst>
          </p:cNvPr>
          <p:cNvSpPr>
            <a:spLocks noGrp="1"/>
          </p:cNvSpPr>
          <p:nvPr>
            <p:ph idx="1"/>
          </p:nvPr>
        </p:nvSpPr>
        <p:spPr>
          <a:xfrm>
            <a:off x="838200" y="1825624"/>
            <a:ext cx="10515600" cy="5032376"/>
          </a:xfrm>
        </p:spPr>
        <p:txBody>
          <a:bodyPr>
            <a:normAutofit/>
          </a:bodyPr>
          <a:lstStyle/>
          <a:p>
            <a:r>
              <a:rPr lang="en-US" dirty="0"/>
              <a:t>Issue: Which regulatory requirements will be considered for unlicensed regulation requirements.</a:t>
            </a:r>
          </a:p>
          <a:p>
            <a:endParaRPr lang="en-US" dirty="0"/>
          </a:p>
          <a:p>
            <a:r>
              <a:rPr lang="en-US" dirty="0"/>
              <a:t>Agreement: Consider </a:t>
            </a:r>
            <a:r>
              <a:rPr lang="en-US" dirty="0" err="1"/>
              <a:t>EN</a:t>
            </a:r>
            <a:r>
              <a:rPr lang="en-US" dirty="0"/>
              <a:t> 302 567, </a:t>
            </a:r>
            <a:r>
              <a:rPr lang="en-US" dirty="0" err="1"/>
              <a:t>EN</a:t>
            </a:r>
            <a:r>
              <a:rPr lang="en-US" dirty="0"/>
              <a:t> 303 753, and TR 38.805 (FCC 47 CFR 15.255) for mobile application in unlicensed band.</a:t>
            </a:r>
          </a:p>
        </p:txBody>
      </p:sp>
    </p:spTree>
    <p:extLst>
      <p:ext uri="{BB962C8B-B14F-4D97-AF65-F5344CB8AC3E}">
        <p14:creationId xmlns:p14="http://schemas.microsoft.com/office/powerpoint/2010/main" val="747296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B7F9-22F7-417A-9990-033C5E7B07EB}"/>
              </a:ext>
            </a:extLst>
          </p:cNvPr>
          <p:cNvSpPr>
            <a:spLocks noGrp="1"/>
          </p:cNvSpPr>
          <p:nvPr>
            <p:ph type="title"/>
          </p:nvPr>
        </p:nvSpPr>
        <p:spPr/>
        <p:txBody>
          <a:bodyPr/>
          <a:lstStyle/>
          <a:p>
            <a:r>
              <a:rPr lang="en-US" dirty="0"/>
              <a:t>ITS band for unlicensed band (Issue 2.2.2-2)</a:t>
            </a:r>
          </a:p>
        </p:txBody>
      </p:sp>
      <p:sp>
        <p:nvSpPr>
          <p:cNvPr id="3" name="Content Placeholder 2">
            <a:extLst>
              <a:ext uri="{FF2B5EF4-FFF2-40B4-BE49-F238E27FC236}">
                <a16:creationId xmlns:a16="http://schemas.microsoft.com/office/drawing/2014/main" id="{C53FC4DF-A3A7-4127-93A6-AD77638118CA}"/>
              </a:ext>
            </a:extLst>
          </p:cNvPr>
          <p:cNvSpPr>
            <a:spLocks noGrp="1"/>
          </p:cNvSpPr>
          <p:nvPr>
            <p:ph idx="1"/>
          </p:nvPr>
        </p:nvSpPr>
        <p:spPr/>
        <p:txBody>
          <a:bodyPr/>
          <a:lstStyle/>
          <a:p>
            <a:r>
              <a:rPr lang="en-US" dirty="0"/>
              <a:t>Issue: Whether ITS band for unlicensed band</a:t>
            </a:r>
          </a:p>
          <a:p>
            <a:endParaRPr lang="en-US" dirty="0"/>
          </a:p>
          <a:p>
            <a:r>
              <a:rPr lang="en-US" dirty="0"/>
              <a:t>Agreement: No need to exclude ITS band for unlicensed band</a:t>
            </a:r>
          </a:p>
        </p:txBody>
      </p:sp>
    </p:spTree>
    <p:extLst>
      <p:ext uri="{BB962C8B-B14F-4D97-AF65-F5344CB8AC3E}">
        <p14:creationId xmlns:p14="http://schemas.microsoft.com/office/powerpoint/2010/main" val="2094264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249B-765F-4C25-A4FF-6FFF13AE696B}"/>
              </a:ext>
            </a:extLst>
          </p:cNvPr>
          <p:cNvSpPr>
            <a:spLocks noGrp="1"/>
          </p:cNvSpPr>
          <p:nvPr>
            <p:ph type="title"/>
          </p:nvPr>
        </p:nvSpPr>
        <p:spPr/>
        <p:txBody>
          <a:bodyPr/>
          <a:lstStyle/>
          <a:p>
            <a:r>
              <a:rPr lang="en-US" dirty="0"/>
              <a:t>Max </a:t>
            </a:r>
            <a:r>
              <a:rPr lang="en-US" dirty="0" err="1"/>
              <a:t>CBW</a:t>
            </a:r>
            <a:r>
              <a:rPr lang="en-US" dirty="0"/>
              <a:t> for 960 kHz (Issue 3.2.1-1)</a:t>
            </a:r>
          </a:p>
        </p:txBody>
      </p:sp>
      <p:sp>
        <p:nvSpPr>
          <p:cNvPr id="3" name="Content Placeholder 2">
            <a:extLst>
              <a:ext uri="{FF2B5EF4-FFF2-40B4-BE49-F238E27FC236}">
                <a16:creationId xmlns:a16="http://schemas.microsoft.com/office/drawing/2014/main" id="{2EBC2F11-47CF-47D6-AEEA-1A2E6B181B3C}"/>
              </a:ext>
            </a:extLst>
          </p:cNvPr>
          <p:cNvSpPr>
            <a:spLocks noGrp="1"/>
          </p:cNvSpPr>
          <p:nvPr>
            <p:ph idx="1"/>
          </p:nvPr>
        </p:nvSpPr>
        <p:spPr>
          <a:xfrm>
            <a:off x="838200" y="1825625"/>
            <a:ext cx="10515600" cy="4667250"/>
          </a:xfrm>
        </p:spPr>
        <p:txBody>
          <a:bodyPr>
            <a:normAutofit fontScale="92500" lnSpcReduction="10000"/>
          </a:bodyPr>
          <a:lstStyle/>
          <a:p>
            <a:r>
              <a:rPr lang="en-US" dirty="0"/>
              <a:t>Issue: Max </a:t>
            </a:r>
            <a:r>
              <a:rPr lang="en-US" dirty="0" err="1"/>
              <a:t>CBW</a:t>
            </a:r>
            <a:r>
              <a:rPr lang="en-US" dirty="0"/>
              <a:t> for 960 kHz </a:t>
            </a:r>
            <a:r>
              <a:rPr lang="en-US" dirty="0" err="1"/>
              <a:t>SCS</a:t>
            </a:r>
            <a:endParaRPr lang="en-US" dirty="0"/>
          </a:p>
          <a:p>
            <a:r>
              <a:rPr lang="en-US" dirty="0"/>
              <a:t>Options:</a:t>
            </a:r>
          </a:p>
          <a:p>
            <a:pPr lvl="1"/>
            <a:r>
              <a:rPr lang="en-GB" dirty="0"/>
              <a:t>Option 1: 2000 MHz for both licensed and unlicensed bands (CATT, Apple, </a:t>
            </a:r>
            <a:r>
              <a:rPr lang="en-GB" dirty="0" err="1"/>
              <a:t>QCOM</a:t>
            </a:r>
            <a:r>
              <a:rPr lang="en-GB" dirty="0"/>
              <a:t>, </a:t>
            </a:r>
            <a:r>
              <a:rPr lang="en-GB" dirty="0" err="1"/>
              <a:t>CMCC</a:t>
            </a:r>
            <a:r>
              <a:rPr lang="en-GB" dirty="0"/>
              <a:t>, vivo, Samsung, Intel, </a:t>
            </a:r>
            <a:r>
              <a:rPr lang="en-GB" dirty="0" err="1"/>
              <a:t>ZTE</a:t>
            </a:r>
            <a:r>
              <a:rPr lang="en-GB" dirty="0"/>
              <a:t>, </a:t>
            </a:r>
            <a:r>
              <a:rPr lang="en-GB" dirty="0" err="1"/>
              <a:t>MTK</a:t>
            </a:r>
            <a:r>
              <a:rPr lang="en-GB" dirty="0"/>
              <a:t>, Xiaomi, Huawei)</a:t>
            </a:r>
            <a:endParaRPr lang="en-US" dirty="0"/>
          </a:p>
          <a:p>
            <a:pPr lvl="1"/>
            <a:r>
              <a:rPr lang="en-GB" dirty="0"/>
              <a:t>Option 2: 2160 MHz and 2000 MHz for both licensed and unlicensed (</a:t>
            </a:r>
            <a:r>
              <a:rPr lang="en-GB" dirty="0" err="1"/>
              <a:t>QCOM</a:t>
            </a:r>
            <a:r>
              <a:rPr lang="en-GB" dirty="0"/>
              <a:t>, Xiaomi, Nokia, Charter)</a:t>
            </a:r>
            <a:endParaRPr lang="en-US" dirty="0"/>
          </a:p>
          <a:p>
            <a:pPr lvl="1"/>
            <a:r>
              <a:rPr lang="en-GB" dirty="0"/>
              <a:t>Option 3: 2160 MHz for unlicensed and 2000 MHz for licensed (Apple, </a:t>
            </a:r>
            <a:r>
              <a:rPr lang="en-GB" dirty="0" err="1"/>
              <a:t>LGE</a:t>
            </a:r>
            <a:r>
              <a:rPr lang="en-GB" dirty="0"/>
              <a:t>, Charter, Sony)</a:t>
            </a:r>
            <a:endParaRPr lang="en-US" dirty="0"/>
          </a:p>
          <a:p>
            <a:pPr lvl="1"/>
            <a:r>
              <a:rPr lang="en-GB" dirty="0"/>
              <a:t>Option 4: Make a decision for unlicensed operation and FFS for licensed operation (</a:t>
            </a:r>
            <a:r>
              <a:rPr lang="en-GB" dirty="0" err="1"/>
              <a:t>QCOM</a:t>
            </a:r>
            <a:r>
              <a:rPr lang="en-GB" dirty="0"/>
              <a:t>)</a:t>
            </a:r>
            <a:endParaRPr lang="en-US" dirty="0"/>
          </a:p>
          <a:p>
            <a:pPr lvl="1"/>
            <a:r>
              <a:rPr lang="en-GB" dirty="0"/>
              <a:t>Option 5: 2160 MHz for both licensed and unlicensed bands (Ericsson, Sony)</a:t>
            </a:r>
            <a:endParaRPr lang="en-US" dirty="0"/>
          </a:p>
          <a:p>
            <a:endParaRPr lang="en-US" dirty="0"/>
          </a:p>
          <a:p>
            <a:pPr marL="0" indent="0">
              <a:buNone/>
            </a:pPr>
            <a:r>
              <a:rPr lang="en-US" dirty="0"/>
              <a:t>Agreement: </a:t>
            </a:r>
            <a:r>
              <a:rPr lang="en-US" dirty="0">
                <a:highlight>
                  <a:srgbClr val="FFFF00"/>
                </a:highlight>
              </a:rPr>
              <a:t>TBD</a:t>
            </a:r>
          </a:p>
          <a:p>
            <a:endParaRPr lang="en-US" dirty="0"/>
          </a:p>
        </p:txBody>
      </p:sp>
    </p:spTree>
    <p:extLst>
      <p:ext uri="{BB962C8B-B14F-4D97-AF65-F5344CB8AC3E}">
        <p14:creationId xmlns:p14="http://schemas.microsoft.com/office/powerpoint/2010/main" val="1680462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Intermediate </a:t>
            </a:r>
            <a:r>
              <a:rPr lang="en-US" dirty="0" err="1"/>
              <a:t>CBWs</a:t>
            </a:r>
            <a:r>
              <a:rPr lang="en-US" dirty="0"/>
              <a:t> between Max and Min </a:t>
            </a:r>
            <a:r>
              <a:rPr lang="en-US" dirty="0" err="1"/>
              <a:t>CBWs</a:t>
            </a:r>
            <a:r>
              <a:rPr lang="en-US" dirty="0"/>
              <a:t> (Issue 3.2.1-2)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lstStyle/>
          <a:p>
            <a:pPr lvl="0"/>
            <a:r>
              <a:rPr lang="en-GB" dirty="0"/>
              <a:t>Issue: Intermediate </a:t>
            </a:r>
            <a:r>
              <a:rPr lang="en-GB" dirty="0" err="1"/>
              <a:t>CBWs</a:t>
            </a:r>
            <a:r>
              <a:rPr lang="en-GB" dirty="0"/>
              <a:t> between max and min </a:t>
            </a:r>
            <a:r>
              <a:rPr lang="en-GB" dirty="0" err="1"/>
              <a:t>CBWs</a:t>
            </a:r>
            <a:r>
              <a:rPr lang="en-GB" dirty="0"/>
              <a:t> for each </a:t>
            </a:r>
            <a:r>
              <a:rPr lang="en-GB" dirty="0" err="1"/>
              <a:t>SCS</a:t>
            </a:r>
            <a:endParaRPr lang="en-GB" dirty="0"/>
          </a:p>
          <a:p>
            <a:pPr lvl="0"/>
            <a:endParaRPr lang="en-US" dirty="0"/>
          </a:p>
          <a:p>
            <a:r>
              <a:rPr lang="en-US" dirty="0"/>
              <a:t>Agreement: Introduce integer multiples of the minimum </a:t>
            </a:r>
            <a:r>
              <a:rPr lang="en-US" dirty="0" err="1"/>
              <a:t>CBW</a:t>
            </a:r>
            <a:r>
              <a:rPr lang="en-US" dirty="0"/>
              <a:t> for each </a:t>
            </a:r>
            <a:r>
              <a:rPr lang="en-US" dirty="0" err="1"/>
              <a:t>SCS</a:t>
            </a:r>
            <a:r>
              <a:rPr lang="en-US" dirty="0"/>
              <a:t>:</a:t>
            </a:r>
          </a:p>
          <a:p>
            <a:pPr lvl="1"/>
            <a:r>
              <a:rPr lang="en-US" dirty="0"/>
              <a:t>120 kHz </a:t>
            </a:r>
            <a:r>
              <a:rPr lang="en-US" dirty="0" err="1"/>
              <a:t>SCS</a:t>
            </a:r>
            <a:r>
              <a:rPr lang="en-US" dirty="0"/>
              <a:t>: 200 MHz</a:t>
            </a:r>
          </a:p>
          <a:p>
            <a:pPr lvl="1"/>
            <a:r>
              <a:rPr lang="en-US" dirty="0"/>
              <a:t>480 kHz </a:t>
            </a:r>
            <a:r>
              <a:rPr lang="en-US" dirty="0" err="1"/>
              <a:t>SCS</a:t>
            </a:r>
            <a:r>
              <a:rPr lang="en-US" dirty="0"/>
              <a:t>: 800 MHz</a:t>
            </a:r>
          </a:p>
          <a:p>
            <a:pPr lvl="1"/>
            <a:r>
              <a:rPr lang="en-US" dirty="0"/>
              <a:t>960 kHz </a:t>
            </a:r>
            <a:r>
              <a:rPr lang="en-US" dirty="0" err="1"/>
              <a:t>SCS</a:t>
            </a:r>
            <a:r>
              <a:rPr lang="en-US" dirty="0"/>
              <a:t>: 800 MHz, 1600 MHz</a:t>
            </a:r>
          </a:p>
        </p:txBody>
      </p:sp>
    </p:spTree>
    <p:extLst>
      <p:ext uri="{BB962C8B-B14F-4D97-AF65-F5344CB8AC3E}">
        <p14:creationId xmlns:p14="http://schemas.microsoft.com/office/powerpoint/2010/main" val="2175079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Channelization (Issue 3.2.2)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fontScale="70000" lnSpcReduction="20000"/>
          </a:bodyPr>
          <a:lstStyle/>
          <a:p>
            <a:r>
              <a:rPr lang="en-US" dirty="0"/>
              <a:t>Issue: Channelization on 52.6 – 71 GHz whether it should be harmonized or separated between license and unlicensed bands.</a:t>
            </a:r>
          </a:p>
          <a:p>
            <a:r>
              <a:rPr lang="en-US" dirty="0"/>
              <a:t>Options:</a:t>
            </a:r>
          </a:p>
          <a:p>
            <a:pPr lvl="1"/>
            <a:r>
              <a:rPr lang="en-GB" dirty="0"/>
              <a:t>Option 1: Harmonize channelization between licensed and unlicensed bands (Nokia):</a:t>
            </a:r>
            <a:endParaRPr lang="en-US" dirty="0"/>
          </a:p>
          <a:p>
            <a:pPr lvl="2"/>
            <a:r>
              <a:rPr lang="en-GB" dirty="0"/>
              <a:t>Option </a:t>
            </a:r>
            <a:r>
              <a:rPr lang="en-GB" dirty="0" err="1"/>
              <a:t>1A</a:t>
            </a:r>
            <a:r>
              <a:rPr lang="en-GB" dirty="0"/>
              <a:t>: Align with IEEE with fixed channelization (</a:t>
            </a:r>
            <a:r>
              <a:rPr lang="en-GB" dirty="0" err="1"/>
              <a:t>QCOM</a:t>
            </a:r>
            <a:r>
              <a:rPr lang="en-GB" dirty="0"/>
              <a:t>, Charter)</a:t>
            </a:r>
            <a:endParaRPr lang="en-US" dirty="0"/>
          </a:p>
          <a:p>
            <a:pPr lvl="2"/>
            <a:r>
              <a:rPr lang="en-GB" dirty="0"/>
              <a:t>Option </a:t>
            </a:r>
            <a:r>
              <a:rPr lang="en-GB" dirty="0" err="1"/>
              <a:t>1B</a:t>
            </a:r>
            <a:r>
              <a:rPr lang="en-GB" dirty="0"/>
              <a:t>: Do not align with IEEE with fixed channelization (vivo, </a:t>
            </a:r>
            <a:r>
              <a:rPr lang="en-GB" dirty="0" err="1"/>
              <a:t>MTK</a:t>
            </a:r>
            <a:r>
              <a:rPr lang="en-GB" dirty="0"/>
              <a:t>)</a:t>
            </a:r>
            <a:endParaRPr lang="en-US" dirty="0"/>
          </a:p>
          <a:p>
            <a:pPr lvl="2"/>
            <a:r>
              <a:rPr lang="en-GB" dirty="0"/>
              <a:t>Option </a:t>
            </a:r>
            <a:r>
              <a:rPr lang="en-GB" dirty="0" err="1"/>
              <a:t>1C</a:t>
            </a:r>
            <a:r>
              <a:rPr lang="en-GB" dirty="0"/>
              <a:t>: Do not align with IEEE and floating channelization (Ericsson</a:t>
            </a:r>
            <a:r>
              <a:rPr lang="en-US" dirty="0"/>
              <a:t>, </a:t>
            </a:r>
            <a:r>
              <a:rPr lang="en-US" dirty="0" err="1"/>
              <a:t>ZTE</a:t>
            </a:r>
            <a:r>
              <a:rPr lang="en-US" dirty="0"/>
              <a:t>, Huawei</a:t>
            </a:r>
            <a:r>
              <a:rPr lang="en-GB" dirty="0"/>
              <a:t>)</a:t>
            </a:r>
            <a:endParaRPr lang="en-US" dirty="0"/>
          </a:p>
          <a:p>
            <a:pPr lvl="2"/>
            <a:r>
              <a:rPr lang="en-GB" dirty="0"/>
              <a:t>Option </a:t>
            </a:r>
            <a:r>
              <a:rPr lang="en-GB" dirty="0" err="1"/>
              <a:t>1D</a:t>
            </a:r>
            <a:r>
              <a:rPr lang="en-GB" dirty="0"/>
              <a:t>: CATT, </a:t>
            </a:r>
            <a:r>
              <a:rPr lang="en-GB" dirty="0" err="1"/>
              <a:t>CMCC</a:t>
            </a:r>
            <a:endParaRPr lang="en-US" dirty="0"/>
          </a:p>
          <a:p>
            <a:pPr lvl="3"/>
            <a:r>
              <a:rPr lang="en-GB" dirty="0"/>
              <a:t>Option </a:t>
            </a:r>
            <a:r>
              <a:rPr lang="en-GB" dirty="0" err="1"/>
              <a:t>1D</a:t>
            </a:r>
            <a:r>
              <a:rPr lang="en-GB" dirty="0"/>
              <a:t>-1 for licensed and no </a:t>
            </a:r>
            <a:r>
              <a:rPr lang="en-GB" dirty="0" err="1"/>
              <a:t>LBT</a:t>
            </a:r>
            <a:r>
              <a:rPr lang="en-GB" dirty="0"/>
              <a:t> unlicensed bands.</a:t>
            </a:r>
            <a:endParaRPr lang="en-US" dirty="0"/>
          </a:p>
          <a:p>
            <a:pPr lvl="3"/>
            <a:r>
              <a:rPr lang="en-GB" dirty="0"/>
              <a:t>Option </a:t>
            </a:r>
            <a:r>
              <a:rPr lang="en-GB" dirty="0" err="1"/>
              <a:t>1D</a:t>
            </a:r>
            <a:r>
              <a:rPr lang="en-GB" dirty="0"/>
              <a:t>-2 for </a:t>
            </a:r>
            <a:r>
              <a:rPr lang="en-GB" dirty="0" err="1"/>
              <a:t>LBT</a:t>
            </a:r>
            <a:r>
              <a:rPr lang="en-GB" dirty="0"/>
              <a:t> unlicensed bands. Try to harmonize option </a:t>
            </a:r>
            <a:r>
              <a:rPr lang="en-GB" dirty="0" err="1"/>
              <a:t>1A</a:t>
            </a:r>
            <a:r>
              <a:rPr lang="en-GB" dirty="0"/>
              <a:t> with option </a:t>
            </a:r>
            <a:r>
              <a:rPr lang="en-GB" dirty="0" err="1"/>
              <a:t>1B</a:t>
            </a:r>
            <a:r>
              <a:rPr lang="en-GB" dirty="0"/>
              <a:t> as much as possible.</a:t>
            </a:r>
            <a:endParaRPr lang="en-US" dirty="0"/>
          </a:p>
          <a:p>
            <a:pPr lvl="1"/>
            <a:r>
              <a:rPr lang="en-GB" dirty="0"/>
              <a:t>Option 2: Separate channelization (Apple, Xiaomi)</a:t>
            </a:r>
            <a:endParaRPr lang="en-US" dirty="0"/>
          </a:p>
          <a:p>
            <a:pPr lvl="2"/>
            <a:r>
              <a:rPr lang="en-GB" dirty="0"/>
              <a:t>For licensed:</a:t>
            </a:r>
            <a:endParaRPr lang="en-US" dirty="0"/>
          </a:p>
          <a:p>
            <a:pPr lvl="3"/>
            <a:r>
              <a:rPr lang="en-GB" dirty="0"/>
              <a:t>Option </a:t>
            </a:r>
            <a:r>
              <a:rPr lang="en-GB" dirty="0" err="1"/>
              <a:t>2A</a:t>
            </a:r>
            <a:r>
              <a:rPr lang="en-GB" dirty="0"/>
              <a:t>: NR based floating raster (No </a:t>
            </a:r>
            <a:r>
              <a:rPr lang="en-GB" dirty="0" err="1"/>
              <a:t>802.11ad</a:t>
            </a:r>
            <a:r>
              <a:rPr lang="en-GB" dirty="0"/>
              <a:t>/ay alignment) (Apple, Xiaomi)</a:t>
            </a:r>
            <a:endParaRPr lang="en-US" dirty="0"/>
          </a:p>
          <a:p>
            <a:pPr lvl="2"/>
            <a:r>
              <a:rPr lang="en-GB" dirty="0"/>
              <a:t>For unlicensed:</a:t>
            </a:r>
            <a:endParaRPr lang="en-US" dirty="0"/>
          </a:p>
          <a:p>
            <a:pPr lvl="3"/>
            <a:r>
              <a:rPr lang="en-GB" dirty="0"/>
              <a:t>Option </a:t>
            </a:r>
            <a:r>
              <a:rPr lang="en-GB" dirty="0" err="1"/>
              <a:t>2B</a:t>
            </a:r>
            <a:r>
              <a:rPr lang="en-GB" dirty="0"/>
              <a:t>: Align with </a:t>
            </a:r>
            <a:r>
              <a:rPr lang="en-GB" dirty="0" err="1"/>
              <a:t>802.11ad</a:t>
            </a:r>
            <a:r>
              <a:rPr lang="en-GB" dirty="0"/>
              <a:t>/ay and no NR channel overlaps with two IEEE channels (Apple, Xiaomi)</a:t>
            </a:r>
            <a:endParaRPr lang="en-US" dirty="0"/>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3325340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err="1"/>
              <a:t>SU</a:t>
            </a:r>
            <a:r>
              <a:rPr lang="en-US" dirty="0"/>
              <a:t> for max </a:t>
            </a:r>
            <a:r>
              <a:rPr lang="en-US" dirty="0" err="1"/>
              <a:t>CBW</a:t>
            </a:r>
            <a:r>
              <a:rPr lang="en-US" dirty="0"/>
              <a:t> (Issue 3.2.3-1)</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lstStyle/>
          <a:p>
            <a:r>
              <a:rPr lang="en-US" dirty="0"/>
              <a:t>Issue: </a:t>
            </a:r>
            <a:r>
              <a:rPr lang="en-US" dirty="0" err="1"/>
              <a:t>RAN1</a:t>
            </a:r>
            <a:r>
              <a:rPr lang="en-US" dirty="0"/>
              <a:t> asked </a:t>
            </a:r>
            <a:r>
              <a:rPr lang="en-US" dirty="0" err="1"/>
              <a:t>SU</a:t>
            </a:r>
            <a:r>
              <a:rPr lang="en-US" dirty="0"/>
              <a:t> for max channel bandwidth. While RAN4 needs more time to discuss, </a:t>
            </a:r>
            <a:r>
              <a:rPr lang="en-US" dirty="0" err="1"/>
              <a:t>RAN1</a:t>
            </a:r>
            <a:r>
              <a:rPr lang="en-US" dirty="0"/>
              <a:t> needs input from RAN4.</a:t>
            </a:r>
          </a:p>
          <a:p>
            <a:r>
              <a:rPr lang="en-US" dirty="0"/>
              <a:t>Moderator suggestion:</a:t>
            </a:r>
          </a:p>
          <a:p>
            <a:pPr lvl="1"/>
            <a:r>
              <a:rPr lang="en-US" dirty="0"/>
              <a:t>For 120 kHz </a:t>
            </a:r>
            <a:r>
              <a:rPr lang="en-US" dirty="0" err="1"/>
              <a:t>SCS</a:t>
            </a:r>
            <a:r>
              <a:rPr lang="en-US" dirty="0"/>
              <a:t>: Keep the same max </a:t>
            </a:r>
            <a:r>
              <a:rPr lang="en-US" dirty="0" err="1"/>
              <a:t>SU</a:t>
            </a:r>
            <a:r>
              <a:rPr lang="en-US" dirty="0"/>
              <a:t> from </a:t>
            </a:r>
            <a:r>
              <a:rPr lang="en-US" dirty="0" err="1"/>
              <a:t>FR2</a:t>
            </a:r>
            <a:r>
              <a:rPr lang="en-US" dirty="0"/>
              <a:t>, i.e., 95 %</a:t>
            </a:r>
          </a:p>
          <a:p>
            <a:pPr lvl="1"/>
            <a:r>
              <a:rPr lang="en-US" dirty="0"/>
              <a:t>For 480/960 kHz </a:t>
            </a:r>
            <a:r>
              <a:rPr lang="en-US" dirty="0" err="1"/>
              <a:t>SCS</a:t>
            </a:r>
            <a:r>
              <a:rPr lang="en-US" dirty="0"/>
              <a:t>: Provide the </a:t>
            </a:r>
            <a:r>
              <a:rPr lang="en-US" dirty="0" err="1"/>
              <a:t>SU</a:t>
            </a:r>
            <a:r>
              <a:rPr lang="en-US" dirty="0"/>
              <a:t> in range, i.e., [85 – 95] %</a:t>
            </a:r>
          </a:p>
          <a:p>
            <a:pPr lvl="1"/>
            <a:endParaRPr lang="en-US" dirty="0"/>
          </a:p>
          <a:p>
            <a:r>
              <a:rPr lang="en-US" dirty="0"/>
              <a:t>Agreement: Agree on the moderator suggested option above</a:t>
            </a:r>
          </a:p>
        </p:txBody>
      </p:sp>
    </p:spTree>
    <p:extLst>
      <p:ext uri="{BB962C8B-B14F-4D97-AF65-F5344CB8AC3E}">
        <p14:creationId xmlns:p14="http://schemas.microsoft.com/office/powerpoint/2010/main" val="2307620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Intra-band contiguous CA within 2/2.16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Whether CA is supported for intra-band contiguous within 2/2.16 GHz</a:t>
            </a:r>
          </a:p>
          <a:p>
            <a:r>
              <a:rPr lang="en-US" dirty="0"/>
              <a:t>Options:</a:t>
            </a:r>
          </a:p>
          <a:p>
            <a:pPr lvl="1"/>
            <a:r>
              <a:rPr lang="en-US" dirty="0"/>
              <a:t>Option 1: N x 400 MHz, n = [2, 3, 4, 5] (Charter, </a:t>
            </a:r>
            <a:r>
              <a:rPr lang="en-US" dirty="0" err="1"/>
              <a:t>MTK</a:t>
            </a:r>
            <a:r>
              <a:rPr lang="en-US" dirty="0"/>
              <a:t>, CATT, </a:t>
            </a:r>
            <a:r>
              <a:rPr lang="en-US" dirty="0" err="1"/>
              <a:t>CMCC</a:t>
            </a:r>
            <a:r>
              <a:rPr lang="en-US" dirty="0"/>
              <a:t>, Nokia)</a:t>
            </a:r>
          </a:p>
          <a:p>
            <a:pPr lvl="1"/>
            <a:r>
              <a:rPr lang="en-US" dirty="0"/>
              <a:t>Others:</a:t>
            </a:r>
          </a:p>
          <a:p>
            <a:pPr lvl="2"/>
            <a:r>
              <a:rPr lang="en-US" dirty="0"/>
              <a:t>Normal CA operation (Ericsson)</a:t>
            </a:r>
          </a:p>
          <a:p>
            <a:pPr lvl="2"/>
            <a:r>
              <a:rPr lang="en-US" dirty="0"/>
              <a:t>100/200/400 MHz CC based CA (Huawei,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653267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1072</TotalTime>
  <Words>1150</Words>
  <Application>Microsoft Office PowerPoint</Application>
  <PresentationFormat>Widescreen</PresentationFormat>
  <Paragraphs>103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WF on [145] NR_ext_to_71GHz Part1</vt:lpstr>
      <vt:lpstr>Band number (Issue 2.2.1)</vt:lpstr>
      <vt:lpstr>Regulatory for Unlicensed band (Issue 2.2.2-1)</vt:lpstr>
      <vt:lpstr>ITS band for unlicensed band (Issue 2.2.2-2)</vt:lpstr>
      <vt:lpstr>Max CBW for 960 kHz (Issue 3.2.1-1)</vt:lpstr>
      <vt:lpstr>Intermediate CBWs between Max and Min CBWs (Issue 3.2.1-2)</vt:lpstr>
      <vt:lpstr>Channelization (Issue 3.2.2)</vt:lpstr>
      <vt:lpstr>SU for max CBW (Issue 3.2.3-1)</vt:lpstr>
      <vt:lpstr>Intra-band contiguous CA within 2/2.16 GHz</vt:lpstr>
      <vt:lpstr>CA equal to or larger than 2/2.16 GHz (Issue 3.2.4-2)</vt:lpstr>
      <vt:lpstr>Operation Scenario in 60 GHz NR</vt:lpstr>
      <vt:lpstr>FR definition in 60 GHz</vt:lpstr>
      <vt:lpstr>OTA aspect in 60 GHz</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60 GHz UE Tx requirements</dc:title>
  <dc:creator>Intel</dc:creator>
  <cp:lastModifiedBy>Kim, Jiwoo</cp:lastModifiedBy>
  <cp:revision>20</cp:revision>
  <dcterms:created xsi:type="dcterms:W3CDTF">2021-05-23T19:41:21Z</dcterms:created>
  <dcterms:modified xsi:type="dcterms:W3CDTF">2021-05-24T17:38:17Z</dcterms:modified>
</cp:coreProperties>
</file>