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73" r:id="rId4"/>
    <p:sldId id="258" r:id="rId5"/>
    <p:sldId id="272" r:id="rId6"/>
    <p:sldId id="263" r:id="rId7"/>
    <p:sldId id="264" r:id="rId8"/>
    <p:sldId id="267" r:id="rId9"/>
    <p:sldId id="268" r:id="rId10"/>
    <p:sldId id="262" r:id="rId11"/>
    <p:sldId id="269" r:id="rId12"/>
    <p:sldId id="257" r:id="rId13"/>
    <p:sldId id="261" r:id="rId14"/>
    <p:sldId id="259" r:id="rId15"/>
    <p:sldId id="271"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7" autoAdjust="0"/>
    <p:restoredTop sz="84607" autoAdjust="0"/>
  </p:normalViewPr>
  <p:slideViewPr>
    <p:cSldViewPr snapToGrid="0">
      <p:cViewPr varScale="1">
        <p:scale>
          <a:sx n="77" d="100"/>
          <a:sy n="77"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E52F1-5596-46A0-8285-BE1F135904BE}" type="datetimeFigureOut">
              <a:rPr lang="zh-CN" altLang="en-US" smtClean="0"/>
              <a:t>2021/5/26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A5791-F30A-4AED-88C9-FAE133420900}" type="slidenum">
              <a:rPr lang="zh-CN" altLang="en-US" smtClean="0"/>
              <a:t>‹#›</a:t>
            </a:fld>
            <a:endParaRPr lang="zh-CN" altLang="en-US"/>
          </a:p>
        </p:txBody>
      </p:sp>
    </p:spTree>
    <p:extLst>
      <p:ext uri="{BB962C8B-B14F-4D97-AF65-F5344CB8AC3E}">
        <p14:creationId xmlns:p14="http://schemas.microsoft.com/office/powerpoint/2010/main" val="503789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Ericsson: Keep option 4. Keep option 1 which may introduce</a:t>
            </a:r>
            <a:r>
              <a:rPr lang="en-US" altLang="zh-CN" baseline="0" dirty="0"/>
              <a:t> the sub-range.</a:t>
            </a:r>
          </a:p>
          <a:p>
            <a:r>
              <a:rPr lang="en-US" altLang="zh-CN" baseline="0" dirty="0"/>
              <a:t>Charter</a:t>
            </a:r>
            <a:r>
              <a:rPr lang="zh-CN" altLang="en-US" baseline="0" dirty="0"/>
              <a:t>： </a:t>
            </a:r>
            <a:r>
              <a:rPr lang="en-US" altLang="zh-CN" baseline="0" dirty="0"/>
              <a:t>One option is to extend FR2 and the other is keep FR2 as it is and define the </a:t>
            </a:r>
            <a:endParaRPr lang="zh-CN" altLang="en-US" dirty="0"/>
          </a:p>
        </p:txBody>
      </p:sp>
      <p:sp>
        <p:nvSpPr>
          <p:cNvPr id="4" name="灯片编号占位符 3"/>
          <p:cNvSpPr>
            <a:spLocks noGrp="1"/>
          </p:cNvSpPr>
          <p:nvPr>
            <p:ph type="sldNum" sz="quarter" idx="10"/>
          </p:nvPr>
        </p:nvSpPr>
        <p:spPr/>
        <p:txBody>
          <a:bodyPr/>
          <a:lstStyle/>
          <a:p>
            <a:fld id="{11BA5791-F30A-4AED-88C9-FAE133420900}" type="slidenum">
              <a:rPr lang="zh-CN" altLang="en-US" smtClean="0"/>
              <a:t>2</a:t>
            </a:fld>
            <a:endParaRPr lang="zh-CN" altLang="en-US"/>
          </a:p>
        </p:txBody>
      </p:sp>
    </p:spTree>
    <p:extLst>
      <p:ext uri="{BB962C8B-B14F-4D97-AF65-F5344CB8AC3E}">
        <p14:creationId xmlns:p14="http://schemas.microsoft.com/office/powerpoint/2010/main" val="4107919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Huawei: We need discuss the details for those bullets. There are aspects which contradict</a:t>
            </a:r>
            <a:r>
              <a:rPr lang="en-US" altLang="zh-CN" baseline="0" dirty="0"/>
              <a:t> with each other, especially for the last three. We need some detailed discussion.</a:t>
            </a:r>
          </a:p>
          <a:p>
            <a:r>
              <a:rPr lang="en-US" altLang="zh-CN" baseline="0" dirty="0"/>
              <a:t>Ericsson: </a:t>
            </a:r>
          </a:p>
          <a:p>
            <a:r>
              <a:rPr lang="en-US" altLang="zh-CN" baseline="0" dirty="0"/>
              <a:t>Charter: one important aspect to extend FR2 to 71GHz, there are additional NR-U bands in FR2. That would be benefit from extending FR2 to 71Ghz. We have favor to extend FR2.</a:t>
            </a:r>
          </a:p>
          <a:p>
            <a:r>
              <a:rPr lang="en-US" altLang="zh-CN" baseline="0" dirty="0"/>
              <a:t>AT&amp;T: support keeping FR2 definition to apply the entire range. Minimize the spec effort. 38.101-2 and corresponding BS spec we can reuse them. We should keep FR2 for the full range.</a:t>
            </a:r>
          </a:p>
          <a:p>
            <a:r>
              <a:rPr lang="en-US" altLang="zh-CN" baseline="0" dirty="0"/>
              <a:t>Apple: perhaps we agree on second bullets. We need differentiate two frequency and we should include pros and cons from each option.</a:t>
            </a:r>
          </a:p>
          <a:p>
            <a:r>
              <a:rPr lang="en-US" altLang="zh-CN" baseline="0" dirty="0"/>
              <a:t>Nokia: We need discussion on exact label of FR2 should be used.</a:t>
            </a:r>
          </a:p>
          <a:p>
            <a:r>
              <a:rPr lang="en-US" altLang="zh-CN" baseline="0" dirty="0"/>
              <a:t>Ericsson: support AT&amp;T comment. For second bullet, there are various aspects. Huawei suggested to extend the current range and on top of it introduce the sub-range. We do not really see the need to introduce the sub-band.</a:t>
            </a:r>
          </a:p>
          <a:p>
            <a:r>
              <a:rPr lang="en-US" altLang="zh-CN" baseline="0" dirty="0"/>
              <a:t>Huawei: to Nokia on the sub-bullet #2, this is general covering both Option 1~5. We do not excluding using the existing FR2. To Ericsson, we can already see there is strong preference from companies to have some … sub-band will not trigger the discussion of requirements. To apple, I am fine to extend LS to capture pros and cons for options to considered.</a:t>
            </a:r>
          </a:p>
          <a:p>
            <a:r>
              <a:rPr lang="en-US" altLang="zh-CN" baseline="0" dirty="0"/>
              <a:t>AT&amp;T: second bullet causes confusion. We would like to highlight FR2 as it exists. The whole should be kept as FR2.</a:t>
            </a:r>
          </a:p>
          <a:p>
            <a:r>
              <a:rPr lang="en-US" altLang="zh-CN" baseline="0" dirty="0"/>
              <a:t>Apple: it is not good to leave all the work to RAN. We should make better decisions in RAN4 first and then provide options to RAN. We should provide some analysis that RAN4 did to RAN. We can leave options on the table with pros and cons.</a:t>
            </a:r>
          </a:p>
          <a:p>
            <a:r>
              <a:rPr lang="en-US" altLang="zh-CN" baseline="0" dirty="0"/>
              <a:t>Charter: we agree AT&amp;T</a:t>
            </a:r>
          </a:p>
          <a:p>
            <a:r>
              <a:rPr lang="en-US" altLang="zh-CN" baseline="0" dirty="0" err="1"/>
              <a:t>Mediatek</a:t>
            </a:r>
            <a:r>
              <a:rPr lang="en-US" altLang="zh-CN" baseline="0" dirty="0"/>
              <a:t>: we have concern on extending FR2 to beyond 52.6GHz. Whether the same requirement will be applied.</a:t>
            </a:r>
          </a:p>
          <a:p>
            <a:r>
              <a:rPr lang="en-US" altLang="zh-CN" baseline="0" dirty="0"/>
              <a:t>Apple: we provide the solution to differentiate the existing FR2 and new FR2 based band.</a:t>
            </a:r>
          </a:p>
          <a:p>
            <a:r>
              <a:rPr lang="en-US" altLang="zh-CN" baseline="0" dirty="0"/>
              <a:t>Nokia: support Apple. Some differentiation of signaling.</a:t>
            </a:r>
          </a:p>
          <a:p>
            <a:r>
              <a:rPr lang="en-US" altLang="zh-CN" baseline="0" dirty="0"/>
              <a:t>Ericsson: we agree that some requirements may be different. Signaling is RAN2 issue.</a:t>
            </a:r>
          </a:p>
          <a:p>
            <a:r>
              <a:rPr lang="en-US" altLang="zh-CN" baseline="0" dirty="0"/>
              <a:t>Huawei: RAN2 side does not really care and handle. On requirements, we have FR2 requirements which depend on frequency range. We support Apple comment and need send feedback to RAN. We would like to reduce the option numbers.</a:t>
            </a:r>
          </a:p>
          <a:p>
            <a:r>
              <a:rPr lang="en-US" altLang="zh-CN" baseline="0" dirty="0"/>
              <a:t>Samsung: prefer to keep bullet #1 only.</a:t>
            </a:r>
          </a:p>
        </p:txBody>
      </p:sp>
      <p:sp>
        <p:nvSpPr>
          <p:cNvPr id="4" name="灯片编号占位符 3"/>
          <p:cNvSpPr>
            <a:spLocks noGrp="1"/>
          </p:cNvSpPr>
          <p:nvPr>
            <p:ph type="sldNum" sz="quarter" idx="10"/>
          </p:nvPr>
        </p:nvSpPr>
        <p:spPr/>
        <p:txBody>
          <a:bodyPr/>
          <a:lstStyle/>
          <a:p>
            <a:fld id="{11BA5791-F30A-4AED-88C9-FAE133420900}" type="slidenum">
              <a:rPr lang="zh-CN" altLang="en-US" smtClean="0"/>
              <a:t>3</a:t>
            </a:fld>
            <a:endParaRPr lang="zh-CN" altLang="en-US"/>
          </a:p>
        </p:txBody>
      </p:sp>
    </p:spTree>
    <p:extLst>
      <p:ext uri="{BB962C8B-B14F-4D97-AF65-F5344CB8AC3E}">
        <p14:creationId xmlns:p14="http://schemas.microsoft.com/office/powerpoint/2010/main" val="1396441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Nokia:</a:t>
            </a:r>
            <a:r>
              <a:rPr lang="en-US" altLang="zh-CN" baseline="0" dirty="0"/>
              <a:t> if going with Option 1, we will lose IEEE.</a:t>
            </a:r>
          </a:p>
          <a:p>
            <a:r>
              <a:rPr lang="en-US" altLang="zh-CN" baseline="0" dirty="0"/>
              <a:t>Charter: we should align with unlicensed.</a:t>
            </a:r>
          </a:p>
          <a:p>
            <a:r>
              <a:rPr lang="en-US" altLang="zh-CN" baseline="0" dirty="0"/>
              <a:t>CATT: we observe some problem for 2160.</a:t>
            </a:r>
          </a:p>
          <a:p>
            <a:r>
              <a:rPr lang="en-US" altLang="zh-CN" baseline="0" dirty="0"/>
              <a:t>ZTE</a:t>
            </a:r>
            <a:r>
              <a:rPr lang="zh-CN" altLang="en-US" baseline="0" dirty="0"/>
              <a:t>：</a:t>
            </a:r>
            <a:r>
              <a:rPr lang="en-US" altLang="zh-CN" baseline="0" dirty="0"/>
              <a:t>even if not align with </a:t>
            </a:r>
            <a:r>
              <a:rPr lang="en-US" altLang="zh-CN" baseline="0" dirty="0" err="1"/>
              <a:t>iEEE</a:t>
            </a:r>
            <a:r>
              <a:rPr lang="en-US" altLang="zh-CN" baseline="0" dirty="0"/>
              <a:t>, there would be no problem.</a:t>
            </a:r>
          </a:p>
          <a:p>
            <a:r>
              <a:rPr lang="en-US" altLang="zh-CN" baseline="0" dirty="0"/>
              <a:t>CMCC: there is no differentiation for licensed and unlicensed bands. In total there is 4GHz bandwidth. 2000 makes more sense.</a:t>
            </a:r>
          </a:p>
          <a:p>
            <a:r>
              <a:rPr lang="en-US" altLang="zh-CN" baseline="0" dirty="0"/>
              <a:t>Apple: we should differentiate between licensed and unlicensed band. Option 3 could work. For licensed band and </a:t>
            </a:r>
            <a:r>
              <a:rPr lang="en-US" altLang="zh-CN" baseline="0" dirty="0" err="1"/>
              <a:t>licsned</a:t>
            </a:r>
            <a:r>
              <a:rPr lang="en-US" altLang="zh-CN" baseline="0" dirty="0"/>
              <a:t> band, we always have different sets of bandwidth supported.</a:t>
            </a:r>
          </a:p>
          <a:p>
            <a:r>
              <a:rPr lang="en-US" altLang="zh-CN" baseline="0" dirty="0"/>
              <a:t>Samsung: we should align licensed and unlicensed. </a:t>
            </a:r>
            <a:endParaRPr lang="zh-CN" altLang="en-US" dirty="0"/>
          </a:p>
        </p:txBody>
      </p:sp>
      <p:sp>
        <p:nvSpPr>
          <p:cNvPr id="4" name="灯片编号占位符 3"/>
          <p:cNvSpPr>
            <a:spLocks noGrp="1"/>
          </p:cNvSpPr>
          <p:nvPr>
            <p:ph type="sldNum" sz="quarter" idx="10"/>
          </p:nvPr>
        </p:nvSpPr>
        <p:spPr/>
        <p:txBody>
          <a:bodyPr/>
          <a:lstStyle/>
          <a:p>
            <a:fld id="{11BA5791-F30A-4AED-88C9-FAE133420900}" type="slidenum">
              <a:rPr lang="zh-CN" altLang="en-US" smtClean="0"/>
              <a:t>4</a:t>
            </a:fld>
            <a:endParaRPr lang="zh-CN" altLang="en-US"/>
          </a:p>
        </p:txBody>
      </p:sp>
    </p:spTree>
    <p:extLst>
      <p:ext uri="{BB962C8B-B14F-4D97-AF65-F5344CB8AC3E}">
        <p14:creationId xmlns:p14="http://schemas.microsoft.com/office/powerpoint/2010/main" val="357162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FD28-F613-4E1E-BEB5-B9ED4962F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0A7CB-DED0-4B95-9586-372CA6768B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EAE745-BC6D-4150-861A-3C124D9AAA8D}"/>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3FAC9F53-E717-4F3C-B128-3DEB57AFE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9FBC1-65D2-4F9A-9FCD-11204508A314}"/>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4396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EA3C-8E50-476E-B5A9-ADB1610FE7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FDFED-1B82-417E-8AE9-E72FCBC6A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776B3-3D5F-411F-89E0-4FC2ED3EEDF2}"/>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2C8AA1BB-5E10-4ABE-9508-E9B04EC02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56A95-D622-49BE-B621-81D5163E2906}"/>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7931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F9F0-3BE4-4F5A-9AFD-D28C4874D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2CC82-FBDB-45DF-BCAC-22B654D6B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47E46-FFA1-461B-ABF7-FE8759F5DB04}"/>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0B71E4D3-F011-42B2-B1E7-B2D12C8CF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7C803-6493-4620-84BB-C88476BD4D2B}"/>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8264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4188-9613-4007-81E9-BEA58A7A5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16668C-FBD5-4B21-B9E1-523A12933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AB9A8-B0BB-43B1-AE7B-E0B5C1B685F9}"/>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E12DC862-A5E2-4E4E-A11B-2F46990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3474F-AC1C-433A-AE60-459B2AF6D80E}"/>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2824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3BF-3422-407D-9318-AB95D5669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AC1EDA-20B8-45C0-B642-58F06396D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5F33D-E69F-4CB3-9CDC-0628648ED29B}"/>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F32A9CE0-0E9F-4842-AC64-2ED0A405A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4DF34-D8AB-4118-93FD-E1281A2FD1F3}"/>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53397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C805-A6CC-46BD-A3F7-6FDE48826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8EA29-4781-49D0-9D92-C07528C6C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189B69-2779-444E-9A1C-9733442683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4CECC-44F5-4557-8E6A-0BCCA85D9969}"/>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6" name="Footer Placeholder 5">
            <a:extLst>
              <a:ext uri="{FF2B5EF4-FFF2-40B4-BE49-F238E27FC236}">
                <a16:creationId xmlns:a16="http://schemas.microsoft.com/office/drawing/2014/main" id="{3C4DAEBF-50A9-4C22-AB4A-6E00CFC8D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8B968-4B2F-44C4-A842-D4773829FFE5}"/>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98455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2E85-757A-4CA7-B47E-6D515F8CAD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D7C17-99C2-46F6-A262-412398266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085DC8-F384-409D-853B-E506C5F9E1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14E4D6-859A-42E8-A103-D0D19FD61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CA0AB-CB75-49AE-97F6-CE5A839044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C8495-DC22-46B3-A88D-4F11135A1877}"/>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8" name="Footer Placeholder 7">
            <a:extLst>
              <a:ext uri="{FF2B5EF4-FFF2-40B4-BE49-F238E27FC236}">
                <a16:creationId xmlns:a16="http://schemas.microsoft.com/office/drawing/2014/main" id="{9DADBDEA-9121-4677-9A24-0C18EBEC9D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229D08-5A0A-4252-9C16-D78B2BB25FF2}"/>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4177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74B7-8F78-4536-8FD7-9A47B8227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8E487-56D9-4830-9FDB-EC28F13D635C}"/>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4" name="Footer Placeholder 3">
            <a:extLst>
              <a:ext uri="{FF2B5EF4-FFF2-40B4-BE49-F238E27FC236}">
                <a16:creationId xmlns:a16="http://schemas.microsoft.com/office/drawing/2014/main" id="{F91F2687-29D9-4016-8C2D-D831764BF0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48661-6FC0-40E4-BC53-7501E9C5C92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6201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5DF77-5AA0-44DB-A0E7-D20122E5464D}"/>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3" name="Footer Placeholder 2">
            <a:extLst>
              <a:ext uri="{FF2B5EF4-FFF2-40B4-BE49-F238E27FC236}">
                <a16:creationId xmlns:a16="http://schemas.microsoft.com/office/drawing/2014/main" id="{673EDB17-CE93-47A3-BA6E-C7C7C02369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D923C7-46B4-4C9F-9F1C-F103746D611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47199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3474-AD3D-4558-AA37-B871E3EF6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2B70C3-E405-4F60-9368-FA1E5A3740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53C90-C1E4-4195-AC67-BD3C1471B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DF7125-2CEA-4768-B40A-077E55FD8A53}"/>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6" name="Footer Placeholder 5">
            <a:extLst>
              <a:ext uri="{FF2B5EF4-FFF2-40B4-BE49-F238E27FC236}">
                <a16:creationId xmlns:a16="http://schemas.microsoft.com/office/drawing/2014/main" id="{76315F90-640C-459F-92F1-9E509A0DE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47FAA-2497-45ED-B66A-E6F1833D869D}"/>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10949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FFDB-20CA-45DD-A983-D6C115783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F5A1A-993E-451B-BADB-8A90709A3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B79074-139C-4803-A528-5B39ED33A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C5EC0-05B7-4293-9FC6-9ACD51D89AA1}"/>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6" name="Footer Placeholder 5">
            <a:extLst>
              <a:ext uri="{FF2B5EF4-FFF2-40B4-BE49-F238E27FC236}">
                <a16:creationId xmlns:a16="http://schemas.microsoft.com/office/drawing/2014/main" id="{F3F06FBB-3293-480C-AC9B-1EF6490D3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E6676-096F-4C00-B8A3-7BF3CA17E42A}"/>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539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BB25F-0065-4C87-83AD-A7D068614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F675FE-2948-4668-A487-C83C2FD0F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0865C-36D7-4DB2-A8EE-97D565A048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D0996ACB-8133-446A-BF30-A3B497CEE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3E4B5E-9F55-4E0C-B001-684047A7E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t>‹#›</a:t>
            </a:fld>
            <a:endParaRPr lang="en-US"/>
          </a:p>
        </p:txBody>
      </p:sp>
    </p:spTree>
    <p:extLst>
      <p:ext uri="{BB962C8B-B14F-4D97-AF65-F5344CB8AC3E}">
        <p14:creationId xmlns:p14="http://schemas.microsoft.com/office/powerpoint/2010/main" val="1230754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B833-7A40-4681-8032-2FAD8E401888}"/>
              </a:ext>
            </a:extLst>
          </p:cNvPr>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a:extLst>
              <a:ext uri="{FF2B5EF4-FFF2-40B4-BE49-F238E27FC236}">
                <a16:creationId xmlns:a16="http://schemas.microsoft.com/office/drawing/2014/main" id="{7B6F252C-79EC-4C4C-91FF-70400F659BBE}"/>
              </a:ext>
            </a:extLst>
          </p:cNvPr>
          <p:cNvSpPr>
            <a:spLocks noGrp="1"/>
          </p:cNvSpPr>
          <p:nvPr>
            <p:ph type="subTitle" idx="1"/>
          </p:nvPr>
        </p:nvSpPr>
        <p:spPr>
          <a:xfrm>
            <a:off x="1524000" y="4640263"/>
            <a:ext cx="9144000" cy="1655762"/>
          </a:xfrm>
        </p:spPr>
        <p:txBody>
          <a:bodyPr/>
          <a:lstStyle/>
          <a:p>
            <a:r>
              <a:rPr lang="en-US" dirty="0"/>
              <a:t>Intel Corporation (Moderator)</a:t>
            </a:r>
          </a:p>
        </p:txBody>
      </p:sp>
      <p:sp>
        <p:nvSpPr>
          <p:cNvPr id="4" name="Rectangle 3">
            <a:extLst>
              <a:ext uri="{FF2B5EF4-FFF2-40B4-BE49-F238E27FC236}">
                <a16:creationId xmlns:a16="http://schemas.microsoft.com/office/drawing/2014/main" id="{AF612496-DDA6-40FD-A525-14DD154BBD03}"/>
              </a:ext>
            </a:extLst>
          </p:cNvPr>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a:t>
            </a:r>
            <a:r>
              <a:rPr lang="en-US" altLang="sv-SE" sz="2400" b="1" dirty="0" err="1">
                <a:cs typeface="Arial" panose="020B0604020202020204" pitchFamily="34" charset="0"/>
              </a:rPr>
              <a:t>R4</a:t>
            </a:r>
            <a:r>
              <a:rPr lang="en-US" altLang="sv-SE" sz="2400" b="1" dirty="0">
                <a:cs typeface="Arial" panose="020B0604020202020204" pitchFamily="34" charset="0"/>
              </a:rPr>
              <a:t>-2107876</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111383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lnSpcReduction="10000"/>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Moderator proposal: Introduce integer multiples of the minimum </a:t>
            </a:r>
            <a:r>
              <a:rPr lang="en-US" dirty="0" err="1"/>
              <a:t>CBW</a:t>
            </a:r>
            <a:r>
              <a:rPr lang="en-US" dirty="0"/>
              <a:t> for each </a:t>
            </a:r>
            <a:r>
              <a:rPr lang="en-US" dirty="0" err="1"/>
              <a:t>SCS</a:t>
            </a:r>
            <a:r>
              <a:rPr lang="en-US" dirty="0"/>
              <a:t>:</a:t>
            </a:r>
          </a:p>
          <a:p>
            <a:pPr lvl="1"/>
            <a:r>
              <a:rPr lang="en-US" dirty="0"/>
              <a:t>120 kHz </a:t>
            </a:r>
            <a:r>
              <a:rPr lang="en-US" dirty="0" err="1"/>
              <a:t>SCS</a:t>
            </a:r>
            <a:r>
              <a:rPr lang="en-US" dirty="0"/>
              <a:t> </a:t>
            </a:r>
            <a:r>
              <a:rPr lang="en-US" dirty="0">
                <a:solidFill>
                  <a:srgbClr val="FF0000"/>
                </a:solidFill>
              </a:rPr>
              <a:t>(Min. 100 MHz/Max. 400 MHz): </a:t>
            </a:r>
            <a:r>
              <a:rPr lang="en-US" dirty="0"/>
              <a:t>200 MHz</a:t>
            </a:r>
            <a:endParaRPr lang="en-US" dirty="0">
              <a:solidFill>
                <a:srgbClr val="FF0000"/>
              </a:solidFill>
            </a:endParaRPr>
          </a:p>
          <a:p>
            <a:pPr lvl="1"/>
            <a:r>
              <a:rPr lang="en-US" dirty="0"/>
              <a:t>480 kHz </a:t>
            </a:r>
            <a:r>
              <a:rPr lang="en-US" dirty="0" err="1"/>
              <a:t>SCS</a:t>
            </a:r>
            <a:r>
              <a:rPr lang="en-US" dirty="0"/>
              <a:t> </a:t>
            </a:r>
            <a:r>
              <a:rPr lang="en-US" dirty="0">
                <a:solidFill>
                  <a:srgbClr val="FF0000"/>
                </a:solidFill>
              </a:rPr>
              <a:t>(Min. 400 MHz/Max. 1600 MHz)</a:t>
            </a:r>
            <a:r>
              <a:rPr lang="en-US" dirty="0"/>
              <a:t>: 800, </a:t>
            </a:r>
            <a:r>
              <a:rPr lang="en-US" dirty="0">
                <a:solidFill>
                  <a:srgbClr val="FF0000"/>
                </a:solidFill>
              </a:rPr>
              <a:t>1200</a:t>
            </a:r>
            <a:r>
              <a:rPr lang="en-US" dirty="0"/>
              <a:t> MHz</a:t>
            </a:r>
          </a:p>
          <a:p>
            <a:pPr lvl="1"/>
            <a:r>
              <a:rPr lang="en-US" dirty="0"/>
              <a:t>960 kHz </a:t>
            </a:r>
            <a:r>
              <a:rPr lang="en-US" dirty="0" err="1"/>
              <a:t>SCS</a:t>
            </a:r>
            <a:r>
              <a:rPr lang="en-US" dirty="0"/>
              <a:t> </a:t>
            </a:r>
            <a:r>
              <a:rPr lang="en-US" dirty="0">
                <a:solidFill>
                  <a:srgbClr val="FF0000"/>
                </a:solidFill>
              </a:rPr>
              <a:t>(Min. 400 MHz/Max. TBD MHz): </a:t>
            </a:r>
            <a:r>
              <a:rPr lang="en-US" dirty="0"/>
              <a:t>800, </a:t>
            </a:r>
            <a:r>
              <a:rPr lang="en-US" dirty="0">
                <a:solidFill>
                  <a:srgbClr val="FF0000"/>
                </a:solidFill>
              </a:rPr>
              <a:t>1200</a:t>
            </a:r>
            <a:r>
              <a:rPr lang="en-US" dirty="0"/>
              <a:t>, 1600 MHz</a:t>
            </a:r>
          </a:p>
          <a:p>
            <a:pPr lvl="1"/>
            <a:endParaRPr lang="en-US" dirty="0"/>
          </a:p>
          <a:p>
            <a:r>
              <a:rPr lang="en-US" dirty="0"/>
              <a:t>Agreement: </a:t>
            </a:r>
            <a:r>
              <a:rPr lang="en-US" dirty="0">
                <a:highlight>
                  <a:srgbClr val="FFFF00"/>
                </a:highlight>
              </a:rPr>
              <a:t>TBD</a:t>
            </a:r>
          </a:p>
          <a:p>
            <a:pPr lvl="1"/>
            <a:r>
              <a:rPr lang="en-US" dirty="0">
                <a:solidFill>
                  <a:srgbClr val="FF0000"/>
                </a:solidFill>
              </a:rPr>
              <a:t>One company gave a comment on implementation perspective (e.g., poor </a:t>
            </a:r>
            <a:r>
              <a:rPr lang="en-US" dirty="0" err="1">
                <a:solidFill>
                  <a:srgbClr val="FF0000"/>
                </a:solidFill>
              </a:rPr>
              <a:t>FFT</a:t>
            </a:r>
            <a:r>
              <a:rPr lang="en-US" dirty="0">
                <a:solidFill>
                  <a:srgbClr val="FF0000"/>
                </a:solidFill>
              </a:rPr>
              <a:t> </a:t>
            </a:r>
            <a:r>
              <a:rPr lang="en-US" dirty="0" err="1">
                <a:solidFill>
                  <a:srgbClr val="FF0000"/>
                </a:solidFill>
              </a:rPr>
              <a:t>effiency</a:t>
            </a:r>
            <a:r>
              <a:rPr lang="en-US" dirty="0">
                <a:solidFill>
                  <a:srgbClr val="FF0000"/>
                </a:solidFill>
              </a:rPr>
              <a:t>) on 1200 MHz for 480 kHz </a:t>
            </a:r>
            <a:r>
              <a:rPr lang="en-US" dirty="0" err="1">
                <a:solidFill>
                  <a:srgbClr val="FF0000"/>
                </a:solidFill>
              </a:rPr>
              <a:t>SCS</a:t>
            </a:r>
            <a:r>
              <a:rPr lang="en-US" dirty="0">
                <a:solidFill>
                  <a:srgbClr val="FF0000"/>
                </a:solidFill>
              </a:rPr>
              <a:t> </a:t>
            </a:r>
          </a:p>
        </p:txBody>
      </p:sp>
    </p:spTree>
    <p:extLst>
      <p:ext uri="{BB962C8B-B14F-4D97-AF65-F5344CB8AC3E}">
        <p14:creationId xmlns:p14="http://schemas.microsoft.com/office/powerpoint/2010/main" val="217507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Operation Scenario in 60 GHz NR</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p>
          <a:p>
            <a:endParaRPr lang="en-US" dirty="0"/>
          </a:p>
          <a:p>
            <a:r>
              <a:rPr lang="en-US" dirty="0"/>
              <a:t>Agreement: RAN4 aims to finish a single band requirement first. </a:t>
            </a:r>
            <a:r>
              <a:rPr lang="en-US" dirty="0">
                <a:solidFill>
                  <a:srgbClr val="FF0000"/>
                </a:solidFill>
              </a:rPr>
              <a:t>CA/DC can be discussed in parallel.</a:t>
            </a:r>
          </a:p>
          <a:p>
            <a:pPr lvl="1"/>
            <a:endParaRPr lang="en-US" dirty="0"/>
          </a:p>
          <a:p>
            <a:pPr lvl="1"/>
            <a:endParaRPr lang="en-US" dirty="0"/>
          </a:p>
        </p:txBody>
      </p:sp>
    </p:spTree>
    <p:extLst>
      <p:ext uri="{BB962C8B-B14F-4D97-AF65-F5344CB8AC3E}">
        <p14:creationId xmlns:p14="http://schemas.microsoft.com/office/powerpoint/2010/main" val="161480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F01-8913-4528-ADED-1F8314F93E7E}"/>
              </a:ext>
            </a:extLst>
          </p:cNvPr>
          <p:cNvSpPr>
            <a:spLocks noGrp="1"/>
          </p:cNvSpPr>
          <p:nvPr>
            <p:ph type="title"/>
          </p:nvPr>
        </p:nvSpPr>
        <p:spPr/>
        <p:txBody>
          <a:bodyPr/>
          <a:lstStyle/>
          <a:p>
            <a:r>
              <a:rPr lang="en-US" dirty="0"/>
              <a:t>Band number (Issue 2.2.1)</a:t>
            </a:r>
          </a:p>
        </p:txBody>
      </p:sp>
      <p:sp>
        <p:nvSpPr>
          <p:cNvPr id="3" name="Content Placeholder 2">
            <a:extLst>
              <a:ext uri="{FF2B5EF4-FFF2-40B4-BE49-F238E27FC236}">
                <a16:creationId xmlns:a16="http://schemas.microsoft.com/office/drawing/2014/main" id="{C2743715-885D-44EA-97C8-685F0ADED471}"/>
              </a:ext>
            </a:extLst>
          </p:cNvPr>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p>
          <a:p>
            <a:endParaRPr lang="en-US" dirty="0"/>
          </a:p>
          <a:p>
            <a:r>
              <a:rPr lang="en-US" dirty="0"/>
              <a:t>Agreement: Reuse the reserved band numbers in </a:t>
            </a:r>
            <a:r>
              <a:rPr lang="en-US" dirty="0" err="1"/>
              <a:t>FR2</a:t>
            </a:r>
            <a:r>
              <a:rPr lang="en-US" dirty="0"/>
              <a:t> for 60 GHz band</a:t>
            </a:r>
          </a:p>
        </p:txBody>
      </p:sp>
    </p:spTree>
    <p:extLst>
      <p:ext uri="{BB962C8B-B14F-4D97-AF65-F5344CB8AC3E}">
        <p14:creationId xmlns:p14="http://schemas.microsoft.com/office/powerpoint/2010/main" val="1225596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a:xfrm>
            <a:off x="838200" y="365125"/>
            <a:ext cx="10658302" cy="1325563"/>
          </a:xfrm>
        </p:spPr>
        <p:txBody>
          <a:bodyPr/>
          <a:lstStyle/>
          <a:p>
            <a:r>
              <a:rPr lang="en-US" dirty="0"/>
              <a:t>Regulatory for Unlicensed band (Issue 2.2.2-1)</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p>
        </p:txBody>
      </p:sp>
    </p:spTree>
    <p:extLst>
      <p:ext uri="{BB962C8B-B14F-4D97-AF65-F5344CB8AC3E}">
        <p14:creationId xmlns:p14="http://schemas.microsoft.com/office/powerpoint/2010/main" val="74729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p:txBody>
          <a:bodyPr/>
          <a:lstStyle/>
          <a:p>
            <a:r>
              <a:rPr lang="en-US" dirty="0"/>
              <a:t>ITS band for unlicensed band (Issue 2.2.2-2)</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p:txBody>
          <a:bodyPr/>
          <a:lstStyle/>
          <a:p>
            <a:r>
              <a:rPr lang="en-US" dirty="0"/>
              <a:t>Issue: Whether ITS band for unlicensed band</a:t>
            </a:r>
          </a:p>
          <a:p>
            <a:endParaRPr lang="en-US" dirty="0"/>
          </a:p>
          <a:p>
            <a:r>
              <a:rPr lang="en-US" dirty="0"/>
              <a:t>Agreement: No need to exclude ITS band for unlicensed band</a:t>
            </a:r>
          </a:p>
        </p:txBody>
      </p:sp>
    </p:spTree>
    <p:extLst>
      <p:ext uri="{BB962C8B-B14F-4D97-AF65-F5344CB8AC3E}">
        <p14:creationId xmlns:p14="http://schemas.microsoft.com/office/powerpoint/2010/main" val="2094264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OTA aspect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RAN4 needs to recommend RAN Plenary the need and urgency of studying the UE OTA test method for 52.6 – 71 GHz.</a:t>
            </a:r>
          </a:p>
          <a:p>
            <a:endParaRPr lang="en-US" dirty="0"/>
          </a:p>
          <a:p>
            <a:r>
              <a:rPr lang="en-US" dirty="0"/>
              <a:t>Agreement: Agree to recommend RAN Plenary the need and urgency of studying the UE OTA test method for 52.6 – 71 GHz</a:t>
            </a:r>
          </a:p>
          <a:p>
            <a:pPr lvl="1"/>
            <a:endParaRPr lang="en-US" dirty="0"/>
          </a:p>
          <a:p>
            <a:pPr lvl="1"/>
            <a:endParaRPr lang="en-US" dirty="0"/>
          </a:p>
        </p:txBody>
      </p:sp>
    </p:spTree>
    <p:extLst>
      <p:ext uri="{BB962C8B-B14F-4D97-AF65-F5344CB8AC3E}">
        <p14:creationId xmlns:p14="http://schemas.microsoft.com/office/powerpoint/2010/main" val="132515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D9D8-6EA1-4952-9DB7-B92030AF8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58EA7C-913C-4D15-B247-D9866F0F4F18}"/>
              </a:ext>
            </a:extLst>
          </p:cNvPr>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p>
          <a:p>
            <a:endParaRPr lang="en-US" dirty="0"/>
          </a:p>
        </p:txBody>
      </p:sp>
    </p:spTree>
    <p:extLst>
      <p:ext uri="{BB962C8B-B14F-4D97-AF65-F5344CB8AC3E}">
        <p14:creationId xmlns:p14="http://schemas.microsoft.com/office/powerpoint/2010/main" val="153346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 (1)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1003733"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p>
          <a:p>
            <a:endParaRPr lang="en-US" dirty="0"/>
          </a:p>
          <a:p>
            <a:r>
              <a:rPr lang="en-US" dirty="0"/>
              <a:t>Options:</a:t>
            </a:r>
          </a:p>
          <a:p>
            <a:pPr lvl="1"/>
            <a:r>
              <a:rPr lang="en-GB" dirty="0"/>
              <a:t>Option 1: Introduce FR2-1 (24.25 – 52.6 GHz) and FR2-2 (52.6 – 71 GHz) (Apple, Intel, Huawei, Charter, LG)</a:t>
            </a:r>
          </a:p>
          <a:p>
            <a:pPr lvl="2"/>
            <a:r>
              <a:rPr lang="en-GB" altLang="zh-CN" dirty="0">
                <a:highlight>
                  <a:srgbClr val="FFFF00"/>
                </a:highlight>
              </a:rPr>
              <a:t>Use the unique term FR2 to cover FR2-1 and FR2-2</a:t>
            </a:r>
            <a:endParaRPr lang="en-US" altLang="zh-CN" dirty="0">
              <a:highlight>
                <a:srgbClr val="FFFF00"/>
              </a:highlight>
            </a:endParaRPr>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 </a:t>
            </a:r>
            <a:r>
              <a:rPr lang="en-GB" dirty="0" err="1">
                <a:solidFill>
                  <a:srgbClr val="FF0000"/>
                </a:solidFill>
              </a:rPr>
              <a:t>ZTE</a:t>
            </a:r>
            <a:r>
              <a:rPr lang="en-GB" dirty="0">
                <a:solidFill>
                  <a:srgbClr val="FF0000"/>
                </a:solidFill>
              </a:rPr>
              <a:t>, MediaTek, Qualcomm</a:t>
            </a:r>
            <a:r>
              <a:rPr lang="en-GB" dirty="0"/>
              <a:t>)</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dirty="0" err="1"/>
              <a:t>R&amp;S</a:t>
            </a:r>
            <a:r>
              <a:rPr lang="en-GB" dirty="0"/>
              <a:t>, </a:t>
            </a:r>
            <a:r>
              <a:rPr lang="en-GB" dirty="0">
                <a:solidFill>
                  <a:srgbClr val="FF0000"/>
                </a:solidFill>
              </a:rPr>
              <a:t>MediaTek</a:t>
            </a:r>
            <a:endParaRPr lang="en-US" dirty="0">
              <a:solidFill>
                <a:srgbClr val="FF0000"/>
              </a:solidFill>
            </a:endParaRPr>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solidFill>
                  <a:srgbClr val="00B050"/>
                </a:solidFill>
              </a:rPr>
              <a:t>Agreement: RAN4 should further discuss the issue based on concepts of Option 1, Option 2/5 and Option 4.</a:t>
            </a:r>
            <a:endParaRPr lang="en-US" dirty="0">
              <a:solidFill>
                <a:srgbClr val="00B050"/>
              </a:solidFill>
              <a:highlight>
                <a:srgbClr val="FFFF00"/>
              </a:highlight>
            </a:endParaRPr>
          </a:p>
          <a:p>
            <a:pPr lvl="1"/>
            <a:endParaRPr lang="en-US" altLang="zh-CN" dirty="0">
              <a:highlight>
                <a:srgbClr val="FFFF00"/>
              </a:highlight>
            </a:endParaRPr>
          </a:p>
          <a:p>
            <a:pPr marL="457200" lvl="1" indent="0">
              <a:buNone/>
            </a:pPr>
            <a:endParaRPr lang="en-US" dirty="0"/>
          </a:p>
        </p:txBody>
      </p:sp>
    </p:spTree>
    <p:extLst>
      <p:ext uri="{BB962C8B-B14F-4D97-AF65-F5344CB8AC3E}">
        <p14:creationId xmlns:p14="http://schemas.microsoft.com/office/powerpoint/2010/main" val="251824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 (2)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200" y="1825625"/>
            <a:ext cx="10515600" cy="4766368"/>
          </a:xfrm>
        </p:spPr>
        <p:txBody>
          <a:bodyPr>
            <a:normAutofit fontScale="85000" lnSpcReduction="20000"/>
          </a:bodyPr>
          <a:lstStyle/>
          <a:p>
            <a:r>
              <a:rPr lang="en-US" dirty="0"/>
              <a:t>Issue: Compromised suggestion by Nokia to describe the RAN4 status to RAN </a:t>
            </a:r>
          </a:p>
          <a:p>
            <a:endParaRPr lang="en-US" dirty="0"/>
          </a:p>
          <a:p>
            <a:r>
              <a:rPr lang="en-US" dirty="0"/>
              <a:t>Wording suggestion</a:t>
            </a:r>
          </a:p>
          <a:p>
            <a:pPr lvl="1"/>
            <a:r>
              <a:rPr lang="en-GB" dirty="0"/>
              <a:t>RAN4 agrees </a:t>
            </a:r>
            <a:r>
              <a:rPr lang="en-GB" dirty="0" err="1"/>
              <a:t>FR3</a:t>
            </a:r>
            <a:r>
              <a:rPr lang="en-GB" dirty="0"/>
              <a:t> is not defined and for BS operating in 52.6 – 71 GHz current terminology like </a:t>
            </a:r>
            <a:r>
              <a:rPr lang="en-GB" i="1" dirty="0"/>
              <a:t>BS type 2-O</a:t>
            </a:r>
            <a:r>
              <a:rPr lang="en-GB" dirty="0"/>
              <a:t> can be re-used</a:t>
            </a:r>
            <a:endParaRPr lang="en-US" dirty="0"/>
          </a:p>
          <a:p>
            <a:pPr lvl="1"/>
            <a:r>
              <a:rPr lang="en-GB" dirty="0"/>
              <a:t>RAN4 agrees separate </a:t>
            </a:r>
            <a:r>
              <a:rPr lang="en-GB" dirty="0" err="1"/>
              <a:t>FR2</a:t>
            </a:r>
            <a:r>
              <a:rPr lang="en-GB" dirty="0"/>
              <a:t>-based names are needed for 24.25 – 52.6 GHz and 52.6 – 71 GHz </a:t>
            </a:r>
            <a:endParaRPr lang="en-US" dirty="0"/>
          </a:p>
          <a:p>
            <a:pPr lvl="1"/>
            <a:r>
              <a:rPr lang="en-GB" dirty="0"/>
              <a:t>Multiple companies prefer to keep current </a:t>
            </a:r>
            <a:r>
              <a:rPr lang="en-GB" dirty="0" err="1"/>
              <a:t>FR2</a:t>
            </a:r>
            <a:r>
              <a:rPr lang="en-GB" dirty="0"/>
              <a:t> definition and name as it is for 24.25 – 52.6 GHz</a:t>
            </a:r>
            <a:endParaRPr lang="en-US" dirty="0"/>
          </a:p>
          <a:p>
            <a:pPr lvl="1"/>
            <a:r>
              <a:rPr lang="en-GB" dirty="0"/>
              <a:t>Multiple companies prefer having an additional single label to address the full range of 24.25 – 71 GHz</a:t>
            </a:r>
            <a:endParaRPr lang="en-US" dirty="0"/>
          </a:p>
          <a:p>
            <a:pPr lvl="1"/>
            <a:r>
              <a:rPr lang="en-GB" dirty="0"/>
              <a:t>Multiple companies consider that RAN4 has means to define requirements as a function of bands, bandwidths, band combinations and </a:t>
            </a:r>
            <a:r>
              <a:rPr lang="en-GB" dirty="0" err="1"/>
              <a:t>SCS</a:t>
            </a:r>
            <a:endParaRPr lang="en-US" dirty="0"/>
          </a:p>
          <a:p>
            <a:endParaRPr lang="en-US" dirty="0"/>
          </a:p>
          <a:p>
            <a:r>
              <a:rPr lang="en-US" altLang="zh-CN" dirty="0">
                <a:solidFill>
                  <a:srgbClr val="008000"/>
                </a:solidFill>
              </a:rPr>
              <a:t>Agreement: </a:t>
            </a:r>
          </a:p>
          <a:p>
            <a:pPr lvl="1"/>
            <a:r>
              <a:rPr lang="en-GB" sz="2500" dirty="0">
                <a:solidFill>
                  <a:srgbClr val="008000"/>
                </a:solidFill>
              </a:rPr>
              <a:t>RAN4 agrees </a:t>
            </a:r>
            <a:r>
              <a:rPr lang="en-GB" sz="2500" dirty="0" err="1">
                <a:solidFill>
                  <a:srgbClr val="008000"/>
                </a:solidFill>
              </a:rPr>
              <a:t>FR3</a:t>
            </a:r>
            <a:r>
              <a:rPr lang="en-GB" sz="2500" dirty="0">
                <a:solidFill>
                  <a:srgbClr val="008000"/>
                </a:solidFill>
              </a:rPr>
              <a:t> is not be introduced in any RAN4 specifications for the frequency range 52.6 – 71 GHz.“</a:t>
            </a:r>
            <a:endParaRPr lang="en-GB" altLang="zh-CN" sz="2500" dirty="0">
              <a:solidFill>
                <a:srgbClr val="008000"/>
              </a:solidFill>
            </a:endParaRPr>
          </a:p>
          <a:p>
            <a:endParaRPr lang="en-US" dirty="0">
              <a:highlight>
                <a:srgbClr val="FFFF00"/>
              </a:highlight>
            </a:endParaRPr>
          </a:p>
          <a:p>
            <a:pPr lvl="1"/>
            <a:endParaRPr lang="en-US" dirty="0"/>
          </a:p>
          <a:p>
            <a:pPr lvl="1"/>
            <a:endParaRPr lang="en-US" dirty="0"/>
          </a:p>
        </p:txBody>
      </p:sp>
    </p:spTree>
    <p:extLst>
      <p:ext uri="{BB962C8B-B14F-4D97-AF65-F5344CB8AC3E}">
        <p14:creationId xmlns:p14="http://schemas.microsoft.com/office/powerpoint/2010/main" val="51846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Max </a:t>
            </a:r>
            <a:r>
              <a:rPr lang="en-US" dirty="0" err="1"/>
              <a:t>CBW</a:t>
            </a:r>
            <a:r>
              <a:rPr lang="en-US" dirty="0"/>
              <a:t> for 960 kHz (Issue 3.2.1-1)</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fontScale="62500" lnSpcReduction="20000"/>
          </a:bodyPr>
          <a:lstStyle/>
          <a:p>
            <a:r>
              <a:rPr lang="en-US" dirty="0"/>
              <a:t>Issue: Max </a:t>
            </a:r>
            <a:r>
              <a:rPr lang="en-US" dirty="0" err="1"/>
              <a:t>CBW</a:t>
            </a:r>
            <a:r>
              <a:rPr lang="en-US" dirty="0"/>
              <a:t> for 960 kHz </a:t>
            </a:r>
            <a:r>
              <a:rPr lang="en-US" dirty="0" err="1"/>
              <a:t>SCS</a:t>
            </a:r>
            <a:endParaRPr lang="en-US" dirty="0"/>
          </a:p>
          <a:p>
            <a:r>
              <a:rPr lang="en-US" dirty="0"/>
              <a:t>Options:</a:t>
            </a:r>
          </a:p>
          <a:p>
            <a:pPr lvl="1"/>
            <a:r>
              <a:rPr lang="en-GB" dirty="0"/>
              <a:t>Option 1: 2000 MHz for both licensed and unlicensed bands (CATT, Apple, Qualcomm,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(Qualcomm,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(Qualcomm)</a:t>
            </a:r>
            <a:endParaRPr lang="en-US" dirty="0"/>
          </a:p>
          <a:p>
            <a:pPr lvl="1"/>
            <a:r>
              <a:rPr lang="en-GB" dirty="0"/>
              <a:t>Option 5: 2160 MHz for both licensed and unlicensed bands (Ericsson, Sony)</a:t>
            </a:r>
            <a:endParaRPr lang="en-US" dirty="0"/>
          </a:p>
          <a:p>
            <a:endParaRPr lang="en-US" dirty="0"/>
          </a:p>
          <a:p>
            <a:pPr marL="0" indent="0">
              <a:buNone/>
            </a:pPr>
            <a:r>
              <a:rPr lang="en-US" dirty="0">
                <a:solidFill>
                  <a:srgbClr val="00B050"/>
                </a:solidFill>
              </a:rPr>
              <a:t>Agreement: </a:t>
            </a:r>
          </a:p>
          <a:p>
            <a:r>
              <a:rPr lang="en-US" dirty="0">
                <a:solidFill>
                  <a:srgbClr val="00B050"/>
                </a:solidFill>
              </a:rPr>
              <a:t>Use Option 1 as starting point</a:t>
            </a:r>
          </a:p>
          <a:p>
            <a:pPr lvl="1"/>
            <a:r>
              <a:rPr lang="en-US" dirty="0">
                <a:solidFill>
                  <a:srgbClr val="00B050"/>
                </a:solidFill>
              </a:rPr>
              <a:t>Further check if there is any issue to use 2000MHz Max CBW to cover unlicensed band. </a:t>
            </a:r>
          </a:p>
          <a:p>
            <a:pPr lvl="1"/>
            <a:r>
              <a:rPr lang="en-US" dirty="0">
                <a:solidFill>
                  <a:srgbClr val="00B050"/>
                </a:solidFill>
              </a:rPr>
              <a:t>If there is issue identified, RAN4 should consider Option 3 and Option 5.</a:t>
            </a:r>
          </a:p>
          <a:p>
            <a:pPr lvl="1"/>
            <a:r>
              <a:rPr lang="en-US" strike="sngStrike" dirty="0"/>
              <a:t>There is no mandating to following IEEE channelization and there is no alignment requirement following EU C1</a:t>
            </a:r>
          </a:p>
          <a:p>
            <a:endParaRPr lang="en-US" dirty="0"/>
          </a:p>
          <a:p>
            <a:r>
              <a:rPr lang="en-US" strike="sngStrike" dirty="0"/>
              <a:t>Further analyze the max CBW taking the following aspects into account</a:t>
            </a:r>
          </a:p>
          <a:p>
            <a:pPr lvl="1"/>
            <a:r>
              <a:rPr lang="en-US" strike="sngStrike" dirty="0"/>
              <a:t>The agreed Max CBW needs cover IEEE band</a:t>
            </a:r>
          </a:p>
          <a:p>
            <a:pPr lvl="1"/>
            <a:r>
              <a:rPr lang="en-US" strike="sngStrike" dirty="0"/>
              <a:t>Reduce the complexity for implementation to support both licensed and unlicensed bands</a:t>
            </a:r>
          </a:p>
          <a:p>
            <a:pPr marL="0" indent="0">
              <a:buNone/>
            </a:pPr>
            <a:endParaRPr lang="en-US" dirty="0"/>
          </a:p>
        </p:txBody>
      </p:sp>
    </p:spTree>
    <p:extLst>
      <p:ext uri="{BB962C8B-B14F-4D97-AF65-F5344CB8AC3E}">
        <p14:creationId xmlns:p14="http://schemas.microsoft.com/office/powerpoint/2010/main" val="1490073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Optionality of UE </a:t>
            </a:r>
            <a:r>
              <a:rPr lang="en-US"/>
              <a:t>support of Max</a:t>
            </a:r>
            <a:r>
              <a:rPr lang="en-US" dirty="0"/>
              <a:t>. CBW</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lnSpcReduction="10000"/>
          </a:bodyPr>
          <a:lstStyle/>
          <a:p>
            <a:r>
              <a:rPr lang="en-US" dirty="0"/>
              <a:t>It is proposed that UE support of the following max. CBW for each SCS is optional, in addition to the agreement that UE support of 480/960kHz SCS is optional:</a:t>
            </a:r>
          </a:p>
          <a:p>
            <a:pPr lvl="1"/>
            <a:r>
              <a:rPr lang="en-US" dirty="0"/>
              <a:t>120kHz: 400MHz</a:t>
            </a:r>
          </a:p>
          <a:p>
            <a:pPr lvl="1"/>
            <a:r>
              <a:rPr lang="en-US" dirty="0"/>
              <a:t>480kHz: 1600MHz</a:t>
            </a:r>
          </a:p>
          <a:p>
            <a:pPr lvl="1"/>
            <a:r>
              <a:rPr lang="en-US" dirty="0"/>
              <a:t>960kHz: 2000MHz and/or 2160MHz </a:t>
            </a:r>
          </a:p>
          <a:p>
            <a:r>
              <a:rPr lang="en-US" dirty="0"/>
              <a:t>Options:</a:t>
            </a:r>
          </a:p>
          <a:p>
            <a:pPr lvl="1"/>
            <a:r>
              <a:rPr lang="en-GB" dirty="0"/>
              <a:t>Option 1: Yes</a:t>
            </a:r>
          </a:p>
          <a:p>
            <a:pPr lvl="1"/>
            <a:r>
              <a:rPr lang="en-GB" dirty="0"/>
              <a:t>Option 2: No</a:t>
            </a:r>
          </a:p>
          <a:p>
            <a:pPr lvl="1"/>
            <a:r>
              <a:rPr lang="en-GB" dirty="0"/>
              <a:t>Option 3: FFS</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286503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Channelization (Issue 3.2.2)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p>
          <a:p>
            <a:r>
              <a:rPr lang="en-US" dirty="0"/>
              <a:t>Options:</a:t>
            </a:r>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(Qualcomm,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a:t>
            </a:r>
            <a:r>
              <a:rPr lang="en-GB" dirty="0">
                <a:solidFill>
                  <a:srgbClr val="FF0000"/>
                </a:solidFill>
              </a:rPr>
              <a:t>Do not align with IEEE with fixed channelization</a:t>
            </a:r>
            <a:r>
              <a:rPr lang="en-GB" dirty="0"/>
              <a:t> for licensed and no </a:t>
            </a:r>
            <a:r>
              <a:rPr lang="en-GB" dirty="0" err="1"/>
              <a:t>LBT</a:t>
            </a:r>
            <a:r>
              <a:rPr lang="en-GB" dirty="0"/>
              <a:t> unlicensed bands.</a:t>
            </a:r>
            <a:endParaRPr lang="en-US" dirty="0"/>
          </a:p>
          <a:p>
            <a:pPr lvl="3"/>
            <a:r>
              <a:rPr lang="en-GB" dirty="0"/>
              <a:t>Option </a:t>
            </a:r>
            <a:r>
              <a:rPr lang="en-GB" dirty="0" err="1"/>
              <a:t>1D</a:t>
            </a:r>
            <a:r>
              <a:rPr lang="en-GB" dirty="0"/>
              <a:t>-2: </a:t>
            </a:r>
            <a:r>
              <a:rPr lang="en-GB" dirty="0">
                <a:solidFill>
                  <a:srgbClr val="FF0000"/>
                </a:solidFill>
              </a:rPr>
              <a:t>Align with IEEE with fixed channelization</a:t>
            </a:r>
            <a:r>
              <a:rPr lang="en-GB" dirty="0"/>
              <a:t> for </a:t>
            </a:r>
            <a:r>
              <a:rPr lang="en-GB" dirty="0" err="1"/>
              <a:t>LBT</a:t>
            </a:r>
            <a:r>
              <a:rPr lang="en-GB" dirty="0"/>
              <a:t> unlicensed bands. Try to harmonize option </a:t>
            </a:r>
            <a:r>
              <a:rPr lang="en-GB" dirty="0" err="1">
                <a:solidFill>
                  <a:srgbClr val="FF0000"/>
                </a:solidFill>
              </a:rPr>
              <a:t>1D</a:t>
            </a:r>
            <a:r>
              <a:rPr lang="en-GB" dirty="0">
                <a:solidFill>
                  <a:srgbClr val="FF0000"/>
                </a:solidFill>
              </a:rPr>
              <a:t>-2</a:t>
            </a:r>
            <a:r>
              <a:rPr lang="en-GB" dirty="0"/>
              <a:t> with option </a:t>
            </a:r>
            <a:r>
              <a:rPr lang="en-GB" dirty="0" err="1">
                <a:solidFill>
                  <a:srgbClr val="FF0000"/>
                </a:solidFill>
              </a:rPr>
              <a:t>1D</a:t>
            </a:r>
            <a:r>
              <a:rPr lang="en-GB" dirty="0">
                <a:solidFill>
                  <a:srgbClr val="FF0000"/>
                </a:solidFill>
              </a:rPr>
              <a:t>-1</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197689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err="1"/>
              <a:t>SU</a:t>
            </a:r>
            <a:r>
              <a:rPr lang="en-US" dirty="0"/>
              <a:t> for max </a:t>
            </a:r>
            <a:r>
              <a:rPr lang="en-US" dirty="0" err="1"/>
              <a:t>CBW</a:t>
            </a:r>
            <a:r>
              <a:rPr lang="en-US" dirty="0"/>
              <a:t> (Issue 3.2.3-1)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lnSpcReduction="10000"/>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p>
          <a:p>
            <a:r>
              <a:rPr lang="en-US" dirty="0"/>
              <a:t>Moderator suggestion:</a:t>
            </a:r>
          </a:p>
          <a:p>
            <a:pPr lvl="1"/>
            <a:r>
              <a:rPr lang="en-US" dirty="0"/>
              <a:t>Option 1:</a:t>
            </a:r>
          </a:p>
          <a:p>
            <a:pPr lvl="2"/>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p>
          <a:p>
            <a:pPr lvl="2"/>
            <a:r>
              <a:rPr lang="en-US" dirty="0"/>
              <a:t>For 480/960 kHz </a:t>
            </a:r>
            <a:r>
              <a:rPr lang="en-US" dirty="0" err="1"/>
              <a:t>SCS</a:t>
            </a:r>
            <a:r>
              <a:rPr lang="en-US" dirty="0"/>
              <a:t>: Provide the </a:t>
            </a:r>
            <a:r>
              <a:rPr lang="en-US" dirty="0" err="1"/>
              <a:t>SU</a:t>
            </a:r>
            <a:r>
              <a:rPr lang="en-US" dirty="0"/>
              <a:t> in range, i.e., [85 – 95] %</a:t>
            </a:r>
          </a:p>
          <a:p>
            <a:pPr lvl="2"/>
            <a:endParaRPr lang="en-US" dirty="0"/>
          </a:p>
          <a:p>
            <a:pPr lvl="1"/>
            <a:r>
              <a:rPr lang="en-US" dirty="0"/>
              <a:t>Option 2:</a:t>
            </a:r>
          </a:p>
          <a:p>
            <a:pPr lvl="2"/>
            <a:r>
              <a:rPr lang="en-US" dirty="0"/>
              <a:t>For 120/480/960 kHz </a:t>
            </a:r>
            <a:r>
              <a:rPr lang="en-US" dirty="0" err="1"/>
              <a:t>SCS</a:t>
            </a:r>
            <a:r>
              <a:rPr lang="en-US" dirty="0"/>
              <a:t>: Provide the </a:t>
            </a:r>
            <a:r>
              <a:rPr lang="en-US" dirty="0" err="1"/>
              <a:t>SU</a:t>
            </a:r>
            <a:r>
              <a:rPr lang="en-US" dirty="0"/>
              <a:t> in range, i.e., </a:t>
            </a:r>
            <a:r>
              <a:rPr lang="en-US" dirty="0">
                <a:solidFill>
                  <a:srgbClr val="FF0000"/>
                </a:solidFill>
              </a:rPr>
              <a:t>[85 – </a:t>
            </a:r>
            <a:r>
              <a:rPr lang="en-US" dirty="0"/>
              <a:t>95</a:t>
            </a:r>
            <a:r>
              <a:rPr lang="en-US" dirty="0">
                <a:solidFill>
                  <a:srgbClr val="FF0000"/>
                </a:solidFill>
              </a:rPr>
              <a:t>]</a:t>
            </a:r>
            <a:r>
              <a:rPr lang="en-US" dirty="0"/>
              <a:t> %</a:t>
            </a:r>
          </a:p>
          <a:p>
            <a:pPr lvl="1"/>
            <a:endParaRPr lang="en-US" dirty="0"/>
          </a:p>
          <a:p>
            <a:r>
              <a:rPr lang="en-US" dirty="0"/>
              <a:t>Agreement: </a:t>
            </a:r>
            <a:r>
              <a:rPr lang="en-US" dirty="0">
                <a:highlight>
                  <a:srgbClr val="FFFF00"/>
                </a:highlight>
              </a:rPr>
              <a:t>TBD</a:t>
            </a:r>
          </a:p>
        </p:txBody>
      </p:sp>
    </p:spTree>
    <p:extLst>
      <p:ext uri="{BB962C8B-B14F-4D97-AF65-F5344CB8AC3E}">
        <p14:creationId xmlns:p14="http://schemas.microsoft.com/office/powerpoint/2010/main" val="3400257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Intra-band contiguous CA within 2/2.16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CA is supported for intra-band contiguous within 2/2.16 GHz</a:t>
            </a:r>
          </a:p>
          <a:p>
            <a:r>
              <a:rPr lang="en-US" dirty="0"/>
              <a:t>Options:</a:t>
            </a:r>
          </a:p>
          <a:p>
            <a:pPr lvl="1"/>
            <a:r>
              <a:rPr lang="en-US" dirty="0"/>
              <a:t>Option 1: N x 400 MHz, n = [2, 3, 4, 5] (Charter, </a:t>
            </a:r>
            <a:r>
              <a:rPr lang="en-US" dirty="0" err="1"/>
              <a:t>MTK</a:t>
            </a:r>
            <a:r>
              <a:rPr lang="en-US" dirty="0"/>
              <a:t>, CATT, </a:t>
            </a:r>
            <a:r>
              <a:rPr lang="en-US" dirty="0" err="1"/>
              <a:t>CMCC</a:t>
            </a:r>
            <a:r>
              <a:rPr lang="en-US" dirty="0"/>
              <a:t>, Nokia)</a:t>
            </a:r>
          </a:p>
          <a:p>
            <a:pPr lvl="2"/>
            <a:r>
              <a:rPr lang="en-US" dirty="0">
                <a:solidFill>
                  <a:srgbClr val="FF0000"/>
                </a:solidFill>
              </a:rPr>
              <a:t>Option 1-A: M x 100 MHz for 120 kHz </a:t>
            </a:r>
            <a:r>
              <a:rPr lang="en-US" dirty="0" err="1">
                <a:solidFill>
                  <a:srgbClr val="FF0000"/>
                </a:solidFill>
              </a:rPr>
              <a:t>SCS</a:t>
            </a:r>
            <a:r>
              <a:rPr lang="en-US" dirty="0">
                <a:solidFill>
                  <a:srgbClr val="FF0000"/>
                </a:solidFill>
              </a:rPr>
              <a:t>, M = TBD (Nokia) </a:t>
            </a:r>
          </a:p>
          <a:p>
            <a:pPr lvl="1"/>
            <a:r>
              <a:rPr lang="en-US" dirty="0"/>
              <a:t>Others:</a:t>
            </a:r>
          </a:p>
          <a:p>
            <a:pPr lvl="2"/>
            <a:r>
              <a:rPr lang="en-US" dirty="0"/>
              <a:t>Normal CA operation (Ericsson)</a:t>
            </a:r>
          </a:p>
          <a:p>
            <a:pPr lvl="2"/>
            <a:r>
              <a:rPr lang="en-US" dirty="0"/>
              <a:t>100/200/400 MHz CC based CA (Huawei,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1842004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CA equal to or larger than 2/2.16 GHz (Issue 3.2.4-2)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0832869" cy="4351338"/>
          </a:xfrm>
        </p:spPr>
        <p:txBody>
          <a:bodyPr>
            <a:normAutofit/>
          </a:bodyPr>
          <a:lstStyle/>
          <a:p>
            <a:r>
              <a:rPr lang="en-US" dirty="0"/>
              <a:t>Issue: Whether CA is supported for larger than 2/2.16 GHz</a:t>
            </a:r>
          </a:p>
          <a:p>
            <a:r>
              <a:rPr lang="en-US" dirty="0"/>
              <a:t>Options:</a:t>
            </a:r>
          </a:p>
          <a:p>
            <a:pPr lvl="1"/>
            <a:r>
              <a:rPr lang="en-US" dirty="0"/>
              <a:t>Option 1: Support CA ≥ 2/2.16 GHz (</a:t>
            </a:r>
            <a:r>
              <a:rPr lang="en-US" dirty="0" err="1"/>
              <a:t>CMCC</a:t>
            </a:r>
            <a:r>
              <a:rPr lang="en-US" dirty="0"/>
              <a:t>, vivo, Nokia, Huawei, Sony)</a:t>
            </a:r>
          </a:p>
          <a:p>
            <a:pPr lvl="1"/>
            <a:r>
              <a:rPr lang="en-US" dirty="0"/>
              <a:t>Others:</a:t>
            </a:r>
          </a:p>
          <a:p>
            <a:pPr lvl="2"/>
            <a:r>
              <a:rPr lang="en-US" dirty="0"/>
              <a:t>Normal CA operation (No sub-channelization) (Ericsson)</a:t>
            </a:r>
          </a:p>
          <a:p>
            <a:pPr lvl="2"/>
            <a:r>
              <a:rPr lang="en-US" dirty="0"/>
              <a:t>No such wide CA capability for handheld UE; Need further discussion for CPE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441487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2726</TotalTime>
  <Words>2225</Words>
  <Application>Microsoft Office PowerPoint</Application>
  <PresentationFormat>Widescreen</PresentationFormat>
  <Paragraphs>173</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WF on [145] NR_ext_to_71GHz Part1</vt:lpstr>
      <vt:lpstr>FR definition in 60 GHz (1)</vt:lpstr>
      <vt:lpstr>FR definition in 60 GHz (2)</vt:lpstr>
      <vt:lpstr>Max CBW for 960 kHz (Issue 3.2.1-1)</vt:lpstr>
      <vt:lpstr>Optionality of UE support of Max. CBW</vt:lpstr>
      <vt:lpstr>Channelization (Issue 3.2.2)</vt:lpstr>
      <vt:lpstr>SU for max CBW (Issue 3.2.3-1)</vt:lpstr>
      <vt:lpstr>Intra-band contiguous CA within 2/2.16 GHz</vt:lpstr>
      <vt:lpstr>CA equal to or larger than 2/2.16 GHz (Issue 3.2.4-2)</vt:lpstr>
      <vt:lpstr>Intermediate CBWs between Max and Min CBWs (Issue 3.2.1-2)</vt:lpstr>
      <vt:lpstr>Operation Scenario in 60 GHz NR</vt:lpstr>
      <vt:lpstr>Band number (Issue 2.2.1)</vt:lpstr>
      <vt:lpstr>Regulatory for Unlicensed band (Issue 2.2.2-1)</vt:lpstr>
      <vt:lpstr>ITS band for unlicensed band (Issue 2.2.2-2)</vt:lpstr>
      <vt:lpstr>OTA aspect in 60 GHz</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Kim, Jiwoo</cp:lastModifiedBy>
  <cp:revision>56</cp:revision>
  <dcterms:created xsi:type="dcterms:W3CDTF">2021-05-23T19:41:21Z</dcterms:created>
  <dcterms:modified xsi:type="dcterms:W3CDTF">2021-05-27T04:36:16Z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(2)Km0HkiW4uyphMYcw4dAI4HqFEb6i23WsaUWJ1j4oSOCf5rQIAl7Di0e4QpHaZb1/HpH02snS
KU6aFXHK79nJmf68OklM70uMK1TZgbgdkZH/pzItACQ87YWmFTEx0Rw+Cp1DGH4AQxF1qoz2
eUnLQkNBLcvX3VEL2131Hr6iRehWNFigyzZn5ovZOdtNxLXx2+lyQJvc+V4RfMinLgPF4TKM
YbeDBiM9E9pb4+D3kn</vt:lpwstr>
  </property>
  <property fmtid="{D5CDD505-2E9C-101B-9397-08002B2CF9AE}" pid="3" name="_2015_ms_pID_7253431">
    <vt:lpwstr>KgafIq1ArI4n1+7aZWgh4DCD8pGZLxQFuHCN6GHgKmY6CpvhySHv0N
qfX/XthCIZpRg/87/LeGuel1hEuuVpTo3wIauM+eBifAyBUHv4rCqZBDusuOCm6TWK95AmZB
Hpd82pjL32yj/bcS4QS9lx/W3asaPn9bdGMHnIbVz2dvA7g77zEiB401m7G7CVMf1JU=</vt:lpwstr>
  </property>
</Properties>
</file>