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70" r:id="rId4"/>
    <p:sldId id="271" r:id="rId5"/>
    <p:sldId id="266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96" d="100"/>
          <a:sy n="96" d="100"/>
        </p:scale>
        <p:origin x="-178" y="26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7350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716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4380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0171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241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456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2250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890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177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2462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090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36158-C93E-4C60-BD2E-E0FD4C159F8B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7586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32841FB5-6394-4B61-AD7A-9926A8D960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7864" y="2512541"/>
            <a:ext cx="10320528" cy="997422"/>
          </a:xfrm>
        </p:spPr>
        <p:txBody>
          <a:bodyPr>
            <a:noAutofit/>
          </a:bodyPr>
          <a:lstStyle/>
          <a:p>
            <a:r>
              <a:rPr lang="en-US" sz="5400" dirty="0"/>
              <a:t>WF on synchronization synchronous operation for </a:t>
            </a:r>
            <a:r>
              <a:rPr lang="en-US" sz="5400" dirty="0" err="1"/>
              <a:t>Uu</a:t>
            </a:r>
            <a:r>
              <a:rPr lang="en-US" sz="5400" dirty="0"/>
              <a:t> and SL operating in the same licensed band</a:t>
            </a:r>
            <a:endParaRPr lang="en-US" sz="5400" b="1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8677E230-623E-4B23-8128-061E597F1A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en-US" dirty="0"/>
              <a:t>Huawei, </a:t>
            </a:r>
            <a:r>
              <a:rPr lang="en-US" dirty="0" err="1"/>
              <a:t>HiSilicon</a:t>
            </a:r>
            <a:r>
              <a:rPr lang="en-US" dirty="0"/>
              <a:t>, [ ]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xmlns="" id="{5BB3C6A5-B872-4979-A917-7B860739811B}"/>
              </a:ext>
            </a:extLst>
          </p:cNvPr>
          <p:cNvSpPr txBox="1"/>
          <p:nvPr/>
        </p:nvSpPr>
        <p:spPr>
          <a:xfrm>
            <a:off x="9425569" y="151162"/>
            <a:ext cx="2483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R4-21xxxxx</a:t>
            </a:r>
            <a:endParaRPr lang="en-US" b="1" dirty="0"/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xmlns="" id="{961EBA95-7131-4683-B8EE-049359931A13}"/>
              </a:ext>
            </a:extLst>
          </p:cNvPr>
          <p:cNvSpPr txBox="1"/>
          <p:nvPr/>
        </p:nvSpPr>
        <p:spPr>
          <a:xfrm>
            <a:off x="98439" y="-28284"/>
            <a:ext cx="54456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3GPP TSG-RAN WG4 #99-e</a:t>
            </a:r>
          </a:p>
          <a:p>
            <a:r>
              <a:rPr lang="en-GB" b="1" dirty="0"/>
              <a:t>Electronic Meeting, 19</a:t>
            </a:r>
            <a:r>
              <a:rPr lang="en-GB" b="1" baseline="30000" dirty="0"/>
              <a:t>th</a:t>
            </a:r>
            <a:r>
              <a:rPr lang="en-GB" b="1" dirty="0"/>
              <a:t> – 27</a:t>
            </a:r>
            <a:r>
              <a:rPr lang="en-GB" b="1" baseline="30000" dirty="0"/>
              <a:t>th</a:t>
            </a:r>
            <a:r>
              <a:rPr lang="en-GB" b="1" dirty="0"/>
              <a:t> May, 2021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44337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362" y="274510"/>
            <a:ext cx="10515600" cy="30214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39114"/>
            <a:ext cx="10515600" cy="5237849"/>
          </a:xfrm>
        </p:spPr>
        <p:txBody>
          <a:bodyPr>
            <a:normAutofit/>
          </a:bodyPr>
          <a:lstStyle/>
          <a:p>
            <a:r>
              <a:rPr lang="en-US" dirty="0"/>
              <a:t>The following issues related to </a:t>
            </a:r>
            <a:r>
              <a:rPr lang="en-US" altLang="zh-CN" dirty="0"/>
              <a:t>synchronous operation between </a:t>
            </a:r>
            <a:r>
              <a:rPr lang="en-US" altLang="zh-CN" dirty="0" err="1"/>
              <a:t>Uu</a:t>
            </a:r>
            <a:r>
              <a:rPr lang="en-US" altLang="zh-CN" dirty="0"/>
              <a:t> and SL in the licensed band</a:t>
            </a:r>
            <a:r>
              <a:rPr lang="en-US" dirty="0"/>
              <a:t> have been discussed in RAN4#99</a:t>
            </a:r>
            <a:r>
              <a:rPr lang="en-US" altLang="zh-CN" dirty="0"/>
              <a:t>-</a:t>
            </a:r>
            <a:r>
              <a:rPr lang="en-US" dirty="0"/>
              <a:t>e meeting</a:t>
            </a:r>
          </a:p>
          <a:p>
            <a:pPr lvl="1" hangingPunct="0">
              <a:buFont typeface="Calibri" panose="020F0502020204030204" pitchFamily="34" charset="0"/>
              <a:buChar char="-"/>
            </a:pPr>
            <a:r>
              <a:rPr lang="en-US" dirty="0"/>
              <a:t>Issue 2-1-2: SL transmission timing </a:t>
            </a:r>
          </a:p>
          <a:p>
            <a:pPr lvl="1" hangingPunct="0">
              <a:buFont typeface="Calibri" panose="020F0502020204030204" pitchFamily="34" charset="0"/>
              <a:buChar char="-"/>
            </a:pPr>
            <a:r>
              <a:rPr lang="en-US" dirty="0"/>
              <a:t>Issue 2-3-1: LS on SL timing and sync reference source</a:t>
            </a:r>
          </a:p>
        </p:txBody>
      </p:sp>
    </p:spTree>
    <p:extLst>
      <p:ext uri="{BB962C8B-B14F-4D97-AF65-F5344CB8AC3E}">
        <p14:creationId xmlns:p14="http://schemas.microsoft.com/office/powerpoint/2010/main" val="2202698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362" y="274510"/>
            <a:ext cx="10515600" cy="30214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39114"/>
            <a:ext cx="10515600" cy="5644376"/>
          </a:xfrm>
        </p:spPr>
        <p:txBody>
          <a:bodyPr>
            <a:normAutofit fontScale="92500" lnSpcReduction="20000"/>
          </a:bodyPr>
          <a:lstStyle/>
          <a:p>
            <a:r>
              <a:rPr lang="en-US" sz="2400" b="1" dirty="0"/>
              <a:t>2-1-2: SL transmission timing</a:t>
            </a:r>
          </a:p>
          <a:p>
            <a:r>
              <a:rPr lang="en-US" altLang="zh-CN" sz="2400" b="1" dirty="0"/>
              <a:t>Options</a:t>
            </a:r>
          </a:p>
          <a:p>
            <a:pPr lvl="1"/>
            <a:r>
              <a:rPr lang="en-GB" dirty="0"/>
              <a:t>Option 1: SL transmission timing to be aligned with UL timing of </a:t>
            </a:r>
            <a:r>
              <a:rPr lang="en-GB" dirty="0" err="1"/>
              <a:t>Uu</a:t>
            </a:r>
            <a:r>
              <a:rPr lang="en-GB" dirty="0"/>
              <a:t>.</a:t>
            </a:r>
            <a:endParaRPr lang="en-US" dirty="0"/>
          </a:p>
          <a:p>
            <a:pPr lvl="1"/>
            <a:r>
              <a:rPr lang="en-GB" dirty="0"/>
              <a:t>Option 2: For </a:t>
            </a:r>
            <a:r>
              <a:rPr lang="en-GB" dirty="0" err="1"/>
              <a:t>sidelink</a:t>
            </a:r>
            <a:r>
              <a:rPr lang="en-GB" dirty="0"/>
              <a:t> transmissions, </a:t>
            </a:r>
            <a:endParaRPr lang="en-US" dirty="0"/>
          </a:p>
          <a:p>
            <a:pPr lvl="2"/>
            <a:r>
              <a:rPr lang="en-GB" dirty="0"/>
              <a:t>SL transmission timing is aligned with Uplink timing when </a:t>
            </a:r>
            <a:r>
              <a:rPr lang="en-GB" dirty="0" err="1"/>
              <a:t>Uu</a:t>
            </a:r>
            <a:r>
              <a:rPr lang="en-GB" dirty="0"/>
              <a:t> and sidelink is </a:t>
            </a:r>
            <a:r>
              <a:rPr lang="en-GB" dirty="0" err="1"/>
              <a:t>TDMed</a:t>
            </a:r>
            <a:r>
              <a:rPr lang="en-GB" dirty="0"/>
              <a:t> coexistence in the same band, including TDM coexistence within the same carrier or different carriers. </a:t>
            </a:r>
            <a:r>
              <a:rPr lang="en-GB" strike="sngStrike" dirty="0">
                <a:solidFill>
                  <a:srgbClr val="FF0000"/>
                </a:solidFill>
              </a:rPr>
              <a:t>(N</a:t>
            </a:r>
            <a:r>
              <a:rPr lang="en-GB" strike="sngStrike" baseline="-25000" dirty="0">
                <a:solidFill>
                  <a:srgbClr val="FF0000"/>
                </a:solidFill>
              </a:rPr>
              <a:t>TA</a:t>
            </a:r>
            <a:r>
              <a:rPr lang="en-GB" strike="sngStrike" dirty="0">
                <a:solidFill>
                  <a:srgbClr val="FF0000"/>
                </a:solidFill>
              </a:rPr>
              <a:t>= 0)</a:t>
            </a:r>
            <a:endParaRPr lang="en-US" strike="sngStrike" dirty="0">
              <a:solidFill>
                <a:srgbClr val="FF0000"/>
              </a:solidFill>
            </a:endParaRPr>
          </a:p>
          <a:p>
            <a:pPr lvl="2"/>
            <a:r>
              <a:rPr lang="en-GB" dirty="0"/>
              <a:t>Otherwise, SL transmission timing is aligned with Downlink timing.</a:t>
            </a:r>
          </a:p>
          <a:p>
            <a:pPr lvl="1"/>
            <a:r>
              <a:rPr lang="en-GB" dirty="0">
                <a:solidFill>
                  <a:srgbClr val="7030A0"/>
                </a:solidFill>
              </a:rPr>
              <a:t>Option 2a: For </a:t>
            </a:r>
            <a:r>
              <a:rPr lang="en-GB" dirty="0" err="1">
                <a:solidFill>
                  <a:srgbClr val="7030A0"/>
                </a:solidFill>
              </a:rPr>
              <a:t>sidelink</a:t>
            </a:r>
            <a:r>
              <a:rPr lang="en-GB" dirty="0">
                <a:solidFill>
                  <a:srgbClr val="7030A0"/>
                </a:solidFill>
              </a:rPr>
              <a:t> transmissions, </a:t>
            </a:r>
            <a:endParaRPr lang="en-US" dirty="0">
              <a:solidFill>
                <a:srgbClr val="7030A0"/>
              </a:solidFill>
            </a:endParaRPr>
          </a:p>
          <a:p>
            <a:pPr lvl="2"/>
            <a:r>
              <a:rPr lang="en-GB" dirty="0">
                <a:solidFill>
                  <a:srgbClr val="7030A0"/>
                </a:solidFill>
              </a:rPr>
              <a:t>SL transmission timing is aligned with Uplink timing when </a:t>
            </a:r>
            <a:r>
              <a:rPr lang="en-GB" dirty="0" err="1">
                <a:solidFill>
                  <a:srgbClr val="7030A0"/>
                </a:solidFill>
              </a:rPr>
              <a:t>Uu</a:t>
            </a:r>
            <a:r>
              <a:rPr lang="en-GB" dirty="0">
                <a:solidFill>
                  <a:srgbClr val="7030A0"/>
                </a:solidFill>
              </a:rPr>
              <a:t> and </a:t>
            </a:r>
            <a:r>
              <a:rPr lang="en-GB" dirty="0" err="1">
                <a:solidFill>
                  <a:srgbClr val="7030A0"/>
                </a:solidFill>
              </a:rPr>
              <a:t>sidelink</a:t>
            </a:r>
            <a:r>
              <a:rPr lang="en-GB" dirty="0">
                <a:solidFill>
                  <a:srgbClr val="7030A0"/>
                </a:solidFill>
              </a:rPr>
              <a:t> is </a:t>
            </a:r>
            <a:r>
              <a:rPr lang="en-GB" dirty="0" err="1">
                <a:solidFill>
                  <a:srgbClr val="7030A0"/>
                </a:solidFill>
              </a:rPr>
              <a:t>TDMed</a:t>
            </a:r>
            <a:r>
              <a:rPr lang="en-GB" dirty="0">
                <a:solidFill>
                  <a:srgbClr val="7030A0"/>
                </a:solidFill>
              </a:rPr>
              <a:t>/</a:t>
            </a:r>
            <a:r>
              <a:rPr lang="en-GB" dirty="0" err="1">
                <a:solidFill>
                  <a:srgbClr val="7030A0"/>
                </a:solidFill>
              </a:rPr>
              <a:t>FDMed</a:t>
            </a:r>
            <a:r>
              <a:rPr lang="en-GB" dirty="0">
                <a:solidFill>
                  <a:srgbClr val="7030A0"/>
                </a:solidFill>
              </a:rPr>
              <a:t> coexistence in the same band, including TDM coexistence within </a:t>
            </a:r>
            <a:r>
              <a:rPr lang="en-GB" strike="sngStrike" dirty="0">
                <a:solidFill>
                  <a:srgbClr val="7030A0"/>
                </a:solidFill>
              </a:rPr>
              <a:t>the same </a:t>
            </a:r>
            <a:r>
              <a:rPr lang="en-GB" dirty="0">
                <a:solidFill>
                  <a:srgbClr val="7030A0"/>
                </a:solidFill>
              </a:rPr>
              <a:t>carrier or different carriers. </a:t>
            </a:r>
            <a:endParaRPr lang="en-US" dirty="0">
              <a:solidFill>
                <a:srgbClr val="7030A0"/>
              </a:solidFill>
            </a:endParaRPr>
          </a:p>
          <a:p>
            <a:pPr lvl="2"/>
            <a:r>
              <a:rPr lang="en-GB" dirty="0">
                <a:solidFill>
                  <a:srgbClr val="7030A0"/>
                </a:solidFill>
              </a:rPr>
              <a:t>Otherwise, SL transmission timing is aligned with Downlink timing.</a:t>
            </a:r>
            <a:endParaRPr lang="en-US" dirty="0">
              <a:solidFill>
                <a:srgbClr val="7030A0"/>
              </a:solidFill>
            </a:endParaRPr>
          </a:p>
          <a:p>
            <a:pPr lvl="1"/>
            <a:r>
              <a:rPr lang="en-GB" dirty="0"/>
              <a:t>Option 3: Only allow </a:t>
            </a:r>
            <a:r>
              <a:rPr lang="en-GB" dirty="0" err="1"/>
              <a:t>Uu</a:t>
            </a:r>
            <a:r>
              <a:rPr lang="en-GB" dirty="0"/>
              <a:t> UL transmission prior to SL reception and transmission, i.e. configure SL Rx/</a:t>
            </a:r>
            <a:r>
              <a:rPr lang="en-GB" dirty="0" err="1"/>
              <a:t>Tx</a:t>
            </a:r>
            <a:r>
              <a:rPr lang="en-GB" dirty="0"/>
              <a:t> slots to be located in the back of </a:t>
            </a:r>
            <a:r>
              <a:rPr lang="en-GB" dirty="0" err="1"/>
              <a:t>Uu</a:t>
            </a:r>
            <a:r>
              <a:rPr lang="en-GB" dirty="0"/>
              <a:t> UL </a:t>
            </a:r>
            <a:r>
              <a:rPr lang="en-GB" dirty="0" err="1"/>
              <a:t>Tx</a:t>
            </a:r>
            <a:r>
              <a:rPr lang="en-GB" dirty="0"/>
              <a:t> slots.</a:t>
            </a:r>
            <a:endParaRPr lang="en-US" dirty="0"/>
          </a:p>
          <a:p>
            <a:pPr lvl="1"/>
            <a:r>
              <a:rPr lang="en-GB" dirty="0"/>
              <a:t>Option 4: Follow existing SL transmission timing aligned with DL timing of </a:t>
            </a:r>
            <a:r>
              <a:rPr lang="en-GB" dirty="0" err="1"/>
              <a:t>Uu</a:t>
            </a:r>
            <a:r>
              <a:rPr lang="en-GB" dirty="0"/>
              <a:t>.</a:t>
            </a:r>
            <a:endParaRPr lang="en-US" dirty="0"/>
          </a:p>
          <a:p>
            <a:r>
              <a:rPr lang="en-US" dirty="0"/>
              <a:t>WF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Option 2 </a:t>
            </a:r>
            <a:r>
              <a:rPr lang="en-US" dirty="0" smtClean="0">
                <a:solidFill>
                  <a:srgbClr val="FF0000"/>
                </a:solidFill>
              </a:rPr>
              <a:t>(Huawei, CATT, </a:t>
            </a:r>
            <a:r>
              <a:rPr lang="en-US" altLang="zh-CN" dirty="0" smtClean="0">
                <a:solidFill>
                  <a:srgbClr val="FF0000"/>
                </a:solidFill>
              </a:rPr>
              <a:t>Ericsson, vivo)</a:t>
            </a:r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Option </a:t>
            </a:r>
            <a:r>
              <a:rPr lang="en-US" dirty="0">
                <a:solidFill>
                  <a:srgbClr val="00B0F0"/>
                </a:solidFill>
              </a:rPr>
              <a:t>4 : Any changes to SL timing is up to RAN1 (</a:t>
            </a:r>
            <a:r>
              <a:rPr lang="en-US" dirty="0" smtClean="0">
                <a:solidFill>
                  <a:srgbClr val="00B0F0"/>
                </a:solidFill>
              </a:rPr>
              <a:t>Qualcomm, LGE)</a:t>
            </a:r>
            <a:endParaRPr lang="en-US" dirty="0">
              <a:solidFill>
                <a:srgbClr val="00B0F0"/>
              </a:solidFill>
            </a:endParaRPr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78117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362" y="274510"/>
            <a:ext cx="10515600" cy="30214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39114"/>
            <a:ext cx="10515600" cy="5644376"/>
          </a:xfrm>
        </p:spPr>
        <p:txBody>
          <a:bodyPr>
            <a:normAutofit/>
          </a:bodyPr>
          <a:lstStyle/>
          <a:p>
            <a:r>
              <a:rPr lang="en-US" sz="2400" b="1" dirty="0"/>
              <a:t>Issue 2-2-1: SL synchronization reference source </a:t>
            </a:r>
          </a:p>
          <a:p>
            <a:r>
              <a:rPr lang="en-US" altLang="zh-CN" sz="2400" b="1" dirty="0"/>
              <a:t>Options</a:t>
            </a:r>
          </a:p>
          <a:p>
            <a:pPr lvl="1"/>
            <a:r>
              <a:rPr lang="en-GB" dirty="0"/>
              <a:t>Option 1: Send LS to RAN1 if RAN4 have any agreement/divergence on timing and sync reference source of SL.</a:t>
            </a:r>
            <a:endParaRPr lang="en-US" dirty="0"/>
          </a:p>
          <a:p>
            <a:pPr lvl="1"/>
            <a:r>
              <a:rPr lang="en-GB" dirty="0"/>
              <a:t>Option 2: No need to send LS to RAN1.</a:t>
            </a:r>
          </a:p>
          <a:p>
            <a:pPr lvl="1"/>
            <a:r>
              <a:rPr lang="en-GB" dirty="0">
                <a:solidFill>
                  <a:srgbClr val="7030A0"/>
                </a:solidFill>
              </a:rPr>
              <a:t>Option 3: Send LS to RAN1 asking the feasibility of the timing considering the RAN4 consensus.</a:t>
            </a:r>
            <a:endParaRPr lang="en-US" dirty="0">
              <a:solidFill>
                <a:srgbClr val="7030A0"/>
              </a:solidFill>
            </a:endParaRPr>
          </a:p>
          <a:p>
            <a:pPr marL="457200" lvl="1" indent="0">
              <a:buNone/>
            </a:pPr>
            <a:endParaRPr lang="en-US" dirty="0"/>
          </a:p>
          <a:p>
            <a:pPr lvl="1">
              <a:buFont typeface="Calibri" panose="020F0502020204030204" pitchFamily="34" charset="0"/>
              <a:buChar char="-"/>
            </a:pPr>
            <a:endParaRPr lang="en-US" sz="2400" b="1" dirty="0"/>
          </a:p>
          <a:p>
            <a:r>
              <a:rPr lang="en-US" sz="2400" b="1" dirty="0"/>
              <a:t>Recommended WF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en-US" dirty="0" smtClean="0">
                <a:solidFill>
                  <a:srgbClr val="00B0F0"/>
                </a:solidFill>
              </a:rPr>
              <a:t>Option </a:t>
            </a:r>
            <a:r>
              <a:rPr lang="en-US" dirty="0">
                <a:solidFill>
                  <a:srgbClr val="00B0F0"/>
                </a:solidFill>
              </a:rPr>
              <a:t>2 (</a:t>
            </a:r>
            <a:r>
              <a:rPr lang="en-US" dirty="0" smtClean="0">
                <a:solidFill>
                  <a:srgbClr val="00B0F0"/>
                </a:solidFill>
              </a:rPr>
              <a:t>Qualcomm, LGE)</a:t>
            </a:r>
            <a:endParaRPr lang="en-US" dirty="0">
              <a:solidFill>
                <a:srgbClr val="00B0F0"/>
              </a:solidFill>
            </a:endParaRPr>
          </a:p>
          <a:p>
            <a:pPr lvl="1">
              <a:buFont typeface="Calibri" panose="020F0502020204030204" pitchFamily="34" charset="0"/>
              <a:buChar char="-"/>
            </a:pPr>
            <a:r>
              <a:rPr lang="en-US" dirty="0">
                <a:solidFill>
                  <a:srgbClr val="7030A0"/>
                </a:solidFill>
              </a:rPr>
              <a:t>Option 3 (</a:t>
            </a:r>
            <a:r>
              <a:rPr lang="en-US" dirty="0" smtClean="0">
                <a:solidFill>
                  <a:srgbClr val="7030A0"/>
                </a:solidFill>
              </a:rPr>
              <a:t>Ericsson, CATT, Huawei, vivo)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11456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/>
        </p:nvSpPr>
        <p:spPr>
          <a:xfrm>
            <a:off x="113581" y="67572"/>
            <a:ext cx="10962736" cy="6498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Reference</a:t>
            </a:r>
            <a:endParaRPr lang="zh-CN" altLang="en-US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31733" y="822206"/>
            <a:ext cx="11654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[1] </a:t>
            </a:r>
            <a:r>
              <a:rPr lang="en-GB" dirty="0"/>
              <a:t>R4-21xxxxx, Email discussion summary for [99-e][143] NRSL_enh_Part_2, CATT</a:t>
            </a:r>
            <a:endParaRPr lang="en-US" dirty="0"/>
          </a:p>
          <a:p>
            <a:pPr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259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7389</TotalTime>
  <Words>374</Words>
  <Application>Microsoft Office PowerPoint</Application>
  <PresentationFormat>自定义</PresentationFormat>
  <Paragraphs>37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Office 主题</vt:lpstr>
      <vt:lpstr>WF on synchronization synchronous operation for Uu and SL operating in the same licensed band</vt:lpstr>
      <vt:lpstr>Background</vt:lpstr>
      <vt:lpstr>WF</vt:lpstr>
      <vt:lpstr>WF</vt:lpstr>
      <vt:lpstr>PowerPoint 演示文稿</vt:lpstr>
    </vt:vector>
  </TitlesOfParts>
  <Company>Huawei Technologies Co.,Ltd.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scope of FR1 UE RF</dc:title>
  <dc:creator>Zhangqian (Zq)</dc:creator>
  <cp:lastModifiedBy>CATT</cp:lastModifiedBy>
  <cp:revision>217</cp:revision>
  <dcterms:created xsi:type="dcterms:W3CDTF">2019-10-15T22:26:30Z</dcterms:created>
  <dcterms:modified xsi:type="dcterms:W3CDTF">2021-05-26T02:04:57Z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(3)PMnr4evubptnVxdcpA7b+jc67bnKMONUmqCn/pKCoPXD1YneV/3ZpexODSAO1ISSHlJiHFZt
Wl/rYc7hpECPc2lAv/vug8a8pTg/CKQxhlj/+woElrZtYARuMHGwFz7/pgNhuequlzfMMb15
fZnVNCZrao887ZnMdypEqe7WQ8NmFe7RBkN3/3ZCPjlpQO3Mlv/IMORXnsvWEDbg0BPO9QD9
6NUiMnzc3XuvJtI6Bl</vt:lpwstr>
  </property>
  <property fmtid="{D5CDD505-2E9C-101B-9397-08002B2CF9AE}" pid="3" name="_2015_ms_pID_7253431">
    <vt:lpwstr>bwOWM+cOsyhxwihD/RuWtgE2T6J+b9fsncaGJd+3xtBjMSvkVbeuHU
DR2qpkqJ8yilnOolJT6yjbeSVt9cdsmpCK5vfCw5QcrzCSaEry8hMFQIiJSFrJjwFZ69hU+N
2Z6/SfPBp9U6NxIkqjJM60kNHLObSfT4fpaZPOajYA5X6yyTdIqExJI+YQGN4VS+eQL5u/e9
Uqt1UkYJc7hBR3NCJICpQG3yAmUXAX9a8wTL</vt:lpwstr>
  </property>
  <property fmtid="{D5CDD505-2E9C-101B-9397-08002B2CF9AE}" pid="4" name="_2015_ms_pID_7253432">
    <vt:lpwstr>gAZdT1qEcTqr6PnoGeiFezA=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1577106026</vt:lpwstr>
  </property>
</Properties>
</file>