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0" r:id="rId4"/>
    <p:sldId id="275" r:id="rId5"/>
    <p:sldId id="274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EC6725"/>
    <a:srgbClr val="006600"/>
    <a:srgbClr val="00CC00"/>
    <a:srgbClr val="009900"/>
    <a:srgbClr val="339933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60"/>
  </p:normalViewPr>
  <p:slideViewPr>
    <p:cSldViewPr>
      <p:cViewPr varScale="1">
        <p:scale>
          <a:sx n="102" d="100"/>
          <a:sy n="102" d="100"/>
        </p:scale>
        <p:origin x="8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7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72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0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2391023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MPR requirements for intra-band con-current V2X operation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solidFill>
                  <a:schemeClr val="tx1"/>
                </a:solidFill>
              </a:rPr>
              <a:t>Agenda item: </a:t>
            </a:r>
            <a:r>
              <a:rPr lang="en-US" altLang="zh-CN" sz="2800" dirty="0" smtClean="0">
                <a:solidFill>
                  <a:schemeClr val="tx1"/>
                </a:solidFill>
              </a:rPr>
              <a:t>9.14.5</a:t>
            </a:r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en-US" altLang="zh-CN" sz="2800" dirty="0">
                <a:solidFill>
                  <a:schemeClr val="tx1"/>
                </a:solidFill>
              </a:rPr>
              <a:t>Source: LG Electronics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99-e</a:t>
            </a:r>
            <a:r>
              <a:rPr lang="en-GB" altLang="zh-CN" sz="2400" b="1" dirty="0"/>
              <a:t>	                        </a:t>
            </a:r>
            <a:r>
              <a:rPr lang="en-GB" altLang="zh-CN" sz="2400" b="1" dirty="0" smtClean="0"/>
              <a:t>	          R4-210xxxx</a:t>
            </a:r>
            <a:endParaRPr lang="zh-CN" altLang="zh-CN" sz="2400" dirty="0"/>
          </a:p>
          <a:p>
            <a:r>
              <a:rPr lang="en-GB" altLang="zh-CN" sz="2400" b="1" dirty="0"/>
              <a:t>Electronic Meeting, </a:t>
            </a:r>
            <a:r>
              <a:rPr lang="en-GB" altLang="zh-CN" sz="2400" b="1" dirty="0" smtClean="0"/>
              <a:t>19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</a:t>
            </a:r>
            <a:r>
              <a:rPr lang="en-GB" altLang="zh-CN" sz="2400" b="1" dirty="0" smtClean="0"/>
              <a:t>27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May, </a:t>
            </a:r>
            <a:r>
              <a:rPr lang="en-GB" altLang="zh-CN" sz="2400" b="1" dirty="0"/>
              <a:t>2021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80120"/>
            <a:ext cx="8229600" cy="5589240"/>
          </a:xfrm>
        </p:spPr>
        <p:txBody>
          <a:bodyPr>
            <a:normAutofit fontScale="92500"/>
          </a:bodyPr>
          <a:lstStyle/>
          <a:p>
            <a:r>
              <a:rPr lang="en-US" altLang="ko-KR" sz="2400" dirty="0" smtClean="0"/>
              <a:t>During </a:t>
            </a:r>
            <a:r>
              <a:rPr lang="en-US" altLang="ko-KR" sz="2400" dirty="0" smtClean="0"/>
              <a:t>RAN4#98bis-e </a:t>
            </a:r>
            <a:r>
              <a:rPr lang="en-US" altLang="ko-KR" sz="2400" dirty="0" smtClean="0"/>
              <a:t>&amp; RAN4 </a:t>
            </a:r>
            <a:r>
              <a:rPr lang="en-US" altLang="ko-KR" sz="2400" dirty="0"/>
              <a:t>#</a:t>
            </a:r>
            <a:r>
              <a:rPr lang="en-US" altLang="ko-KR" sz="2400" dirty="0" smtClean="0"/>
              <a:t>99-e meeting, only one </a:t>
            </a:r>
            <a:r>
              <a:rPr lang="en-US" altLang="ko-KR" sz="2400" dirty="0" smtClean="0"/>
              <a:t>company </a:t>
            </a:r>
            <a:r>
              <a:rPr lang="en-US" altLang="ko-KR" sz="2400" dirty="0" smtClean="0"/>
              <a:t>provided simulation results for MPR requirements for simultaneous NR </a:t>
            </a:r>
            <a:r>
              <a:rPr lang="en-US" altLang="ko-KR" sz="2400" dirty="0" err="1" smtClean="0"/>
              <a:t>Uu</a:t>
            </a:r>
            <a:r>
              <a:rPr lang="en-US" altLang="ko-KR" sz="2400" dirty="0" smtClean="0"/>
              <a:t> transmission and NR SL transmission in licensed NR band.</a:t>
            </a:r>
            <a:endParaRPr lang="en-US" altLang="ko-KR" sz="2400" dirty="0"/>
          </a:p>
          <a:p>
            <a:pPr marL="457200" lvl="1" indent="0">
              <a:buNone/>
            </a:pPr>
            <a:endParaRPr lang="en-US" altLang="ko-KR" sz="2300" dirty="0">
              <a:solidFill>
                <a:srgbClr val="FF0000"/>
              </a:solidFill>
            </a:endParaRPr>
          </a:p>
          <a:p>
            <a:pPr algn="just"/>
            <a:r>
              <a:rPr lang="en-US" altLang="zh-CN" sz="2400" dirty="0" smtClean="0"/>
              <a:t>In 1</a:t>
            </a:r>
            <a:r>
              <a:rPr lang="en-US" altLang="zh-CN" sz="2400" baseline="30000" dirty="0" smtClean="0"/>
              <a:t>st</a:t>
            </a:r>
            <a:r>
              <a:rPr lang="en-US" altLang="zh-CN" sz="2400" dirty="0" smtClean="0"/>
              <a:t> round discussion, </a:t>
            </a:r>
            <a:r>
              <a:rPr lang="en-US" altLang="zh-CN" sz="2400" dirty="0"/>
              <a:t>RAN4 </a:t>
            </a:r>
            <a:r>
              <a:rPr lang="en-US" altLang="zh-CN" sz="2400" dirty="0"/>
              <a:t>discussed</a:t>
            </a:r>
            <a:r>
              <a:rPr lang="en-US" altLang="zh-CN" sz="2400" dirty="0" smtClean="0"/>
              <a:t> the </a:t>
            </a:r>
            <a:r>
              <a:rPr lang="en-US" altLang="zh-CN" sz="2400" dirty="0" smtClean="0"/>
              <a:t>sub-topic 3-2 for MPR requirements for intra-band V2X con-current operation as follow. </a:t>
            </a:r>
          </a:p>
          <a:p>
            <a:pPr lvl="1" hangingPunct="0"/>
            <a:r>
              <a:rPr lang="en-US" altLang="ko-KR" sz="1900" dirty="0"/>
              <a:t>Sub-topic 3-2: MPR for intra-band V2X con-current operation</a:t>
            </a:r>
            <a:endParaRPr lang="ko-KR" altLang="ko-KR" sz="1900"/>
          </a:p>
          <a:p>
            <a:pPr lvl="2" hangingPunct="0"/>
            <a:r>
              <a:rPr lang="en-GB" altLang="ko-KR" sz="1900" dirty="0"/>
              <a:t>Issue </a:t>
            </a:r>
            <a:r>
              <a:rPr lang="en-US" altLang="ko-KR" sz="1900" dirty="0"/>
              <a:t>3-2</a:t>
            </a:r>
            <a:r>
              <a:rPr lang="en-GB" altLang="ko-KR" sz="1900" dirty="0"/>
              <a:t>-1: Modulation order and RB allocation</a:t>
            </a:r>
            <a:endParaRPr lang="ko-KR" altLang="ko-KR" sz="1900"/>
          </a:p>
          <a:p>
            <a:pPr lvl="2" hangingPunct="0"/>
            <a:r>
              <a:rPr lang="en-GB" altLang="ko-KR" sz="1900" dirty="0"/>
              <a:t>Issue </a:t>
            </a:r>
            <a:r>
              <a:rPr lang="en-US" altLang="ko-KR" sz="1900" dirty="0"/>
              <a:t>3-2</a:t>
            </a:r>
            <a:r>
              <a:rPr lang="en-GB" altLang="ko-KR" sz="1900" dirty="0"/>
              <a:t>-2: Ratio of total RB allocation over 1MHz</a:t>
            </a:r>
            <a:endParaRPr lang="ko-KR" altLang="ko-KR" sz="1900"/>
          </a:p>
          <a:p>
            <a:pPr lvl="2" hangingPunct="0"/>
            <a:r>
              <a:rPr lang="en-GB" altLang="ko-KR" sz="1900" dirty="0"/>
              <a:t>Issue </a:t>
            </a:r>
            <a:r>
              <a:rPr lang="en-US" altLang="ko-KR" sz="1900" dirty="0"/>
              <a:t>3-2</a:t>
            </a:r>
            <a:r>
              <a:rPr lang="en-GB" altLang="ko-KR" sz="1900" dirty="0"/>
              <a:t>-3: MPR for 26dBm</a:t>
            </a:r>
            <a:endParaRPr lang="ko-KR" altLang="ko-KR" sz="1900"/>
          </a:p>
          <a:p>
            <a:pPr lvl="2" hangingPunct="0"/>
            <a:r>
              <a:rPr lang="en-GB" altLang="ko-KR" sz="1900" dirty="0"/>
              <a:t>Issue </a:t>
            </a:r>
            <a:r>
              <a:rPr lang="en-US" altLang="ko-KR" sz="1900" dirty="0"/>
              <a:t>3-2</a:t>
            </a:r>
            <a:r>
              <a:rPr lang="en-GB" altLang="ko-KR" sz="1900" dirty="0"/>
              <a:t>-4: MPR for 23dBm</a:t>
            </a:r>
            <a:endParaRPr lang="ko-KR" altLang="ko-KR" sz="1900"/>
          </a:p>
          <a:p>
            <a:pPr lvl="1"/>
            <a:endParaRPr lang="en-GB" altLang="ko-KR" sz="1900" u="sng" dirty="0" smtClean="0"/>
          </a:p>
          <a:p>
            <a:r>
              <a:rPr lang="en-US" altLang="ko-KR" sz="2400" dirty="0" smtClean="0"/>
              <a:t>RAN4 </a:t>
            </a:r>
            <a:r>
              <a:rPr lang="en-US" altLang="ko-KR" sz="2400" dirty="0" smtClean="0"/>
              <a:t>still discuss how to define the MPR requirements </a:t>
            </a:r>
            <a:r>
              <a:rPr lang="en-US" altLang="ko-KR" sz="2400" dirty="0"/>
              <a:t>for simultaneous NR </a:t>
            </a:r>
            <a:r>
              <a:rPr lang="en-US" altLang="ko-KR" sz="2400" dirty="0" err="1"/>
              <a:t>Uu</a:t>
            </a:r>
            <a:r>
              <a:rPr lang="en-US" altLang="ko-KR" sz="2400" dirty="0"/>
              <a:t> transmission and NR SL transmission in licensed NR band.</a:t>
            </a: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05074"/>
            <a:ext cx="8352928" cy="4660230"/>
          </a:xfrm>
        </p:spPr>
        <p:txBody>
          <a:bodyPr>
            <a:normAutofit/>
          </a:bodyPr>
          <a:lstStyle/>
          <a:p>
            <a:r>
              <a:rPr lang="en-GB" altLang="ko-KR" sz="2600" b="1" u="sng" dirty="0"/>
              <a:t>Issue 3-2-1: Modulation order and RB allocation</a:t>
            </a:r>
            <a:endParaRPr lang="ko-KR" altLang="ko-KR" sz="2600"/>
          </a:p>
          <a:p>
            <a:pPr lvl="1"/>
            <a:r>
              <a:rPr lang="en-GB" altLang="ko-KR" sz="2200" dirty="0"/>
              <a:t>Proposals</a:t>
            </a:r>
            <a:endParaRPr lang="ko-KR" altLang="ko-KR" sz="2200"/>
          </a:p>
          <a:p>
            <a:pPr lvl="2"/>
            <a:r>
              <a:rPr lang="en-GB" altLang="ko-KR" sz="1800" dirty="0"/>
              <a:t>Option 1: Define MPR for NR V2X intra-band con-current operation of SL PC5 and </a:t>
            </a:r>
            <a:r>
              <a:rPr lang="en-GB" altLang="ko-KR" sz="1800" dirty="0" err="1"/>
              <a:t>Uu</a:t>
            </a:r>
            <a:r>
              <a:rPr lang="en-GB" altLang="ko-KR" sz="1800" dirty="0"/>
              <a:t> taking configured Modulation Order and RB allocations into account.</a:t>
            </a:r>
            <a:endParaRPr lang="ko-KR" altLang="ko-KR" sz="1800"/>
          </a:p>
          <a:p>
            <a:pPr lvl="1"/>
            <a:endParaRPr lang="en-US" altLang="ko-KR" sz="1900" dirty="0" smtClean="0"/>
          </a:p>
          <a:p>
            <a:pPr marL="0" lvl="0" indent="0" hangingPunct="0">
              <a:buNone/>
            </a:pPr>
            <a:endParaRPr lang="en-US" altLang="zh-CN" sz="2400" dirty="0"/>
          </a:p>
          <a:p>
            <a:pPr lvl="0" hangingPunct="0"/>
            <a:r>
              <a:rPr lang="en-US" altLang="zh-CN" sz="2400" dirty="0" smtClean="0"/>
              <a:t>WF: Option 1 is baseline to define MPR requirements. </a:t>
            </a:r>
            <a:r>
              <a:rPr lang="en-US" altLang="zh-CN" sz="2400" dirty="0" smtClean="0"/>
              <a:t>The MPR requirements can be updated, if </a:t>
            </a:r>
            <a:r>
              <a:rPr lang="en-US" altLang="zh-CN" sz="2400" dirty="0" smtClean="0"/>
              <a:t>other </a:t>
            </a:r>
            <a:r>
              <a:rPr lang="en-US" altLang="zh-CN" sz="2400" dirty="0" smtClean="0"/>
              <a:t>companies </a:t>
            </a:r>
            <a:r>
              <a:rPr lang="en-US" altLang="zh-CN" sz="2400" dirty="0" smtClean="0"/>
              <a:t>provide the </a:t>
            </a:r>
            <a:r>
              <a:rPr lang="en-US" altLang="zh-CN" sz="2400" dirty="0" smtClean="0"/>
              <a:t>MPR results in next </a:t>
            </a:r>
            <a:r>
              <a:rPr lang="en-US" altLang="zh-CN" sz="2400" dirty="0" smtClean="0"/>
              <a:t>RAN4 </a:t>
            </a:r>
            <a:r>
              <a:rPr lang="en-US" altLang="zh-CN" sz="2400" dirty="0" smtClean="0"/>
              <a:t>meeting. </a:t>
            </a:r>
            <a:endParaRPr lang="zh-CN" altLang="en-US" sz="1800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800" dirty="0"/>
              <a:t>WF: </a:t>
            </a:r>
            <a:r>
              <a:rPr lang="en-GB" altLang="zh-CN" sz="2800" dirty="0" smtClean="0"/>
              <a:t>MPR requirements </a:t>
            </a:r>
            <a:r>
              <a:rPr lang="en-US" altLang="ko-KR" sz="2800" dirty="0" smtClean="0"/>
              <a:t>for </a:t>
            </a:r>
            <a:r>
              <a:rPr lang="en-US" altLang="ko-KR" sz="2800" dirty="0"/>
              <a:t>intra-band con-current  V2X operation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24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800" dirty="0"/>
              <a:t>WF: </a:t>
            </a:r>
            <a:r>
              <a:rPr lang="en-GB" altLang="zh-CN" sz="2800" dirty="0" smtClean="0"/>
              <a:t>MPR requirements </a:t>
            </a:r>
            <a:r>
              <a:rPr lang="en-US" altLang="ko-KR" sz="2800" dirty="0" smtClean="0"/>
              <a:t>for </a:t>
            </a:r>
            <a:r>
              <a:rPr lang="en-US" altLang="ko-KR" sz="2800" dirty="0" smtClean="0">
                <a:solidFill>
                  <a:schemeClr val="tx1"/>
                </a:solidFill>
              </a:rPr>
              <a:t>intra-band </a:t>
            </a:r>
            <a:r>
              <a:rPr lang="en-US" altLang="ko-KR" sz="2800" dirty="0" smtClean="0">
                <a:solidFill>
                  <a:schemeClr val="tx1"/>
                </a:solidFill>
              </a:rPr>
              <a:t>con-current V2X operation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9811" y="1433066"/>
            <a:ext cx="8496944" cy="5164286"/>
          </a:xfrm>
        </p:spPr>
        <p:txBody>
          <a:bodyPr>
            <a:normAutofit/>
          </a:bodyPr>
          <a:lstStyle/>
          <a:p>
            <a:r>
              <a:rPr lang="en-GB" altLang="ko-KR" sz="2600" b="1" u="sng" dirty="0"/>
              <a:t>Issue </a:t>
            </a:r>
            <a:r>
              <a:rPr lang="en-GB" altLang="ko-KR" sz="2600" b="1" u="sng" dirty="0" smtClean="0"/>
              <a:t>3-2-3: MPR for PC2 UE</a:t>
            </a:r>
            <a:endParaRPr lang="ko-KR" altLang="ko-KR" sz="2600"/>
          </a:p>
          <a:p>
            <a:pPr lvl="1"/>
            <a:r>
              <a:rPr lang="en-GB" altLang="ko-KR" sz="2400" dirty="0"/>
              <a:t>Proposals</a:t>
            </a:r>
            <a:endParaRPr lang="ko-KR" altLang="ko-KR" sz="2400"/>
          </a:p>
          <a:p>
            <a:pPr lvl="2"/>
            <a:r>
              <a:rPr lang="en-GB" altLang="ko-KR" sz="2000" dirty="0"/>
              <a:t>Option 1: Specify MPR in Table 1 and 2 for NR V2X intra-band con-current operation for maximum total output power of 26dBm. </a:t>
            </a:r>
            <a:endParaRPr lang="ko-KR" altLang="ko-KR" sz="2000"/>
          </a:p>
          <a:p>
            <a:pPr marL="457200" lvl="1" indent="0">
              <a:buNone/>
            </a:pPr>
            <a:endParaRPr lang="en-US" altLang="ko-KR" sz="2000" dirty="0"/>
          </a:p>
          <a:p>
            <a:r>
              <a:rPr lang="en-US" altLang="ko-KR" sz="2400" dirty="0" smtClean="0"/>
              <a:t>WF: </a:t>
            </a:r>
          </a:p>
          <a:p>
            <a:pPr marL="457200" lvl="1" indent="0">
              <a:buNone/>
            </a:pPr>
            <a:r>
              <a:rPr lang="en-US" altLang="ko-KR" sz="2000" dirty="0"/>
              <a:t>Specify MPR requirements with Table </a:t>
            </a:r>
            <a:r>
              <a:rPr lang="en-US" altLang="ko-KR" sz="2000" dirty="0" smtClean="0"/>
              <a:t>1 </a:t>
            </a:r>
            <a:r>
              <a:rPr lang="en-US" altLang="ko-KR" sz="2000" dirty="0"/>
              <a:t>and Table </a:t>
            </a:r>
            <a:r>
              <a:rPr lang="en-US" altLang="ko-KR" sz="2000" dirty="0" smtClean="0"/>
              <a:t>2 </a:t>
            </a:r>
            <a:r>
              <a:rPr lang="en-US" altLang="ko-KR" sz="2000" dirty="0" smtClean="0"/>
              <a:t>for </a:t>
            </a:r>
            <a:r>
              <a:rPr lang="en-US" altLang="ko-KR" sz="2000" dirty="0" smtClean="0"/>
              <a:t>PC2 intra-band con-current V2X UE</a:t>
            </a:r>
          </a:p>
          <a:p>
            <a:pPr marL="0" lvl="0" indent="0">
              <a:buNone/>
            </a:pPr>
            <a:r>
              <a:rPr lang="en-US" altLang="ko-KR" sz="2600" dirty="0" smtClean="0"/>
              <a:t> </a:t>
            </a:r>
            <a:endParaRPr lang="zh-CN" altLang="zh-CN" sz="2400" dirty="0"/>
          </a:p>
          <a:p>
            <a:endParaRPr lang="en-US" altLang="zh-CN" sz="18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pPr lvl="1"/>
            <a:r>
              <a:rPr lang="en-GB" altLang="ko-KR" sz="1600" dirty="0"/>
              <a:t>The detail Non-contiguous Outer1 RB allocation and </a:t>
            </a:r>
            <a:r>
              <a:rPr lang="en-GB" altLang="ko-KR" sz="1600" dirty="0" smtClean="0"/>
              <a:t>Outer2 </a:t>
            </a:r>
            <a:r>
              <a:rPr lang="en-GB" altLang="ko-KR" sz="1600" dirty="0"/>
              <a:t>RB </a:t>
            </a:r>
            <a:r>
              <a:rPr lang="en-GB" altLang="ko-KR" sz="1600" dirty="0" smtClean="0"/>
              <a:t>allocation </a:t>
            </a:r>
            <a:r>
              <a:rPr lang="en-GB" altLang="ko-KR" sz="1600" dirty="0"/>
              <a:t>will be captured in TR.</a:t>
            </a:r>
            <a:endParaRPr lang="ko-KR" altLang="ko-KR" sz="1600"/>
          </a:p>
          <a:p>
            <a:pPr lvl="1"/>
            <a:endParaRPr lang="en-US" altLang="zh-CN" sz="12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548817"/>
            <a:ext cx="33843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Table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1. 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Contiguous RB allocation for Power Class 2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60032" y="4548817"/>
            <a:ext cx="36724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Table 2. Non-contiguous RB allocation for Power Class 2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98086"/>
              </p:ext>
            </p:extLst>
          </p:nvPr>
        </p:nvGraphicFramePr>
        <p:xfrm>
          <a:off x="899592" y="4818856"/>
          <a:ext cx="3456384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863869"/>
                <a:gridCol w="720307"/>
                <a:gridCol w="1007885"/>
                <a:gridCol w="864323"/>
              </a:tblGrid>
              <a:tr h="9271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Modulation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MPR for bandwidth class B(dB)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207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inner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CP-OFDM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QPSK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[2.0]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[3.0]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[5.0]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[5.0]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020144"/>
              </p:ext>
            </p:extLst>
          </p:nvPr>
        </p:nvGraphicFramePr>
        <p:xfrm>
          <a:off x="4788024" y="4815145"/>
          <a:ext cx="3815640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762888"/>
                <a:gridCol w="762888"/>
                <a:gridCol w="763288"/>
                <a:gridCol w="763288"/>
                <a:gridCol w="763288"/>
              </a:tblGrid>
              <a:tr h="147853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Modulation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MPR for bandwidth class B(dB)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853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inner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Outer1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Outer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0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CP-OFDM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QPSK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[2.0]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[4.0]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[6.0]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[2.5]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[4.0]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[6.0]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[4.5]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[6.0]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[4.5]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[5.0]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[6.0]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51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9811" y="1412776"/>
            <a:ext cx="8496944" cy="5328592"/>
          </a:xfrm>
        </p:spPr>
        <p:txBody>
          <a:bodyPr>
            <a:normAutofit/>
          </a:bodyPr>
          <a:lstStyle/>
          <a:p>
            <a:r>
              <a:rPr lang="en-GB" altLang="ko-KR" sz="2600" b="1" u="sng" dirty="0"/>
              <a:t>Issue </a:t>
            </a:r>
            <a:r>
              <a:rPr lang="en-GB" altLang="ko-KR" sz="2600" b="1" u="sng" dirty="0" smtClean="0"/>
              <a:t>3-2-4: MPR for PC3 UE</a:t>
            </a:r>
            <a:endParaRPr lang="ko-KR" altLang="ko-KR" sz="2600"/>
          </a:p>
          <a:p>
            <a:pPr lvl="1"/>
            <a:r>
              <a:rPr lang="en-GB" altLang="ko-KR" sz="2400" dirty="0"/>
              <a:t>Proposals</a:t>
            </a:r>
            <a:endParaRPr lang="ko-KR" altLang="ko-KR" sz="2400"/>
          </a:p>
          <a:p>
            <a:pPr lvl="2"/>
            <a:r>
              <a:rPr lang="en-GB" altLang="ko-KR" sz="2000" dirty="0"/>
              <a:t>Option 1: Specify MPR in Table 3 and </a:t>
            </a:r>
            <a:r>
              <a:rPr lang="en-GB" altLang="ko-KR" sz="2000" dirty="0"/>
              <a:t>Table 4 </a:t>
            </a:r>
            <a:r>
              <a:rPr lang="en-GB" altLang="ko-KR" sz="2000" dirty="0"/>
              <a:t>for </a:t>
            </a:r>
            <a:r>
              <a:rPr lang="en-GB" altLang="ko-KR" sz="2000" dirty="0"/>
              <a:t>NR V2X intra-band con-current operation for maximum total output power of 23dBm</a:t>
            </a:r>
            <a:r>
              <a:rPr lang="en-GB" altLang="ko-KR" sz="2000" dirty="0" smtClean="0"/>
              <a:t>.</a:t>
            </a: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2000" dirty="0"/>
          </a:p>
          <a:p>
            <a:r>
              <a:rPr lang="en-US" altLang="ko-KR" sz="2400" dirty="0" smtClean="0"/>
              <a:t>WF: </a:t>
            </a:r>
          </a:p>
          <a:p>
            <a:pPr marL="457200" lvl="1" indent="0">
              <a:buNone/>
            </a:pPr>
            <a:r>
              <a:rPr lang="en-US" altLang="ko-KR" sz="2000" dirty="0"/>
              <a:t>Specify MPR requirements with Table 3 and Table 4 for </a:t>
            </a:r>
            <a:r>
              <a:rPr lang="en-US" altLang="ko-KR" sz="2000" dirty="0" smtClean="0"/>
              <a:t>PC3 intra-band con-current V2X UE</a:t>
            </a:r>
          </a:p>
          <a:p>
            <a:pPr marL="0" lvl="0" indent="0">
              <a:buNone/>
            </a:pPr>
            <a:r>
              <a:rPr lang="en-US" altLang="ko-KR" sz="2600" dirty="0" smtClean="0"/>
              <a:t> </a:t>
            </a:r>
            <a:endParaRPr lang="zh-CN" altLang="zh-CN" sz="2400" dirty="0"/>
          </a:p>
          <a:p>
            <a:endParaRPr lang="en-US" altLang="zh-CN" sz="18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pPr lvl="1"/>
            <a:r>
              <a:rPr lang="en-GB" altLang="ko-KR" sz="1600" dirty="0" smtClean="0"/>
              <a:t>The detail Non-contiguous Outer1 </a:t>
            </a:r>
            <a:r>
              <a:rPr lang="en-GB" altLang="ko-KR" sz="1600" dirty="0"/>
              <a:t>RB allocation </a:t>
            </a:r>
            <a:r>
              <a:rPr lang="en-GB" altLang="ko-KR" sz="1600" dirty="0" smtClean="0"/>
              <a:t>and Outer2 RB </a:t>
            </a:r>
            <a:r>
              <a:rPr lang="en-GB" altLang="ko-KR" sz="1600" dirty="0" smtClean="0"/>
              <a:t>allocation </a:t>
            </a:r>
            <a:r>
              <a:rPr lang="en-GB" altLang="ko-KR" sz="1600" dirty="0" smtClean="0"/>
              <a:t>will be captured in TR.</a:t>
            </a:r>
            <a:endParaRPr lang="ko-KR" altLang="ko-KR" sz="160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41911"/>
              </p:ext>
            </p:extLst>
          </p:nvPr>
        </p:nvGraphicFramePr>
        <p:xfrm>
          <a:off x="827584" y="4746848"/>
          <a:ext cx="3598833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719112"/>
                <a:gridCol w="659936"/>
                <a:gridCol w="1139890"/>
                <a:gridCol w="1079895"/>
              </a:tblGrid>
              <a:tr h="9271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Modulation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MPR for bandwidth class B(dB)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207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inner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CP-OFDM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QPSK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71600" y="4461470"/>
            <a:ext cx="33843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Table</a:t>
            </a:r>
            <a:r>
              <a:rPr kumimoji="0" lang="en-GB" altLang="ja-JP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3. 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Contiguous RB allocation for Power Class 3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04684"/>
              </p:ext>
            </p:extLst>
          </p:nvPr>
        </p:nvGraphicFramePr>
        <p:xfrm>
          <a:off x="4788024" y="4737323"/>
          <a:ext cx="3744416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770032"/>
                <a:gridCol w="633067"/>
                <a:gridCol w="792088"/>
                <a:gridCol w="792088"/>
                <a:gridCol w="757141"/>
              </a:tblGrid>
              <a:tr h="92710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Modulation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MPR for bandwidth class B(dB)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2075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inner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Outer1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Outer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0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CP-OFDM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QPSK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64QAM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256QAM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[1.5]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[2.0]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≤ </a:t>
                      </a:r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[3.0]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60032" y="4461470"/>
            <a:ext cx="36724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Table 4. Non-contiguous RB allocation for Power Class 3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800" dirty="0"/>
              <a:t>WF: </a:t>
            </a:r>
            <a:r>
              <a:rPr lang="en-GB" altLang="zh-CN" sz="2800" dirty="0" smtClean="0"/>
              <a:t>MPR requirements </a:t>
            </a:r>
            <a:r>
              <a:rPr lang="en-US" altLang="ko-KR" sz="2800" dirty="0"/>
              <a:t>for intra-band con-current V2X operation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91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[1] R4-2107669, </a:t>
            </a:r>
            <a:r>
              <a:rPr lang="en-US" altLang="ko-KR" sz="2000" dirty="0"/>
              <a:t>“</a:t>
            </a:r>
            <a:r>
              <a:rPr lang="en-US" altLang="ko-KR" sz="2000" dirty="0" smtClean="0"/>
              <a:t>RAN4#99-e_summary_143_NRSL_enh_Part2,” </a:t>
            </a:r>
            <a:r>
              <a:rPr lang="en-US" altLang="ko-KR" sz="2000" dirty="0"/>
              <a:t>Moderator </a:t>
            </a:r>
            <a:r>
              <a:rPr lang="en-US" altLang="ko-KR" sz="2000" dirty="0" smtClean="0"/>
              <a:t>(CATT)</a:t>
            </a:r>
            <a:endParaRPr lang="en-US" altLang="ko-KR" sz="2000" dirty="0"/>
          </a:p>
          <a:p>
            <a:r>
              <a:rPr lang="en-US" altLang="ko-KR" sz="2000" dirty="0" smtClean="0"/>
              <a:t>[2] R4-2109947</a:t>
            </a:r>
            <a:r>
              <a:rPr lang="en-GB" altLang="ko-KR" sz="2000" dirty="0" smtClean="0"/>
              <a:t>, “</a:t>
            </a:r>
            <a:r>
              <a:rPr lang="en-GB" altLang="ko-KR" sz="2000" dirty="0"/>
              <a:t>RF requirements for partial used licensed band </a:t>
            </a:r>
            <a:r>
              <a:rPr lang="en-GB" altLang="ko-KR" sz="2000" dirty="0" err="1"/>
              <a:t>bewteen</a:t>
            </a:r>
            <a:r>
              <a:rPr lang="en-GB" altLang="ko-KR" sz="2000" dirty="0"/>
              <a:t> NR </a:t>
            </a:r>
            <a:r>
              <a:rPr lang="en-GB" altLang="ko-KR" sz="2000" dirty="0" err="1"/>
              <a:t>Uu</a:t>
            </a:r>
            <a:r>
              <a:rPr lang="en-GB" altLang="ko-KR" sz="2000" dirty="0"/>
              <a:t> and NR SL </a:t>
            </a:r>
            <a:r>
              <a:rPr lang="en-GB" altLang="ko-KR" sz="2000" dirty="0" smtClean="0"/>
              <a:t>operation,” LGE </a:t>
            </a:r>
          </a:p>
          <a:p>
            <a:r>
              <a:rPr lang="en-US" altLang="ko-KR" sz="2000" dirty="0" smtClean="0"/>
              <a:t>[3] R4-2109702, “</a:t>
            </a:r>
            <a:r>
              <a:rPr lang="en-GB" altLang="ko-KR" sz="2000" dirty="0"/>
              <a:t>MPR for NR V2X intra-band con-current operation with </a:t>
            </a:r>
            <a:r>
              <a:rPr lang="en-GB" altLang="ko-KR" sz="2000" dirty="0" err="1"/>
              <a:t>Uu</a:t>
            </a:r>
            <a:r>
              <a:rPr lang="en-US" altLang="ko-KR" sz="2000" dirty="0" smtClean="0"/>
              <a:t>,” LGE</a:t>
            </a:r>
          </a:p>
          <a:p>
            <a:r>
              <a:rPr lang="en-US" altLang="ko-KR" sz="2000" dirty="0" smtClean="0"/>
              <a:t>[4] R4-2109950</a:t>
            </a:r>
            <a:r>
              <a:rPr lang="en-GB" altLang="ko-KR" sz="2000" dirty="0" smtClean="0"/>
              <a:t>, “TP on RF </a:t>
            </a:r>
            <a:r>
              <a:rPr lang="en-GB" altLang="ko-KR" sz="2000" dirty="0"/>
              <a:t>requirements for intra-band con-current V2X operation in licensed band</a:t>
            </a:r>
            <a:r>
              <a:rPr lang="en-GB" altLang="ko-KR" sz="2000" dirty="0" smtClean="0"/>
              <a:t>,” </a:t>
            </a:r>
            <a:r>
              <a:rPr lang="en-GB" altLang="ko-KR" sz="2000" dirty="0"/>
              <a:t>LGE </a:t>
            </a:r>
          </a:p>
          <a:p>
            <a:endParaRPr lang="en-US" altLang="ko-K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11265</TotalTime>
  <Words>703</Words>
  <Application>Microsoft Office PowerPoint</Application>
  <PresentationFormat>화면 슬라이드 쇼(4:3)</PresentationFormat>
  <Paragraphs>140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바탕</vt:lpstr>
      <vt:lpstr>Arial</vt:lpstr>
      <vt:lpstr>Calibri</vt:lpstr>
      <vt:lpstr>Times New Roman</vt:lpstr>
      <vt:lpstr>Office 主题</vt:lpstr>
      <vt:lpstr>WF on MPR requirements for intra-band con-current V2X operation</vt:lpstr>
      <vt:lpstr>Background</vt:lpstr>
      <vt:lpstr>WF: MPR requirements for intra-band con-current  V2X operation</vt:lpstr>
      <vt:lpstr>WF: MPR requirements for intra-band con-current V2X operation</vt:lpstr>
      <vt:lpstr>WF: MPR requirements for intra-band con-current V2X operation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임수환/책임연구원/미래기술센터 C&amp;M표준(연)5G무선통신표준Task(suhwan.lim@lge.com)</cp:lastModifiedBy>
  <cp:revision>163</cp:revision>
  <dcterms:modified xsi:type="dcterms:W3CDTF">2021-05-24T09:15:44Z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