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0" r:id="rId4"/>
    <p:sldId id="279" r:id="rId5"/>
    <p:sldId id="280" r:id="rId6"/>
    <p:sldId id="281" r:id="rId7"/>
    <p:sldId id="282" r:id="rId8"/>
    <p:sldId id="283" r:id="rId9"/>
    <p:sldId id="284" r:id="rId10"/>
    <p:sldId id="277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nhui Zhang" initials="C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4" autoAdjust="0"/>
    <p:restoredTop sz="99819" autoAdjust="0"/>
  </p:normalViewPr>
  <p:slideViewPr>
    <p:cSldViewPr snapToGrid="0">
      <p:cViewPr>
        <p:scale>
          <a:sx n="75" d="100"/>
          <a:sy n="75" d="100"/>
        </p:scale>
        <p:origin x="-58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プレースホルダー 22"/>
          <p:cNvSpPr>
            <a:spLocks noGrp="1"/>
          </p:cNvSpPr>
          <p:nvPr>
            <p:ph type="body" sz="quarter" idx="10" hasCustomPrompt="1"/>
          </p:nvPr>
        </p:nvSpPr>
        <p:spPr>
          <a:xfrm>
            <a:off x="563880" y="316761"/>
            <a:ext cx="8644514" cy="113347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endParaRPr kumimoji="1" lang="ja-JP" altLang="en-US" dirty="0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11" hasCustomPrompt="1"/>
          </p:nvPr>
        </p:nvSpPr>
        <p:spPr>
          <a:xfrm>
            <a:off x="9401175" y="317501"/>
            <a:ext cx="2408238" cy="480990"/>
          </a:xfrm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GB" altLang="ja-JP" sz="2400" b="1" i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R4-190xxxx</a:t>
            </a:r>
            <a:endParaRPr kumimoji="1" lang="ja-JP" altLang="ja-JP" sz="2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タイトル 26"/>
          <p:cNvSpPr>
            <a:spLocks noGrp="1"/>
          </p:cNvSpPr>
          <p:nvPr>
            <p:ph type="title" hasCustomPrompt="1"/>
          </p:nvPr>
        </p:nvSpPr>
        <p:spPr>
          <a:xfrm>
            <a:off x="563879" y="1635617"/>
            <a:ext cx="11245533" cy="3335628"/>
          </a:xfrm>
        </p:spPr>
        <p:txBody>
          <a:bodyPr>
            <a:noAutofit/>
          </a:bodyPr>
          <a:lstStyle>
            <a:lvl1pPr algn="ctr">
              <a:defRPr sz="7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sz="quarter" idx="12" hasCustomPrompt="1"/>
          </p:nvPr>
        </p:nvSpPr>
        <p:spPr>
          <a:xfrm>
            <a:off x="563879" y="5061397"/>
            <a:ext cx="11245532" cy="1326523"/>
          </a:xfrm>
        </p:spPr>
        <p:txBody>
          <a:bodyPr>
            <a:no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kumimoji="1" lang="en-US" altLang="ja-JP" dirty="0"/>
              <a:t>Source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10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249252"/>
            <a:ext cx="10515600" cy="490707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kumimoji="1" lang="en-US" altLang="ja-JP" dirty="0"/>
              <a:t>1st</a:t>
            </a:r>
            <a:endParaRPr kumimoji="1" lang="ja-JP" altLang="en-US" dirty="0"/>
          </a:p>
          <a:p>
            <a:pPr lvl="1"/>
            <a:r>
              <a:rPr kumimoji="1" lang="en-US" altLang="ja-JP" dirty="0"/>
              <a:t>2nd</a:t>
            </a:r>
            <a:endParaRPr kumimoji="1" lang="ja-JP" altLang="en-US" dirty="0"/>
          </a:p>
          <a:p>
            <a:pPr lvl="2"/>
            <a:r>
              <a:rPr kumimoji="1" lang="en-US" altLang="ja-JP" dirty="0"/>
              <a:t>3rd</a:t>
            </a:r>
            <a:endParaRPr kumimoji="1" lang="ja-JP" altLang="en-US" dirty="0"/>
          </a:p>
          <a:p>
            <a:pPr lvl="3"/>
            <a:r>
              <a:rPr kumimoji="1" lang="en-US" altLang="ja-JP" dirty="0"/>
              <a:t>4th</a:t>
            </a:r>
            <a:endParaRPr kumimoji="1" lang="ja-JP" altLang="en-US" dirty="0"/>
          </a:p>
          <a:p>
            <a:pPr lvl="4"/>
            <a:r>
              <a:rPr kumimoji="1" lang="en-US" altLang="ja-JP" dirty="0"/>
              <a:t>5th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065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1403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210614"/>
            <a:ext cx="10515600" cy="4920311"/>
          </a:xfrm>
        </p:spPr>
        <p:txBody>
          <a:bodyPr/>
          <a:lstStyle>
            <a:lvl1pPr marL="514350" indent="-514350">
              <a:buFont typeface="+mj-lt"/>
              <a:buAutoNum type="arabicPeriod"/>
              <a:defRPr baseline="0"/>
            </a:lvl1pPr>
          </a:lstStyle>
          <a:p>
            <a:pPr lvl="0"/>
            <a:r>
              <a:rPr kumimoji="1" lang="en-US" altLang="ja-JP" dirty="0"/>
              <a:t>Reference 1</a:t>
            </a:r>
          </a:p>
          <a:p>
            <a:pPr lvl="0"/>
            <a:r>
              <a:rPr kumimoji="1" lang="en-US" altLang="ja-JP" dirty="0"/>
              <a:t>Reference 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505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表プレースホルダー 4"/>
          <p:cNvSpPr>
            <a:spLocks noGrp="1"/>
          </p:cNvSpPr>
          <p:nvPr>
            <p:ph type="tbl" sz="quarter" idx="11" hasCustomPrompt="1"/>
          </p:nvPr>
        </p:nvSpPr>
        <p:spPr>
          <a:xfrm>
            <a:off x="838200" y="1931832"/>
            <a:ext cx="10515600" cy="431451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Table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365763"/>
            <a:ext cx="10515600" cy="424400"/>
          </a:xfrm>
        </p:spPr>
        <p:txBody>
          <a:bodyPr/>
          <a:lstStyle>
            <a:lvl1pPr marL="0" indent="0" algn="ctr">
              <a:buNone/>
              <a:defRPr baseline="0"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en-US" altLang="ja-JP" dirty="0"/>
              <a:t>Table name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862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262130"/>
            <a:ext cx="10515600" cy="4914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dirty="0"/>
              <a:t>1st</a:t>
            </a:r>
          </a:p>
          <a:p>
            <a:pPr lvl="1"/>
            <a:r>
              <a:rPr kumimoji="1" lang="en-US" altLang="ja-JP" dirty="0"/>
              <a:t>2nd</a:t>
            </a:r>
          </a:p>
          <a:p>
            <a:pPr lvl="2"/>
            <a:r>
              <a:rPr kumimoji="1" lang="en-US" altLang="ja-JP" dirty="0"/>
              <a:t>3rd</a:t>
            </a:r>
            <a:endParaRPr kumimoji="1" lang="ja-JP" altLang="en-US" dirty="0"/>
          </a:p>
          <a:p>
            <a:pPr lvl="3"/>
            <a:r>
              <a:rPr kumimoji="1" lang="en-US" altLang="ja-JP" dirty="0"/>
              <a:t>4th</a:t>
            </a:r>
            <a:endParaRPr kumimoji="1" lang="ja-JP" altLang="en-US" dirty="0"/>
          </a:p>
          <a:p>
            <a:pPr lvl="4"/>
            <a:r>
              <a:rPr kumimoji="1" lang="en-US" altLang="ja-JP" dirty="0"/>
              <a:t>5th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50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2" r:id="rId3"/>
    <p:sldLayoutId id="2147483651" r:id="rId4"/>
    <p:sldLayoutId id="214748365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プレースホルダー 1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altLang="ja-JP" dirty="0"/>
              <a:t>3GPP TSG-RAN WG4 Meeting #</a:t>
            </a:r>
            <a:r>
              <a:rPr lang="en-US" altLang="ja-JP" dirty="0" smtClean="0"/>
              <a:t>99</a:t>
            </a:r>
            <a:r>
              <a:rPr lang="en-US" altLang="zh-CN" dirty="0" smtClean="0"/>
              <a:t>-</a:t>
            </a:r>
            <a:r>
              <a:rPr lang="en-US" altLang="ja-JP" dirty="0" smtClean="0"/>
              <a:t>e</a:t>
            </a:r>
            <a:endParaRPr lang="en-US" altLang="ja-JP" dirty="0"/>
          </a:p>
          <a:p>
            <a:pPr lvl="0"/>
            <a:r>
              <a:rPr lang="en-US" altLang="ja-JP" dirty="0"/>
              <a:t>Electronic Meeting, </a:t>
            </a:r>
            <a:r>
              <a:rPr lang="en-GB" altLang="ja-JP" dirty="0" smtClean="0"/>
              <a:t>19</a:t>
            </a:r>
            <a:r>
              <a:rPr lang="en-US" altLang="zh-CN" baseline="30000" dirty="0" err="1" smtClean="0"/>
              <a:t>th</a:t>
            </a:r>
            <a:r>
              <a:rPr lang="en-US" altLang="zh-CN" dirty="0" smtClean="0"/>
              <a:t> - 27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May</a:t>
            </a:r>
            <a:r>
              <a:rPr lang="en-GB" altLang="zh-CN" dirty="0" smtClean="0"/>
              <a:t>, </a:t>
            </a:r>
            <a:r>
              <a:rPr lang="en-GB" altLang="zh-CN" dirty="0"/>
              <a:t>2021</a:t>
            </a:r>
            <a:endParaRPr lang="en-US" altLang="ja-JP" dirty="0"/>
          </a:p>
          <a:p>
            <a:pPr lvl="0"/>
            <a:r>
              <a:rPr lang="sv-SE" altLang="ja-JP" dirty="0"/>
              <a:t>Agenda item:	</a:t>
            </a:r>
            <a:r>
              <a:rPr lang="sv-SE" altLang="ja-JP" dirty="0" smtClean="0"/>
              <a:t>9.14.5</a:t>
            </a:r>
            <a:endParaRPr lang="sv-SE" altLang="ja-JP" dirty="0"/>
          </a:p>
          <a:p>
            <a:pPr lvl="0"/>
            <a:r>
              <a:rPr lang="en-US" altLang="ja-JP" dirty="0"/>
              <a:t>Document for:	Approval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R4-21xxxxx</a:t>
            </a:r>
            <a:endParaRPr kumimoji="1" lang="ja-JP" altLang="en-US" dirty="0"/>
          </a:p>
        </p:txBody>
      </p:sp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473233" y="1544177"/>
            <a:ext cx="11245533" cy="3335628"/>
          </a:xfrm>
        </p:spPr>
        <p:txBody>
          <a:bodyPr/>
          <a:lstStyle/>
          <a:p>
            <a:r>
              <a:rPr lang="en-US" altLang="zh-CN" sz="5400" dirty="0" smtClean="0"/>
              <a:t>WF </a:t>
            </a:r>
            <a:r>
              <a:rPr lang="en-US" altLang="zh-CN" sz="5400" dirty="0"/>
              <a:t>on operating scenarios for </a:t>
            </a:r>
            <a:r>
              <a:rPr lang="en-US" altLang="zh-CN" sz="5400" dirty="0" err="1" smtClean="0"/>
              <a:t>Uu</a:t>
            </a:r>
            <a:r>
              <a:rPr lang="en-US" altLang="zh-CN" sz="5400" dirty="0" smtClean="0"/>
              <a:t> </a:t>
            </a:r>
            <a:r>
              <a:rPr lang="en-US" altLang="zh-CN" sz="5400" dirty="0"/>
              <a:t>and </a:t>
            </a:r>
            <a:r>
              <a:rPr lang="en-US" altLang="zh-CN" sz="5400" dirty="0" smtClean="0"/>
              <a:t>SL operating in </a:t>
            </a:r>
            <a:r>
              <a:rPr lang="en-US" altLang="zh-CN" sz="5400" dirty="0"/>
              <a:t>the same licensed band</a:t>
            </a:r>
            <a:endParaRPr lang="ja-JP" altLang="en-US" sz="5400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ja-JP" sz="3200" dirty="0"/>
              <a:t>CATT, …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12951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Reference</a:t>
            </a:r>
            <a:endParaRPr kumimoji="1" lang="ja-JP" altLang="en-US" sz="36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716280" y="1322374"/>
            <a:ext cx="10515600" cy="49816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ja-JP" sz="2000" dirty="0"/>
              <a:t>[1] </a:t>
            </a:r>
            <a:r>
              <a:rPr lang="en-US" altLang="zh-CN" sz="2000" dirty="0" smtClean="0"/>
              <a:t>R4-2107669, </a:t>
            </a:r>
            <a:r>
              <a:rPr lang="en-US" altLang="zh-CN" sz="2000" dirty="0"/>
              <a:t>Email discussion summary for [</a:t>
            </a:r>
            <a:r>
              <a:rPr lang="en-US" altLang="zh-CN" sz="2000" dirty="0" smtClean="0"/>
              <a:t>99-e</a:t>
            </a:r>
            <a:r>
              <a:rPr lang="en-US" altLang="zh-CN" sz="2000" dirty="0"/>
              <a:t>][</a:t>
            </a:r>
            <a:r>
              <a:rPr lang="en-US" altLang="zh-CN" sz="2000" dirty="0" smtClean="0"/>
              <a:t>143] </a:t>
            </a:r>
            <a:r>
              <a:rPr lang="en-US" altLang="zh-CN" sz="2000" dirty="0"/>
              <a:t>NRSL_enh_Part_2</a:t>
            </a:r>
            <a:r>
              <a:rPr lang="en-US" altLang="ja-JP" sz="2000" dirty="0"/>
              <a:t>, </a:t>
            </a:r>
            <a:r>
              <a:rPr lang="en-GB" altLang="zh-CN" sz="2000" dirty="0"/>
              <a:t>Moderator (CATT), </a:t>
            </a:r>
            <a:r>
              <a:rPr lang="en-US" altLang="ja-JP" sz="2000" dirty="0" smtClean="0"/>
              <a:t>RAN4#99-e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400284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9282" y="352001"/>
            <a:ext cx="11273436" cy="744870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Background</a:t>
            </a:r>
            <a:endParaRPr lang="ja-JP" altLang="en-US" sz="36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723900" y="1319590"/>
            <a:ext cx="10515600" cy="4907074"/>
          </a:xfrm>
        </p:spPr>
        <p:txBody>
          <a:bodyPr>
            <a:normAutofit fontScale="85000" lnSpcReduction="20000"/>
          </a:bodyPr>
          <a:lstStyle/>
          <a:p>
            <a:pPr marL="228600" lvl="1">
              <a:lnSpc>
                <a:spcPct val="120000"/>
              </a:lnSpc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600" dirty="0" smtClean="0"/>
              <a:t>The following issues are </a:t>
            </a:r>
            <a:r>
              <a:rPr lang="en-US" altLang="zh-CN" sz="2600" dirty="0"/>
              <a:t>discussed for </a:t>
            </a:r>
            <a:r>
              <a:rPr lang="en-US" altLang="zh-CN" sz="2600" dirty="0" smtClean="0"/>
              <a:t>operating </a:t>
            </a:r>
            <a:r>
              <a:rPr lang="en-US" altLang="zh-CN" sz="2600" dirty="0"/>
              <a:t>scenarios for </a:t>
            </a:r>
            <a:r>
              <a:rPr lang="en-US" altLang="zh-CN" sz="2600" dirty="0" err="1" smtClean="0"/>
              <a:t>Uu</a:t>
            </a:r>
            <a:r>
              <a:rPr lang="en-US" altLang="zh-CN" sz="2600" dirty="0" smtClean="0"/>
              <a:t> and SL operating in the same licensed band: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1-1-1: Duplex mode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1-2-1: Intra-band con-current V2X operation with adjacent carrier for TDD band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1-2-2: Intra-band con-current V2X operation with adjacent carrier for FDD band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1-2-3: Frequency separation for non-adjacent carriers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1-3-1: Intra-band V2X operation with same carrier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1-3-2: Switching period length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1-3-3: Switching period position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1-3-4: Scheduling restriction for switching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1-3-5: Time mask for TDM with same carrier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1-3-6: Time mask for TDM with different carriers</a:t>
            </a:r>
          </a:p>
        </p:txBody>
      </p:sp>
    </p:spTree>
    <p:extLst>
      <p:ext uri="{BB962C8B-B14F-4D97-AF65-F5344CB8AC3E}">
        <p14:creationId xmlns:p14="http://schemas.microsoft.com/office/powerpoint/2010/main" val="1717870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58722" y="375921"/>
            <a:ext cx="9416238" cy="1026151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Issue 1-1-1: Duplex mode</a:t>
            </a:r>
            <a:endParaRPr lang="ja-JP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751840" y="1595120"/>
            <a:ext cx="10505440" cy="2472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Agreements: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Do not use duplex mode to describe intra-band con-current V2X operation. Use “</a:t>
            </a: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con-current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SL transmission and </a:t>
            </a:r>
            <a:r>
              <a:rPr lang="en-US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transmission operation” and “</a:t>
            </a: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con-current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reception of SL and </a:t>
            </a:r>
            <a:r>
              <a:rPr lang="en-US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transmission operation” terminology to separate the discussion of FDM operation between </a:t>
            </a:r>
            <a:r>
              <a:rPr lang="en-US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and SL operating in a licensed band.</a:t>
            </a:r>
          </a:p>
        </p:txBody>
      </p:sp>
    </p:spTree>
    <p:extLst>
      <p:ext uri="{BB962C8B-B14F-4D97-AF65-F5344CB8AC3E}">
        <p14:creationId xmlns:p14="http://schemas.microsoft.com/office/powerpoint/2010/main" val="3943466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58722" y="375921"/>
            <a:ext cx="9416238" cy="1026151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Issue 1-2-1: Intra-band con-current V2X operation with adjacent carrier for TDD band</a:t>
            </a:r>
            <a:endParaRPr lang="ja-JP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751840" y="1706880"/>
            <a:ext cx="10505440" cy="2613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Agreements: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Simultaneous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NR UL Transmission and NR SL reception with adjacent carrier in TDD band are not allowed, and then RAN4 allow intra-band con-current SL operation with adjacent carrier for FDM operation in TDD band without in-device coexistence study.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endParaRPr lang="en-US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918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58722" y="375921"/>
            <a:ext cx="9416238" cy="1026151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Issue 1-2-2: Intra-band con-current V2X operation with adjacent carrier for FDD band</a:t>
            </a:r>
            <a:endParaRPr lang="ja-JP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751840" y="1664414"/>
            <a:ext cx="10505440" cy="1764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Agreements: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Focus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on intra-band con-current V2X operation with adjacent carrier for TDD band and deprioritize FDD band. FDD band can be studied once operator has request.</a:t>
            </a:r>
          </a:p>
        </p:txBody>
      </p:sp>
    </p:spTree>
    <p:extLst>
      <p:ext uri="{BB962C8B-B14F-4D97-AF65-F5344CB8AC3E}">
        <p14:creationId xmlns:p14="http://schemas.microsoft.com/office/powerpoint/2010/main" val="413523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2921" y="294641"/>
            <a:ext cx="10046158" cy="1026151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Issue 1-2-3: Frequency separation for non-adjacent carriers</a:t>
            </a:r>
            <a:endParaRPr lang="ja-JP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467360" y="1369774"/>
            <a:ext cx="11430000" cy="4773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Candidate options: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Option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1: RAN4 discuss whether to introduce the concurrent reception of SL and </a:t>
            </a:r>
            <a:r>
              <a:rPr lang="en-US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transmission operation in the licensed band.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Option 2: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No need to introduce the frequency separation for the case </a:t>
            </a:r>
            <a:r>
              <a:rPr lang="en-US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and SL are in different channels for intra-band con-current operation</a:t>
            </a: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Recommended WF</a:t>
            </a:r>
            <a:endParaRPr lang="zh-CN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GB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Further discuss whether to introduce con-current SL reception and </a:t>
            </a:r>
            <a:r>
              <a:rPr lang="en-GB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GB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transmission operation with non-adjacent carrier.</a:t>
            </a:r>
            <a:endParaRPr lang="zh-CN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endParaRPr lang="en-US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endParaRPr lang="en-US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714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2921" y="294641"/>
            <a:ext cx="10046158" cy="1026151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Issue 1-3-1: Intra-band V2X operation with same carrier</a:t>
            </a:r>
            <a:endParaRPr lang="ja-JP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467360" y="1369774"/>
            <a:ext cx="11430000" cy="5127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Candidate options: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Option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1: Prioritize the scenario for </a:t>
            </a:r>
            <a:r>
              <a:rPr lang="en-US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and SL in the same carrier for intra-band V2X operation (TDM).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Option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2: Prioritize the scenario for </a:t>
            </a:r>
            <a:r>
              <a:rPr lang="en-US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and SL in the different carrier for intra-band V2X operation (TDM).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Option 3: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Prioritize the scenario for </a:t>
            </a:r>
            <a:r>
              <a:rPr lang="en-US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and SL in both the same carrier and different carrier for intra-band V2X operation (TDM).</a:t>
            </a:r>
          </a:p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Recommended </a:t>
            </a:r>
            <a:r>
              <a:rPr lang="en-GB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WF</a:t>
            </a:r>
            <a:endParaRPr lang="zh-CN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Further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discuss whether to decide prioritization on TDM with same carrier and different carrier or to consider both as 1st priority.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endParaRPr lang="en-US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396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2921" y="294641"/>
            <a:ext cx="10046158" cy="1026151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1-3-3: Switching period position</a:t>
            </a:r>
            <a:endParaRPr lang="ja-JP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467360" y="1369774"/>
            <a:ext cx="11430000" cy="1905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Agreements: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priority rule, i.e. the switching period is located on the RAT that has a lower priority, is considered as a starting point.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endParaRPr lang="en-US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6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2921" y="294641"/>
            <a:ext cx="10046158" cy="1026151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Issue 1-3-4: Scheduling restriction for switching</a:t>
            </a:r>
            <a:endParaRPr lang="ja-JP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467360" y="1369774"/>
            <a:ext cx="11430000" cy="1551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Agreements: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Leave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scheduling restriction for switching to RRM </a:t>
            </a: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session.</a:t>
            </a:r>
            <a:endParaRPr lang="en-US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endParaRPr lang="en-US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286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4659</TotalTime>
  <Words>552</Words>
  <Application>Microsoft Office PowerPoint</Application>
  <PresentationFormat>自定义</PresentationFormat>
  <Paragraphs>49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テーマ</vt:lpstr>
      <vt:lpstr>WF on operating scenarios for Uu and SL operating in the same licensed band</vt:lpstr>
      <vt:lpstr>Background</vt:lpstr>
      <vt:lpstr>Issue 1-1-1: Duplex mode</vt:lpstr>
      <vt:lpstr>Issue 1-2-1: Intra-band con-current V2X operation with adjacent carrier for TDD band</vt:lpstr>
      <vt:lpstr>Issue 1-2-2: Intra-band con-current V2X operation with adjacent carrier for FDD band</vt:lpstr>
      <vt:lpstr>Issue 1-2-3: Frequency separation for non-adjacent carriers</vt:lpstr>
      <vt:lpstr>Issue 1-3-1: Intra-band V2X operation with same carrier</vt:lpstr>
      <vt:lpstr>1-3-3: Switching period position</vt:lpstr>
      <vt:lpstr>Issue 1-3-4: Scheduling restriction for switching</vt:lpstr>
      <vt:lpstr>Reference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NTT DOCOMO v2</dc:creator>
  <cp:lastModifiedBy>CATT</cp:lastModifiedBy>
  <cp:revision>319</cp:revision>
  <dcterms:created xsi:type="dcterms:W3CDTF">2019-02-23T04:02:11Z</dcterms:created>
  <dcterms:modified xsi:type="dcterms:W3CDTF">2021-05-24T11:56:50Z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WMbc238e5a6c044ab794d4f8a45d99509c">
    <vt:lpwstr>CWMJKIcO9DXPsmJUO6QpTyF1ngvejg2RzdHtJ5oKUHMgs6bGGQ+Eju4RtHUXWg0W2xe0EJy7iDG7UI6b2qsS925Gg==</vt:lpwstr>
  </property>
</Properties>
</file>