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0" r:id="rId4"/>
    <p:sldId id="273" r:id="rId5"/>
    <p:sldId id="272" r:id="rId6"/>
    <p:sldId id="274" r:id="rId7"/>
    <p:sldId id="271" r:id="rId8"/>
    <p:sldId id="266"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2021/5/24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1735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2021/5/24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2371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2021/5/24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89438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2021/5/24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740171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6936158-C93E-4C60-BD2E-E0FD4C159F8B}" type="datetimeFigureOut">
              <a:rPr lang="zh-CN" altLang="en-US" smtClean="0"/>
              <a:t>2021/5/24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24241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2021/5/24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28445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6936158-C93E-4C60-BD2E-E0FD4C159F8B}" type="datetimeFigureOut">
              <a:rPr lang="zh-CN" altLang="en-US" smtClean="0"/>
              <a:t>2021/5/24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022250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6936158-C93E-4C60-BD2E-E0FD4C159F8B}" type="datetimeFigureOut">
              <a:rPr lang="zh-CN" altLang="en-US" smtClean="0"/>
              <a:t>2021/5/24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35089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936158-C93E-4C60-BD2E-E0FD4C159F8B}" type="datetimeFigureOut">
              <a:rPr lang="zh-CN" altLang="en-US" smtClean="0"/>
              <a:t>2021/5/24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9177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2021/5/24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1124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6936158-C93E-4C60-BD2E-E0FD4C159F8B}" type="datetimeFigureOut">
              <a:rPr lang="zh-CN" altLang="en-US" smtClean="0"/>
              <a:t>2021/5/24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460902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36158-C93E-4C60-BD2E-E0FD4C159F8B}" type="datetimeFigureOut">
              <a:rPr lang="zh-CN" altLang="en-US" smtClean="0"/>
              <a:t>2021/5/24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D1A10-FDDA-4E7B-95D6-5A93CB0F58BA}" type="slidenum">
              <a:rPr lang="zh-CN" altLang="en-US" smtClean="0"/>
              <a:t>‹#›</a:t>
            </a:fld>
            <a:endParaRPr lang="zh-CN" altLang="en-US"/>
          </a:p>
        </p:txBody>
      </p:sp>
    </p:spTree>
    <p:extLst>
      <p:ext uri="{BB962C8B-B14F-4D97-AF65-F5344CB8AC3E}">
        <p14:creationId xmlns:p14="http://schemas.microsoft.com/office/powerpoint/2010/main" val="777586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32841FB5-6394-4B61-AD7A-9926A8D96033}"/>
              </a:ext>
            </a:extLst>
          </p:cNvPr>
          <p:cNvSpPr>
            <a:spLocks noGrp="1"/>
          </p:cNvSpPr>
          <p:nvPr>
            <p:ph type="ctrTitle"/>
          </p:nvPr>
        </p:nvSpPr>
        <p:spPr>
          <a:xfrm>
            <a:off x="1197864" y="2512541"/>
            <a:ext cx="10320528" cy="997422"/>
          </a:xfrm>
        </p:spPr>
        <p:txBody>
          <a:bodyPr>
            <a:noAutofit/>
          </a:bodyPr>
          <a:lstStyle/>
          <a:p>
            <a:r>
              <a:rPr lang="en-US" sz="5400" dirty="0"/>
              <a:t>WF on Simultaneous Rx/</a:t>
            </a:r>
            <a:r>
              <a:rPr lang="en-US" sz="5400" dirty="0" err="1"/>
              <a:t>Tx</a:t>
            </a:r>
            <a:endParaRPr lang="en-US" sz="5400" dirty="0"/>
          </a:p>
        </p:txBody>
      </p:sp>
      <p:sp>
        <p:nvSpPr>
          <p:cNvPr id="5" name="Subtitle 2">
            <a:extLst>
              <a:ext uri="{FF2B5EF4-FFF2-40B4-BE49-F238E27FC236}">
                <a16:creationId xmlns="" xmlns:a16="http://schemas.microsoft.com/office/drawing/2014/main" id="{8677E230-623E-4B23-8128-061E597F1AF1}"/>
              </a:ext>
            </a:extLst>
          </p:cNvPr>
          <p:cNvSpPr>
            <a:spLocks noGrp="1"/>
          </p:cNvSpPr>
          <p:nvPr>
            <p:ph type="subTitle" idx="1"/>
          </p:nvPr>
        </p:nvSpPr>
        <p:spPr>
          <a:xfrm>
            <a:off x="1524000" y="3602038"/>
            <a:ext cx="9144000" cy="1655762"/>
          </a:xfrm>
        </p:spPr>
        <p:txBody>
          <a:bodyPr/>
          <a:lstStyle/>
          <a:p>
            <a:r>
              <a:rPr lang="en-US" dirty="0"/>
              <a:t>Huawei, HiSilicon</a:t>
            </a:r>
          </a:p>
        </p:txBody>
      </p:sp>
      <p:sp>
        <p:nvSpPr>
          <p:cNvPr id="6" name="TextBox 3">
            <a:extLst>
              <a:ext uri="{FF2B5EF4-FFF2-40B4-BE49-F238E27FC236}">
                <a16:creationId xmlns="" xmlns:a16="http://schemas.microsoft.com/office/drawing/2014/main" id="{5BB3C6A5-B872-4979-A917-7B860739811B}"/>
              </a:ext>
            </a:extLst>
          </p:cNvPr>
          <p:cNvSpPr txBox="1"/>
          <p:nvPr/>
        </p:nvSpPr>
        <p:spPr>
          <a:xfrm>
            <a:off x="9425569" y="151162"/>
            <a:ext cx="2483556" cy="369332"/>
          </a:xfrm>
          <a:prstGeom prst="rect">
            <a:avLst/>
          </a:prstGeom>
          <a:noFill/>
        </p:spPr>
        <p:txBody>
          <a:bodyPr wrap="square" rtlCol="0">
            <a:spAutoFit/>
          </a:bodyPr>
          <a:lstStyle/>
          <a:p>
            <a:pPr algn="r"/>
            <a:r>
              <a:rPr lang="en-GB" b="1" dirty="0" smtClean="0"/>
              <a:t>R4-21xxxxx</a:t>
            </a:r>
            <a:endParaRPr lang="en-US" b="1" dirty="0"/>
          </a:p>
        </p:txBody>
      </p:sp>
      <p:sp>
        <p:nvSpPr>
          <p:cNvPr id="7" name="TextBox 4">
            <a:extLst>
              <a:ext uri="{FF2B5EF4-FFF2-40B4-BE49-F238E27FC236}">
                <a16:creationId xmlns="" xmlns:a16="http://schemas.microsoft.com/office/drawing/2014/main" id="{961EBA95-7131-4683-B8EE-049359931A13}"/>
              </a:ext>
            </a:extLst>
          </p:cNvPr>
          <p:cNvSpPr txBox="1"/>
          <p:nvPr/>
        </p:nvSpPr>
        <p:spPr>
          <a:xfrm>
            <a:off x="98439" y="-28284"/>
            <a:ext cx="5445626" cy="646331"/>
          </a:xfrm>
          <a:prstGeom prst="rect">
            <a:avLst/>
          </a:prstGeom>
          <a:noFill/>
        </p:spPr>
        <p:txBody>
          <a:bodyPr wrap="square" rtlCol="0">
            <a:spAutoFit/>
          </a:bodyPr>
          <a:lstStyle/>
          <a:p>
            <a:r>
              <a:rPr lang="en-US" b="1" dirty="0"/>
              <a:t>3GPP TSG-RAN WG4 #</a:t>
            </a:r>
            <a:r>
              <a:rPr lang="en-US" b="1" dirty="0" smtClean="0"/>
              <a:t>99-e</a:t>
            </a:r>
            <a:endParaRPr lang="en-US" b="1" dirty="0"/>
          </a:p>
          <a:p>
            <a:r>
              <a:rPr lang="en-GB" b="1" dirty="0"/>
              <a:t>Electronic Meeting, 19</a:t>
            </a:r>
            <a:r>
              <a:rPr lang="en-GB" b="1" baseline="30000" dirty="0"/>
              <a:t>th</a:t>
            </a:r>
            <a:r>
              <a:rPr lang="en-GB" b="1" dirty="0"/>
              <a:t> – 27</a:t>
            </a:r>
            <a:r>
              <a:rPr lang="en-GB" b="1" baseline="30000" dirty="0"/>
              <a:t>th</a:t>
            </a:r>
            <a:r>
              <a:rPr lang="en-GB" b="1" dirty="0"/>
              <a:t> May, 2021</a:t>
            </a:r>
            <a:endParaRPr lang="en-US" b="1" dirty="0"/>
          </a:p>
        </p:txBody>
      </p:sp>
    </p:spTree>
    <p:extLst>
      <p:ext uri="{BB962C8B-B14F-4D97-AF65-F5344CB8AC3E}">
        <p14:creationId xmlns:p14="http://schemas.microsoft.com/office/powerpoint/2010/main" val="1444337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62" y="274510"/>
            <a:ext cx="10515600" cy="302140"/>
          </a:xfrm>
        </p:spPr>
        <p:txBody>
          <a:bodyPr>
            <a:normAutofit fontScale="90000"/>
          </a:bodyPr>
          <a:lstStyle/>
          <a:p>
            <a:r>
              <a:rPr lang="en-US" b="1" dirty="0"/>
              <a:t>Background</a:t>
            </a:r>
          </a:p>
        </p:txBody>
      </p:sp>
      <p:sp>
        <p:nvSpPr>
          <p:cNvPr id="3" name="Content Placeholder 2"/>
          <p:cNvSpPr>
            <a:spLocks noGrp="1"/>
          </p:cNvSpPr>
          <p:nvPr>
            <p:ph idx="1"/>
          </p:nvPr>
        </p:nvSpPr>
        <p:spPr>
          <a:xfrm>
            <a:off x="838200" y="939114"/>
            <a:ext cx="10515600" cy="5237849"/>
          </a:xfrm>
        </p:spPr>
        <p:txBody>
          <a:bodyPr>
            <a:normAutofit/>
          </a:bodyPr>
          <a:lstStyle/>
          <a:p>
            <a:r>
              <a:rPr lang="en-US" dirty="0" smtClean="0"/>
              <a:t>The following issues related to principles for simultaneous Rx/</a:t>
            </a:r>
            <a:r>
              <a:rPr lang="en-US" dirty="0" err="1" smtClean="0"/>
              <a:t>Tx</a:t>
            </a:r>
            <a:r>
              <a:rPr lang="en-US" dirty="0" smtClean="0"/>
              <a:t> capability have been discussed in RAN4#99</a:t>
            </a:r>
            <a:r>
              <a:rPr lang="en-US" altLang="zh-CN" dirty="0" smtClean="0"/>
              <a:t>-</a:t>
            </a:r>
            <a:r>
              <a:rPr lang="en-US" dirty="0" smtClean="0"/>
              <a:t>e meeting</a:t>
            </a:r>
            <a:endParaRPr lang="en-US" dirty="0"/>
          </a:p>
          <a:p>
            <a:pPr lvl="2" hangingPunct="0"/>
            <a:r>
              <a:rPr lang="en-US" dirty="0" smtClean="0"/>
              <a:t>Issue </a:t>
            </a:r>
            <a:r>
              <a:rPr lang="en-US" dirty="0"/>
              <a:t>1-1: Applicability of simultaneous Rx/</a:t>
            </a:r>
            <a:r>
              <a:rPr lang="en-US" dirty="0" err="1"/>
              <a:t>Tx</a:t>
            </a:r>
            <a:r>
              <a:rPr lang="en-US" dirty="0"/>
              <a:t> capability for similar band combination</a:t>
            </a:r>
          </a:p>
          <a:p>
            <a:pPr lvl="2" hangingPunct="0"/>
            <a:r>
              <a:rPr lang="en-US" dirty="0"/>
              <a:t>Issue 1-2: Rules to decide simultaneous Rx/</a:t>
            </a:r>
            <a:r>
              <a:rPr lang="en-US" dirty="0" err="1"/>
              <a:t>Tx</a:t>
            </a:r>
            <a:r>
              <a:rPr lang="en-US" dirty="0"/>
              <a:t> capability for a band combination </a:t>
            </a:r>
          </a:p>
        </p:txBody>
      </p:sp>
    </p:spTree>
    <p:extLst>
      <p:ext uri="{BB962C8B-B14F-4D97-AF65-F5344CB8AC3E}">
        <p14:creationId xmlns:p14="http://schemas.microsoft.com/office/powerpoint/2010/main" val="2202698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62" y="274510"/>
            <a:ext cx="10515600" cy="302140"/>
          </a:xfrm>
        </p:spPr>
        <p:txBody>
          <a:bodyPr>
            <a:normAutofit fontScale="90000"/>
          </a:bodyPr>
          <a:lstStyle/>
          <a:p>
            <a:r>
              <a:rPr lang="en-US" b="1" dirty="0" smtClean="0"/>
              <a:t>WF</a:t>
            </a:r>
            <a:endParaRPr lang="en-US" b="1" dirty="0"/>
          </a:p>
        </p:txBody>
      </p:sp>
      <p:sp>
        <p:nvSpPr>
          <p:cNvPr id="3" name="Content Placeholder 2"/>
          <p:cNvSpPr>
            <a:spLocks noGrp="1"/>
          </p:cNvSpPr>
          <p:nvPr>
            <p:ph idx="1"/>
          </p:nvPr>
        </p:nvSpPr>
        <p:spPr>
          <a:xfrm>
            <a:off x="838200" y="939114"/>
            <a:ext cx="10515600" cy="5644376"/>
          </a:xfrm>
        </p:spPr>
        <p:txBody>
          <a:bodyPr>
            <a:normAutofit/>
          </a:bodyPr>
          <a:lstStyle/>
          <a:p>
            <a:r>
              <a:rPr lang="en-US" sz="2400" b="1" dirty="0"/>
              <a:t>Issue 1-1-1: Same simultaneous Rx/</a:t>
            </a:r>
            <a:r>
              <a:rPr lang="en-US" sz="2400" b="1" dirty="0" err="1"/>
              <a:t>Tx</a:t>
            </a:r>
            <a:r>
              <a:rPr lang="en-US" sz="2400" b="1" dirty="0"/>
              <a:t> capability can be applied for the corresponding band combination among NR CA, NR DC and NR </a:t>
            </a:r>
            <a:r>
              <a:rPr lang="en-US" sz="2400" b="1" dirty="0" smtClean="0"/>
              <a:t>EN-DC</a:t>
            </a:r>
          </a:p>
          <a:p>
            <a:endParaRPr lang="en-US" altLang="zh-CN" sz="2400" b="1" dirty="0"/>
          </a:p>
          <a:p>
            <a:r>
              <a:rPr lang="en-US" altLang="zh-CN" sz="2400" b="1" dirty="0" smtClean="0"/>
              <a:t>Recommended WF</a:t>
            </a:r>
          </a:p>
          <a:p>
            <a:pPr lvl="1">
              <a:buFont typeface="Calibri" panose="020F0502020204030204" pitchFamily="34" charset="0"/>
              <a:buChar char="-"/>
            </a:pPr>
            <a:r>
              <a:rPr lang="en-US" dirty="0" smtClean="0"/>
              <a:t>Further check if same </a:t>
            </a:r>
            <a:r>
              <a:rPr lang="en-US" dirty="0"/>
              <a:t>simultaneous Rx/</a:t>
            </a:r>
            <a:r>
              <a:rPr lang="en-US" dirty="0" err="1"/>
              <a:t>Tx</a:t>
            </a:r>
            <a:r>
              <a:rPr lang="en-US" dirty="0"/>
              <a:t> capability can be </a:t>
            </a:r>
            <a:r>
              <a:rPr lang="en-US" dirty="0" smtClean="0"/>
              <a:t>applied, </a:t>
            </a:r>
            <a:r>
              <a:rPr lang="en-US" smtClean="0"/>
              <a:t>also consider </a:t>
            </a:r>
            <a:r>
              <a:rPr lang="en-US" dirty="0" smtClean="0"/>
              <a:t>the discussion in </a:t>
            </a:r>
            <a:r>
              <a:rPr lang="en-US" dirty="0"/>
              <a:t>WF on simultaneous Rx/</a:t>
            </a:r>
            <a:r>
              <a:rPr lang="en-US" dirty="0" err="1"/>
              <a:t>Tx</a:t>
            </a:r>
            <a:r>
              <a:rPr lang="en-US" dirty="0"/>
              <a:t> for </a:t>
            </a:r>
            <a:r>
              <a:rPr lang="en-US" dirty="0" smtClean="0"/>
              <a:t>synchronous /</a:t>
            </a:r>
            <a:r>
              <a:rPr lang="en-US" dirty="0"/>
              <a:t>asynchronous NR-DC </a:t>
            </a:r>
          </a:p>
          <a:p>
            <a:pPr lvl="1"/>
            <a:endParaRPr lang="en-US" dirty="0"/>
          </a:p>
          <a:p>
            <a:pPr lvl="1"/>
            <a:endParaRPr lang="en-US" dirty="0" smtClean="0"/>
          </a:p>
          <a:p>
            <a:pPr lvl="1"/>
            <a:endParaRPr lang="en-US" sz="2000" dirty="0"/>
          </a:p>
        </p:txBody>
      </p:sp>
    </p:spTree>
    <p:extLst>
      <p:ext uri="{BB962C8B-B14F-4D97-AF65-F5344CB8AC3E}">
        <p14:creationId xmlns:p14="http://schemas.microsoft.com/office/powerpoint/2010/main" val="1578117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62" y="274510"/>
            <a:ext cx="10515600" cy="302140"/>
          </a:xfrm>
        </p:spPr>
        <p:txBody>
          <a:bodyPr>
            <a:normAutofit fontScale="90000"/>
          </a:bodyPr>
          <a:lstStyle/>
          <a:p>
            <a:r>
              <a:rPr lang="en-US" b="1" dirty="0" smtClean="0"/>
              <a:t>WF</a:t>
            </a:r>
            <a:endParaRPr lang="en-US" b="1" dirty="0"/>
          </a:p>
        </p:txBody>
      </p:sp>
      <p:sp>
        <p:nvSpPr>
          <p:cNvPr id="3" name="Content Placeholder 2"/>
          <p:cNvSpPr>
            <a:spLocks noGrp="1"/>
          </p:cNvSpPr>
          <p:nvPr>
            <p:ph idx="1"/>
          </p:nvPr>
        </p:nvSpPr>
        <p:spPr>
          <a:xfrm>
            <a:off x="838200" y="939114"/>
            <a:ext cx="10515600" cy="5644376"/>
          </a:xfrm>
        </p:spPr>
        <p:txBody>
          <a:bodyPr>
            <a:normAutofit fontScale="92500" lnSpcReduction="10000"/>
          </a:bodyPr>
          <a:lstStyle/>
          <a:p>
            <a:r>
              <a:rPr lang="en-US" sz="2400" b="1" dirty="0"/>
              <a:t>Issue 1-2-1: Simultaneous Rx/</a:t>
            </a:r>
            <a:r>
              <a:rPr lang="en-US" sz="2400" b="1" dirty="0" err="1"/>
              <a:t>Tx</a:t>
            </a:r>
            <a:r>
              <a:rPr lang="en-US" sz="2400" b="1" dirty="0"/>
              <a:t> capability for FR1+FR1 FDD-TDD band </a:t>
            </a:r>
            <a:r>
              <a:rPr lang="en-US" sz="2400" b="1" dirty="0" smtClean="0"/>
              <a:t>combination</a:t>
            </a:r>
          </a:p>
          <a:p>
            <a:r>
              <a:rPr lang="en-US" altLang="zh-CN" sz="2400" b="1" dirty="0" smtClean="0"/>
              <a:t>Options</a:t>
            </a:r>
            <a:endParaRPr lang="en-US" altLang="zh-CN" sz="2400" b="1" dirty="0"/>
          </a:p>
          <a:p>
            <a:pPr lvl="1">
              <a:buFont typeface="Calibri" panose="020F0502020204030204" pitchFamily="34" charset="0"/>
              <a:buChar char="-"/>
            </a:pPr>
            <a:r>
              <a:rPr lang="en-US" dirty="0" smtClean="0"/>
              <a:t>Option </a:t>
            </a:r>
            <a:r>
              <a:rPr lang="en-US" dirty="0"/>
              <a:t>1: Mandatory support by default unless the specific problem is identified when specifying the specific combinations in the basket WID. To make sure the potential problem will not be missed check, case-by-case study can be applied if the frequency separation between the FDD band and the TDD band of the combination is smaller than a threshold. Otherwise, the mandatory simultaneous Rx/</a:t>
            </a:r>
            <a:r>
              <a:rPr lang="en-US" dirty="0" err="1"/>
              <a:t>Tx</a:t>
            </a:r>
            <a:r>
              <a:rPr lang="en-US" dirty="0"/>
              <a:t> capability is applied without additional discussion.</a:t>
            </a:r>
          </a:p>
          <a:p>
            <a:pPr lvl="1">
              <a:buFont typeface="Calibri" panose="020F0502020204030204" pitchFamily="34" charset="0"/>
              <a:buChar char="-"/>
            </a:pPr>
            <a:r>
              <a:rPr lang="en-US" dirty="0" smtClean="0"/>
              <a:t>Option </a:t>
            </a:r>
            <a:r>
              <a:rPr lang="en-US" dirty="0"/>
              <a:t>2: Mandatory support. MSD requirements shall be defined for the combinations which have REFSENS degradation caused by IMD or harmonics</a:t>
            </a:r>
          </a:p>
          <a:p>
            <a:pPr lvl="1">
              <a:buFont typeface="Calibri" panose="020F0502020204030204" pitchFamily="34" charset="0"/>
              <a:buChar char="-"/>
            </a:pPr>
            <a:r>
              <a:rPr lang="en-US" dirty="0" smtClean="0"/>
              <a:t>Option </a:t>
            </a:r>
            <a:r>
              <a:rPr lang="en-US" dirty="0"/>
              <a:t>3: use MSD value or the harmonic / IMD order as the condition to choose band combinations for further discussion of the simultaneous </a:t>
            </a:r>
            <a:r>
              <a:rPr lang="en-US" dirty="0" err="1" smtClean="0"/>
              <a:t>RxTx</a:t>
            </a:r>
            <a:endParaRPr lang="en-US" dirty="0" smtClean="0"/>
          </a:p>
          <a:p>
            <a:pPr lvl="1">
              <a:buFont typeface="Calibri" panose="020F0502020204030204" pitchFamily="34" charset="0"/>
              <a:buChar char="-"/>
            </a:pPr>
            <a:r>
              <a:rPr lang="en-US" dirty="0" smtClean="0"/>
              <a:t>Option </a:t>
            </a:r>
            <a:r>
              <a:rPr lang="en-US" dirty="0"/>
              <a:t>4: Discuss whether or not CA operation is workable in the case of simultaneous Rx/</a:t>
            </a:r>
            <a:r>
              <a:rPr lang="en-US" dirty="0" err="1"/>
              <a:t>Tx</a:t>
            </a:r>
            <a:r>
              <a:rPr lang="en-US" dirty="0"/>
              <a:t> capability is not supported for FR1+FR1 FDD-TDD CA band combination.</a:t>
            </a:r>
          </a:p>
          <a:p>
            <a:pPr lvl="1"/>
            <a:endParaRPr lang="en-US" dirty="0"/>
          </a:p>
          <a:p>
            <a:r>
              <a:rPr lang="en-US" sz="2400" b="1" dirty="0" smtClean="0"/>
              <a:t>Recommended WF</a:t>
            </a:r>
            <a:endParaRPr lang="en-US" sz="2400" b="1" dirty="0"/>
          </a:p>
          <a:p>
            <a:pPr lvl="1">
              <a:buFont typeface="Calibri" panose="020F0502020204030204" pitchFamily="34" charset="0"/>
              <a:buChar char="-"/>
            </a:pPr>
            <a:r>
              <a:rPr lang="en-US" dirty="0"/>
              <a:t>FFS (further views to be captured in 2</a:t>
            </a:r>
            <a:r>
              <a:rPr lang="en-US" baseline="30000" dirty="0"/>
              <a:t>nd</a:t>
            </a:r>
            <a:r>
              <a:rPr lang="en-US" dirty="0"/>
              <a:t> round summary)</a:t>
            </a:r>
          </a:p>
          <a:p>
            <a:pPr lvl="1"/>
            <a:endParaRPr lang="en-US" dirty="0" smtClean="0"/>
          </a:p>
          <a:p>
            <a:pPr lvl="1"/>
            <a:endParaRPr lang="en-US" sz="2000" dirty="0"/>
          </a:p>
        </p:txBody>
      </p:sp>
    </p:spTree>
    <p:extLst>
      <p:ext uri="{BB962C8B-B14F-4D97-AF65-F5344CB8AC3E}">
        <p14:creationId xmlns:p14="http://schemas.microsoft.com/office/powerpoint/2010/main" val="3208288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62" y="274510"/>
            <a:ext cx="10515600" cy="302140"/>
          </a:xfrm>
        </p:spPr>
        <p:txBody>
          <a:bodyPr>
            <a:normAutofit fontScale="90000"/>
          </a:bodyPr>
          <a:lstStyle/>
          <a:p>
            <a:r>
              <a:rPr lang="en-US" b="1" dirty="0" smtClean="0"/>
              <a:t>WF</a:t>
            </a:r>
            <a:endParaRPr lang="en-US" b="1" dirty="0"/>
          </a:p>
        </p:txBody>
      </p:sp>
      <p:sp>
        <p:nvSpPr>
          <p:cNvPr id="3" name="Content Placeholder 2"/>
          <p:cNvSpPr>
            <a:spLocks noGrp="1"/>
          </p:cNvSpPr>
          <p:nvPr>
            <p:ph idx="1"/>
          </p:nvPr>
        </p:nvSpPr>
        <p:spPr>
          <a:xfrm>
            <a:off x="838200" y="939114"/>
            <a:ext cx="10515600" cy="5644376"/>
          </a:xfrm>
        </p:spPr>
        <p:txBody>
          <a:bodyPr>
            <a:normAutofit/>
          </a:bodyPr>
          <a:lstStyle/>
          <a:p>
            <a:r>
              <a:rPr lang="en-US" sz="2400" b="1" dirty="0"/>
              <a:t>Issue 1-2-2: Simultaneous Rx/</a:t>
            </a:r>
            <a:r>
              <a:rPr lang="en-US" sz="2400" b="1" dirty="0" err="1"/>
              <a:t>Tx</a:t>
            </a:r>
            <a:r>
              <a:rPr lang="en-US" sz="2400" b="1" dirty="0"/>
              <a:t> capability for FR1+FR2 FDD-TDD band combination </a:t>
            </a:r>
          </a:p>
          <a:p>
            <a:endParaRPr lang="en-US" dirty="0"/>
          </a:p>
          <a:p>
            <a:r>
              <a:rPr lang="en-US" sz="2400" b="1" dirty="0" smtClean="0"/>
              <a:t>Agreement</a:t>
            </a:r>
          </a:p>
          <a:p>
            <a:pPr lvl="1"/>
            <a:r>
              <a:rPr lang="en-US" sz="2000" dirty="0"/>
              <a:t>The capability shall be mandatory if FR1 FDD band (&lt;4GHz) is aggregated with FR2 TDD bands</a:t>
            </a:r>
          </a:p>
          <a:p>
            <a:pPr marL="457200" lvl="1" indent="0">
              <a:buNone/>
            </a:pPr>
            <a:endParaRPr lang="en-US" strike="sngStrike" dirty="0">
              <a:solidFill>
                <a:srgbClr val="FF0000"/>
              </a:solidFill>
            </a:endParaRPr>
          </a:p>
          <a:p>
            <a:endParaRPr lang="en-US" dirty="0" smtClean="0"/>
          </a:p>
          <a:p>
            <a:endParaRPr lang="en-US" dirty="0"/>
          </a:p>
          <a:p>
            <a:pPr lvl="1"/>
            <a:endParaRPr lang="en-US" dirty="0"/>
          </a:p>
          <a:p>
            <a:pPr lvl="1"/>
            <a:endParaRPr lang="en-US" dirty="0" smtClean="0"/>
          </a:p>
          <a:p>
            <a:pPr lvl="1"/>
            <a:endParaRPr lang="en-US" dirty="0" smtClean="0"/>
          </a:p>
          <a:p>
            <a:pPr lvl="1"/>
            <a:endParaRPr lang="en-US" sz="2000" dirty="0"/>
          </a:p>
        </p:txBody>
      </p:sp>
    </p:spTree>
    <p:extLst>
      <p:ext uri="{BB962C8B-B14F-4D97-AF65-F5344CB8AC3E}">
        <p14:creationId xmlns:p14="http://schemas.microsoft.com/office/powerpoint/2010/main" val="521004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62" y="274510"/>
            <a:ext cx="10515600" cy="302140"/>
          </a:xfrm>
        </p:spPr>
        <p:txBody>
          <a:bodyPr>
            <a:normAutofit fontScale="90000"/>
          </a:bodyPr>
          <a:lstStyle/>
          <a:p>
            <a:r>
              <a:rPr lang="en-US" b="1" dirty="0" smtClean="0"/>
              <a:t>WF</a:t>
            </a:r>
            <a:endParaRPr lang="en-US" b="1" dirty="0"/>
          </a:p>
        </p:txBody>
      </p:sp>
      <p:sp>
        <p:nvSpPr>
          <p:cNvPr id="3" name="Content Placeholder 2"/>
          <p:cNvSpPr>
            <a:spLocks noGrp="1"/>
          </p:cNvSpPr>
          <p:nvPr>
            <p:ph idx="1"/>
          </p:nvPr>
        </p:nvSpPr>
        <p:spPr>
          <a:xfrm>
            <a:off x="838200" y="939114"/>
            <a:ext cx="10515600" cy="5644376"/>
          </a:xfrm>
        </p:spPr>
        <p:txBody>
          <a:bodyPr>
            <a:normAutofit/>
          </a:bodyPr>
          <a:lstStyle/>
          <a:p>
            <a:r>
              <a:rPr lang="en-US" sz="2400" b="1" dirty="0"/>
              <a:t>Issue 1-2-3: Simultaneous Rx/</a:t>
            </a:r>
            <a:r>
              <a:rPr lang="en-US" sz="2400" b="1" dirty="0" err="1"/>
              <a:t>Tx</a:t>
            </a:r>
            <a:r>
              <a:rPr lang="en-US" sz="2400" b="1" dirty="0"/>
              <a:t> capability for FR1+FR2 TDD-TDD band </a:t>
            </a:r>
            <a:r>
              <a:rPr lang="en-US" sz="2400" b="1" dirty="0" smtClean="0"/>
              <a:t>combination</a:t>
            </a:r>
            <a:endParaRPr lang="en-US" sz="2400" b="1" dirty="0"/>
          </a:p>
          <a:p>
            <a:r>
              <a:rPr lang="en-US" altLang="zh-CN" sz="2400" b="1" dirty="0" smtClean="0"/>
              <a:t>Options</a:t>
            </a:r>
            <a:endParaRPr lang="en-US" altLang="zh-CN" sz="2400" b="1" dirty="0"/>
          </a:p>
          <a:p>
            <a:pPr lvl="1">
              <a:buFont typeface="Calibri" panose="020F0502020204030204" pitchFamily="34" charset="0"/>
              <a:buChar char="-"/>
            </a:pPr>
            <a:r>
              <a:rPr lang="en-US" dirty="0" smtClean="0"/>
              <a:t>Option </a:t>
            </a:r>
            <a:r>
              <a:rPr lang="en-US" dirty="0"/>
              <a:t>1: Mandatory support</a:t>
            </a:r>
          </a:p>
          <a:p>
            <a:pPr lvl="1">
              <a:buFont typeface="Calibri" panose="020F0502020204030204" pitchFamily="34" charset="0"/>
              <a:buChar char="-"/>
            </a:pPr>
            <a:r>
              <a:rPr lang="en-US" dirty="0" smtClean="0"/>
              <a:t>Option </a:t>
            </a:r>
            <a:r>
              <a:rPr lang="en-US" dirty="0"/>
              <a:t>2: study case by case </a:t>
            </a:r>
            <a:endParaRPr lang="en-US" dirty="0" smtClean="0"/>
          </a:p>
          <a:p>
            <a:pPr lvl="1">
              <a:buFont typeface="Calibri" panose="020F0502020204030204" pitchFamily="34" charset="0"/>
              <a:buChar char="-"/>
            </a:pPr>
            <a:endParaRPr lang="en-US" dirty="0"/>
          </a:p>
          <a:p>
            <a:r>
              <a:rPr lang="en-US" sz="2400" b="1" dirty="0" smtClean="0"/>
              <a:t>Recommend WF</a:t>
            </a:r>
            <a:endParaRPr lang="en-US" sz="2400" b="1" dirty="0"/>
          </a:p>
          <a:p>
            <a:pPr lvl="1">
              <a:buFont typeface="Calibri" panose="020F0502020204030204" pitchFamily="34" charset="0"/>
              <a:buChar char="-"/>
            </a:pPr>
            <a:r>
              <a:rPr lang="en-US" dirty="0" smtClean="0"/>
              <a:t>Further discuss if mandatory support is acceptable with limitation that FR1 with the existing frequency range, i.e. </a:t>
            </a:r>
            <a:r>
              <a:rPr lang="en-GB" dirty="0"/>
              <a:t>410 MHz – 7125 MHz</a:t>
            </a:r>
            <a:r>
              <a:rPr lang="en-US" dirty="0" smtClean="0"/>
              <a:t>.</a:t>
            </a:r>
            <a:endParaRPr lang="en-US" dirty="0"/>
          </a:p>
          <a:p>
            <a:pPr lvl="1">
              <a:buFont typeface="Calibri" panose="020F0502020204030204" pitchFamily="34" charset="0"/>
              <a:buChar char="-"/>
            </a:pPr>
            <a:endParaRPr lang="en-US" dirty="0"/>
          </a:p>
        </p:txBody>
      </p:sp>
    </p:spTree>
    <p:extLst>
      <p:ext uri="{BB962C8B-B14F-4D97-AF65-F5344CB8AC3E}">
        <p14:creationId xmlns:p14="http://schemas.microsoft.com/office/powerpoint/2010/main" val="17580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62" y="274510"/>
            <a:ext cx="10515600" cy="302140"/>
          </a:xfrm>
        </p:spPr>
        <p:txBody>
          <a:bodyPr>
            <a:normAutofit fontScale="90000"/>
          </a:bodyPr>
          <a:lstStyle/>
          <a:p>
            <a:r>
              <a:rPr lang="en-US" b="1" dirty="0" smtClean="0"/>
              <a:t>WF</a:t>
            </a:r>
            <a:endParaRPr lang="en-US" b="1" dirty="0"/>
          </a:p>
        </p:txBody>
      </p:sp>
      <p:sp>
        <p:nvSpPr>
          <p:cNvPr id="3" name="Content Placeholder 2"/>
          <p:cNvSpPr>
            <a:spLocks noGrp="1"/>
          </p:cNvSpPr>
          <p:nvPr>
            <p:ph idx="1"/>
          </p:nvPr>
        </p:nvSpPr>
        <p:spPr>
          <a:xfrm>
            <a:off x="838200" y="939114"/>
            <a:ext cx="10515600" cy="5644376"/>
          </a:xfrm>
        </p:spPr>
        <p:txBody>
          <a:bodyPr>
            <a:normAutofit/>
          </a:bodyPr>
          <a:lstStyle/>
          <a:p>
            <a:r>
              <a:rPr lang="en-US" sz="2400" b="1" dirty="0"/>
              <a:t>Issue 1-2-4: Simultaneous Rx/</a:t>
            </a:r>
            <a:r>
              <a:rPr lang="en-US" sz="2400" b="1" dirty="0" err="1"/>
              <a:t>Tx</a:t>
            </a:r>
            <a:r>
              <a:rPr lang="en-US" sz="2400" b="1" dirty="0"/>
              <a:t> capability for FR2+FR2 TDD-TDD band </a:t>
            </a:r>
            <a:r>
              <a:rPr lang="en-US" sz="2400" b="1" dirty="0" smtClean="0"/>
              <a:t>combination</a:t>
            </a:r>
            <a:endParaRPr lang="en-US" sz="2400" b="1" dirty="0"/>
          </a:p>
          <a:p>
            <a:r>
              <a:rPr lang="en-US" altLang="zh-CN" sz="2400" b="1" dirty="0" smtClean="0"/>
              <a:t>Options</a:t>
            </a:r>
            <a:endParaRPr lang="en-US" altLang="zh-CN" sz="2400" b="1" dirty="0"/>
          </a:p>
          <a:p>
            <a:pPr lvl="1">
              <a:buFont typeface="Calibri" panose="020F0502020204030204" pitchFamily="34" charset="0"/>
              <a:buChar char="-"/>
            </a:pPr>
            <a:r>
              <a:rPr lang="en-US" dirty="0" smtClean="0"/>
              <a:t>Option </a:t>
            </a:r>
            <a:r>
              <a:rPr lang="en-US" dirty="0"/>
              <a:t>1: discuss whether or not simultaneous Rx/</a:t>
            </a:r>
            <a:r>
              <a:rPr lang="en-US" dirty="0" err="1"/>
              <a:t>Tx</a:t>
            </a:r>
            <a:r>
              <a:rPr lang="en-US" dirty="0"/>
              <a:t> is feasible for this scenario</a:t>
            </a:r>
          </a:p>
          <a:p>
            <a:pPr lvl="1">
              <a:buFont typeface="Calibri" panose="020F0502020204030204" pitchFamily="34" charset="0"/>
              <a:buChar char="-"/>
            </a:pPr>
            <a:r>
              <a:rPr lang="en-US" dirty="0" smtClean="0"/>
              <a:t>Option </a:t>
            </a:r>
            <a:r>
              <a:rPr lang="en-US" dirty="0"/>
              <a:t>2: study case by case . </a:t>
            </a:r>
          </a:p>
          <a:p>
            <a:pPr lvl="1">
              <a:buFont typeface="Calibri" panose="020F0502020204030204" pitchFamily="34" charset="0"/>
              <a:buChar char="-"/>
            </a:pPr>
            <a:endParaRPr lang="en-US" sz="2400" b="1" dirty="0" smtClean="0"/>
          </a:p>
          <a:p>
            <a:r>
              <a:rPr lang="en-US" sz="2400" b="1" dirty="0" smtClean="0"/>
              <a:t>Recommended WF</a:t>
            </a:r>
            <a:endParaRPr lang="en-US" sz="2400" b="1" dirty="0"/>
          </a:p>
          <a:p>
            <a:pPr lvl="1">
              <a:buFont typeface="Calibri" panose="020F0502020204030204" pitchFamily="34" charset="0"/>
              <a:buChar char="-"/>
            </a:pPr>
            <a:r>
              <a:rPr lang="en-US" dirty="0" smtClean="0"/>
              <a:t>Further discuss whether it is a feasible scenario based on available FR2 inter-band combinations </a:t>
            </a:r>
            <a:endParaRPr lang="en-US" dirty="0"/>
          </a:p>
          <a:p>
            <a:pPr lvl="1">
              <a:buFont typeface="Calibri" panose="020F0502020204030204" pitchFamily="34" charset="0"/>
              <a:buChar char="-"/>
            </a:pPr>
            <a:endParaRPr lang="en-US" sz="2000" dirty="0"/>
          </a:p>
        </p:txBody>
      </p:sp>
    </p:spTree>
    <p:extLst>
      <p:ext uri="{BB962C8B-B14F-4D97-AF65-F5344CB8AC3E}">
        <p14:creationId xmlns:p14="http://schemas.microsoft.com/office/powerpoint/2010/main" val="3311456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nvSpPr>
        <p:spPr>
          <a:xfrm>
            <a:off x="113581" y="67572"/>
            <a:ext cx="10962736" cy="6498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600" b="1" dirty="0">
                <a:latin typeface="Calibri" panose="020F0502020204030204" pitchFamily="34" charset="0"/>
                <a:cs typeface="Calibri" panose="020F0502020204030204" pitchFamily="34" charset="0"/>
              </a:rPr>
              <a:t>Reference</a:t>
            </a:r>
            <a:endParaRPr lang="zh-CN" altLang="en-US" sz="3600" b="1" dirty="0">
              <a:latin typeface="Calibri" panose="020F0502020204030204" pitchFamily="34" charset="0"/>
              <a:cs typeface="Calibri" panose="020F0502020204030204" pitchFamily="34" charset="0"/>
            </a:endParaRPr>
          </a:p>
        </p:txBody>
      </p:sp>
      <p:sp>
        <p:nvSpPr>
          <p:cNvPr id="5" name="文本框 4"/>
          <p:cNvSpPr txBox="1"/>
          <p:nvPr/>
        </p:nvSpPr>
        <p:spPr>
          <a:xfrm>
            <a:off x="131733" y="822206"/>
            <a:ext cx="11654286" cy="646331"/>
          </a:xfrm>
          <a:prstGeom prst="rect">
            <a:avLst/>
          </a:prstGeom>
          <a:noFill/>
        </p:spPr>
        <p:txBody>
          <a:bodyPr wrap="square" rtlCol="0">
            <a:spAutoFit/>
          </a:bodyPr>
          <a:lstStyle/>
          <a:p>
            <a:r>
              <a:rPr lang="en-US" altLang="zh-CN" dirty="0"/>
              <a:t>[1] </a:t>
            </a:r>
            <a:r>
              <a:rPr lang="en-GB" dirty="0" smtClean="0"/>
              <a:t>R4-21xxxxx, Email </a:t>
            </a:r>
            <a:r>
              <a:rPr lang="en-GB" dirty="0"/>
              <a:t>discussion summary for [</a:t>
            </a:r>
            <a:r>
              <a:rPr lang="en-GB" dirty="0" smtClean="0"/>
              <a:t>99-e</a:t>
            </a:r>
            <a:r>
              <a:rPr lang="en-GB" dirty="0"/>
              <a:t>][</a:t>
            </a:r>
            <a:r>
              <a:rPr lang="en-GB" dirty="0" smtClean="0"/>
              <a:t>134] </a:t>
            </a:r>
            <a:r>
              <a:rPr lang="en-GB" dirty="0" err="1" smtClean="0"/>
              <a:t>Simultaneous_RxTx</a:t>
            </a:r>
            <a:endParaRPr lang="en-US" dirty="0"/>
          </a:p>
          <a:p>
            <a:pPr>
              <a:spcAft>
                <a:spcPts val="600"/>
              </a:spcAft>
            </a:pPr>
            <a:endParaRPr lang="en-US" dirty="0"/>
          </a:p>
        </p:txBody>
      </p:sp>
    </p:spTree>
    <p:extLst>
      <p:ext uri="{BB962C8B-B14F-4D97-AF65-F5344CB8AC3E}">
        <p14:creationId xmlns:p14="http://schemas.microsoft.com/office/powerpoint/2010/main" val="15482598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7566</TotalTime>
  <Words>444</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宋体</vt:lpstr>
      <vt:lpstr>Arial</vt:lpstr>
      <vt:lpstr>Calibri</vt:lpstr>
      <vt:lpstr>Calibri Light</vt:lpstr>
      <vt:lpstr>Office 主题</vt:lpstr>
      <vt:lpstr>WF on Simultaneous Rx/Tx</vt:lpstr>
      <vt:lpstr>Background</vt:lpstr>
      <vt:lpstr>WF</vt:lpstr>
      <vt:lpstr>WF</vt:lpstr>
      <vt:lpstr>WF</vt:lpstr>
      <vt:lpstr>WF</vt:lpstr>
      <vt:lpstr>WF</vt:lpstr>
      <vt:lpstr>PowerPoint Presentation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scope of FR1 UE RF</dc:title>
  <dc:creator>Zhangqian (Zq)</dc:creator>
  <cp:lastModifiedBy>Huawei</cp:lastModifiedBy>
  <cp:revision>224</cp:revision>
  <dcterms:created xsi:type="dcterms:W3CDTF">2019-10-15T22:26:30Z</dcterms:created>
  <dcterms:modified xsi:type="dcterms:W3CDTF">2021-05-24T11:13:53Z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(3)Lj23iPRmeOxuuweQtf+xnkVpkx149hKznymc4P6dKpCkjB9ML6WCRIFzmKtdAaouVNdsRhh8
eHiWjg2tJp5Y+ttaI37A9BIoVzkFkHk8NrtP+uFfbE/DVkBAsXi+8Acg4EhPSSJuuzPydJyN
8P0NYPlPr3ss3wWQqc5n3hyn7mW3RnGN6cclwCXGAJjP7WyE3NN/1rybRgWlC8I8izbBgGBD
1B53E4xdqD9DaolTVA</vt:lpwstr>
  </property>
  <property fmtid="{D5CDD505-2E9C-101B-9397-08002B2CF9AE}" pid="3" name="_2015_ms_pID_7253431">
    <vt:lpwstr>46idu6t8c71yySHAQ3UliSr+L7rVNFTAKZU99l4dFNmw0n2MBr+znI
rQ2WdaPTyJmKJ4qV+foRJxWtRa/+ONuteiF2a5WHfrcu2mDpwnpHvi/zOqd/gje1Zrl4UZlG
dW1ygjPteoS/9xgn7hr2ghPZqW6bbxJIEdDcYzq2zLVS2o8KpVAvLF75b2+TruDG9cXyhN6O
PMnC2UnYYS4hcysIa5gbd5l27XXQvv1uBrrL</vt:lpwstr>
  </property>
  <property fmtid="{D5CDD505-2E9C-101B-9397-08002B2CF9AE}" pid="4" name="_2015_ms_pID_7253432">
    <vt:lpwstr>mN27d0g2Fdkpo5Nq0P75t1Q=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1577106026</vt:lpwstr>
  </property>
</Properties>
</file>