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90" r:id="rId3"/>
    <p:sldId id="294" r:id="rId4"/>
    <p:sldId id="295" r:id="rId5"/>
    <p:sldId id="292" r:id="rId6"/>
    <p:sldId id="2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2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7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08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6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6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9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0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4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8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7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1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10F2-2FEA-4448-BBA9-09DE30F77860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66FD8-1118-4409-A990-4A1FE2A34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0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55062" y="1564373"/>
            <a:ext cx="9614515" cy="2387600"/>
          </a:xfrm>
        </p:spPr>
        <p:txBody>
          <a:bodyPr>
            <a:normAutofit/>
          </a:bodyPr>
          <a:lstStyle/>
          <a:p>
            <a:r>
              <a:rPr lang="en-US" dirty="0"/>
              <a:t> Way forward on adding 25 MHz channel BW to band n5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90320" y="4221798"/>
            <a:ext cx="9144000" cy="848042"/>
          </a:xfrm>
        </p:spPr>
        <p:txBody>
          <a:bodyPr/>
          <a:lstStyle/>
          <a:p>
            <a:r>
              <a:rPr lang="en-US" dirty="0"/>
              <a:t>AT&amp;T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168256"/>
            <a:ext cx="12065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spcAft>
                <a:spcPts val="0"/>
              </a:spcAft>
            </a:pPr>
            <a:r>
              <a:rPr lang="en-GB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­­­</a:t>
            </a:r>
            <a:r>
              <a:rPr lang="en-US" sz="2400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3GPP TSG-RAN WG4 Meeting #99-e</a:t>
            </a:r>
            <a:r>
              <a:rPr lang="en-GB" sz="24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	      			  	</a:t>
            </a:r>
            <a:r>
              <a:rPr lang="en-GB" sz="2400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R4-2107817 </a:t>
            </a:r>
          </a:p>
          <a:p>
            <a:pPr hangingPunct="0">
              <a:spcAft>
                <a:spcPts val="0"/>
              </a:spcAft>
            </a:pP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19</a:t>
            </a:r>
            <a:r>
              <a:rPr lang="en-US" sz="2400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27</a:t>
            </a:r>
            <a:r>
              <a:rPr lang="en-US" sz="2400" b="1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May, 2021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28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3916" y="124568"/>
            <a:ext cx="10515600" cy="767306"/>
          </a:xfrm>
        </p:spPr>
        <p:txBody>
          <a:bodyPr/>
          <a:lstStyle/>
          <a:p>
            <a:r>
              <a:rPr lang="en-GB" dirty="0"/>
              <a:t>Background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16" y="1061634"/>
            <a:ext cx="11271939" cy="5525146"/>
          </a:xfrm>
        </p:spPr>
        <p:txBody>
          <a:bodyPr>
            <a:normAutofit/>
          </a:bodyPr>
          <a:lstStyle/>
          <a:p>
            <a:r>
              <a:rPr lang="en-US" dirty="0"/>
              <a:t>Way forward in [1] approved at RAN4 #98bis-e</a:t>
            </a:r>
          </a:p>
          <a:p>
            <a:r>
              <a:rPr lang="en-US" dirty="0"/>
              <a:t>Additional contributions submitted by Apple, Qualcomm, and Skyworks at RAN4 #99-e in [2], [3], and [4]</a:t>
            </a:r>
          </a:p>
          <a:p>
            <a:r>
              <a:rPr lang="en-US" dirty="0"/>
              <a:t>Summary of REFSENS proposals for TX/RX 20MHz/25MHz from companies based on middle-case and best-case scenarios were presented in [1]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9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156813"/>
            <a:ext cx="10515600" cy="767306"/>
          </a:xfrm>
        </p:spPr>
        <p:txBody>
          <a:bodyPr>
            <a:normAutofit/>
          </a:bodyPr>
          <a:lstStyle/>
          <a:p>
            <a:r>
              <a:rPr lang="en-US" dirty="0"/>
              <a:t>WF on UL Channel BW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145219"/>
            <a:ext cx="11393918" cy="5060272"/>
          </a:xfrm>
        </p:spPr>
        <p:txBody>
          <a:bodyPr>
            <a:normAutofit/>
          </a:bodyPr>
          <a:lstStyle/>
          <a:p>
            <a:r>
              <a:rPr lang="en-US" dirty="0"/>
              <a:t>Issue 4-1: UL channel BW restricted to 20MHz</a:t>
            </a:r>
          </a:p>
          <a:p>
            <a:r>
              <a:rPr lang="en-US" dirty="0"/>
              <a:t>Observations:</a:t>
            </a:r>
          </a:p>
          <a:p>
            <a:pPr lvl="1"/>
            <a:r>
              <a:rPr lang="en-US" dirty="0"/>
              <a:t>Moderator Summary of 1</a:t>
            </a:r>
            <a:r>
              <a:rPr lang="en-US" baseline="30000" dirty="0"/>
              <a:t>st</a:t>
            </a:r>
            <a:r>
              <a:rPr lang="en-US" dirty="0"/>
              <a:t> round: “25MHz has low support. It’s better to consider 20MHz only in UL to make some progress.”</a:t>
            </a:r>
          </a:p>
          <a:p>
            <a:r>
              <a:rPr lang="en-US" dirty="0"/>
              <a:t>WF</a:t>
            </a:r>
          </a:p>
          <a:p>
            <a:pPr lvl="1"/>
            <a:r>
              <a:rPr lang="en-US" dirty="0"/>
              <a:t>Agree on asymmetric UL/DL CBW with UL BW limited to 20MHz</a:t>
            </a:r>
          </a:p>
        </p:txBody>
      </p:sp>
    </p:spTree>
    <p:extLst>
      <p:ext uri="{BB962C8B-B14F-4D97-AF65-F5344CB8AC3E}">
        <p14:creationId xmlns:p14="http://schemas.microsoft.com/office/powerpoint/2010/main" val="2878864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156813"/>
            <a:ext cx="10515600" cy="767306"/>
          </a:xfrm>
        </p:spPr>
        <p:txBody>
          <a:bodyPr>
            <a:normAutofit/>
          </a:bodyPr>
          <a:lstStyle/>
          <a:p>
            <a:r>
              <a:rPr lang="en-US" dirty="0"/>
              <a:t>WF on Asymmetric UL Channel Location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145219"/>
            <a:ext cx="11393918" cy="50602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Issue 4-3: Additional updates if asymmetric channel BW</a:t>
            </a:r>
          </a:p>
          <a:p>
            <a:r>
              <a:rPr lang="en-US" dirty="0"/>
              <a:t>Observations:</a:t>
            </a:r>
          </a:p>
          <a:p>
            <a:pPr lvl="1"/>
            <a:r>
              <a:rPr lang="en-US" dirty="0"/>
              <a:t>Common view on UL channel location is important to confirm</a:t>
            </a:r>
          </a:p>
          <a:p>
            <a:pPr lvl="1"/>
            <a:r>
              <a:rPr lang="en-US" dirty="0"/>
              <a:t>Three scenarios for the 20MHz UL channel location:</a:t>
            </a:r>
          </a:p>
          <a:p>
            <a:pPr lvl="2"/>
            <a:r>
              <a:rPr lang="en-US" dirty="0"/>
              <a:t>Worst-case: closest to the DL band</a:t>
            </a:r>
          </a:p>
          <a:p>
            <a:pPr lvl="2"/>
            <a:r>
              <a:rPr lang="en-US" dirty="0"/>
              <a:t>Middle-case: middle of the UL band preserving existing duplex offset</a:t>
            </a:r>
          </a:p>
          <a:p>
            <a:pPr lvl="2"/>
            <a:r>
              <a:rPr lang="en-US" dirty="0"/>
              <a:t>Best-case: farthest from the DL band</a:t>
            </a:r>
          </a:p>
          <a:p>
            <a:pPr lvl="1"/>
            <a:r>
              <a:rPr lang="en-US" dirty="0"/>
              <a:t>Worst-case to be avoided due to impact on MSD</a:t>
            </a:r>
          </a:p>
          <a:p>
            <a:r>
              <a:rPr lang="en-US" dirty="0"/>
              <a:t>WF</a:t>
            </a:r>
          </a:p>
          <a:p>
            <a:pPr lvl="1"/>
            <a:r>
              <a:rPr lang="en-US" dirty="0"/>
              <a:t>Decide on UL channel location scenario by next RAN4 meeting.</a:t>
            </a:r>
          </a:p>
          <a:p>
            <a:pPr lvl="2"/>
            <a:r>
              <a:rPr lang="en-US" dirty="0"/>
              <a:t>Option 1: Middle-case</a:t>
            </a:r>
          </a:p>
          <a:p>
            <a:pPr lvl="2"/>
            <a:r>
              <a:rPr lang="en-US" dirty="0"/>
              <a:t>Option 2: Best-case</a:t>
            </a:r>
          </a:p>
          <a:p>
            <a:pPr lvl="1"/>
            <a:r>
              <a:rPr lang="en-US" dirty="0"/>
              <a:t>Complete the necessary updates to 38.101-1 to define the asymmetric channel location based on the agreed option by the next RAN4 meeting.</a:t>
            </a:r>
          </a:p>
        </p:txBody>
      </p:sp>
    </p:spTree>
    <p:extLst>
      <p:ext uri="{BB962C8B-B14F-4D97-AF65-F5344CB8AC3E}">
        <p14:creationId xmlns:p14="http://schemas.microsoft.com/office/powerpoint/2010/main" val="21492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628" y="289978"/>
            <a:ext cx="10515600" cy="767306"/>
          </a:xfrm>
        </p:spPr>
        <p:txBody>
          <a:bodyPr>
            <a:normAutofit/>
          </a:bodyPr>
          <a:lstStyle/>
          <a:p>
            <a:r>
              <a:rPr lang="en-US" dirty="0"/>
              <a:t>Way Forward on REFSENS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49754D-DC69-48B6-8B74-B43A4802F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628" y="1159514"/>
            <a:ext cx="11331774" cy="53032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Issue 4-2: REFSENS and RB allocation</a:t>
            </a:r>
          </a:p>
          <a:p>
            <a:r>
              <a:rPr lang="en-US" dirty="0"/>
              <a:t>Observations:</a:t>
            </a:r>
          </a:p>
          <a:p>
            <a:pPr lvl="1"/>
            <a:r>
              <a:rPr lang="en-US" dirty="0"/>
              <a:t>REFSENS proposals for TX/RX 20MHz/25MHz from companies based on middle-case and best-case scenarios have been presented in [1], [2], [3], and [4] </a:t>
            </a:r>
          </a:p>
          <a:p>
            <a:pPr lvl="1"/>
            <a:r>
              <a:rPr lang="en-US" dirty="0"/>
              <a:t>REFSENS proposals for TX/RX 20MHz/25MHz based on middle-case scenario from four companies relatively aligned</a:t>
            </a:r>
          </a:p>
          <a:p>
            <a:pPr lvl="1"/>
            <a:r>
              <a:rPr lang="en-US" dirty="0"/>
              <a:t>UL RB allocation agreed in [1] to be close as possible to the downlink operating band within the 20MHz UL channel location</a:t>
            </a:r>
          </a:p>
          <a:p>
            <a:pPr lvl="1"/>
            <a:r>
              <a:rPr lang="en-US" dirty="0"/>
              <a:t>Important to ensure that the REFSENS dataset used in REFSENS calculation follows the same assumptions</a:t>
            </a:r>
          </a:p>
          <a:p>
            <a:r>
              <a:rPr lang="en-US" dirty="0"/>
              <a:t>WF</a:t>
            </a:r>
          </a:p>
          <a:p>
            <a:pPr lvl="1"/>
            <a:r>
              <a:rPr lang="en-US" dirty="0"/>
              <a:t>Agree on REFSENS for n5 TX/RX 20MHz/25MHz at the next meeting based on agreement on UL channel location. Possible options:</a:t>
            </a:r>
          </a:p>
          <a:p>
            <a:pPr lvl="2"/>
            <a:r>
              <a:rPr lang="en-US" dirty="0"/>
              <a:t>Option 1: REFSENS based on average (in dB) based on company proposals within 3dB delta</a:t>
            </a:r>
          </a:p>
          <a:p>
            <a:pPr lvl="2"/>
            <a:r>
              <a:rPr lang="en-US" dirty="0"/>
              <a:t>Option 2: REFSENS based on average (in dB) based on all company proposals </a:t>
            </a:r>
          </a:p>
          <a:p>
            <a:pPr lvl="2"/>
            <a:r>
              <a:rPr lang="en-US" dirty="0"/>
              <a:t>Option 3: Others …</a:t>
            </a:r>
          </a:p>
          <a:p>
            <a:pPr lvl="1"/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FAC3C00-3C84-4031-BBA9-758041869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630" y="220568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61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584" y="123125"/>
            <a:ext cx="10515600" cy="777875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26BCF1CE-644F-4476-831A-759958C7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987553"/>
            <a:ext cx="11969496" cy="53583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R4-2105362, “</a:t>
            </a:r>
            <a:r>
              <a:rPr lang="en-US" dirty="0"/>
              <a:t>Way forward on the introduction of 25 MHz in band n5</a:t>
            </a:r>
            <a:r>
              <a:rPr lang="en-GB" dirty="0"/>
              <a:t>”, AT&amp;T, </a:t>
            </a:r>
            <a:r>
              <a:rPr lang="en-US" dirty="0"/>
              <a:t>3GPP TSG-RAN WG4 Meeting #98-bis-e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R4-2109449, “</a:t>
            </a:r>
            <a:r>
              <a:rPr lang="en-US" dirty="0"/>
              <a:t>MSD calculation for band n5 with 20 MHz UL BW</a:t>
            </a:r>
            <a:r>
              <a:rPr lang="en-GB" dirty="0"/>
              <a:t>”, Apple Inc., </a:t>
            </a:r>
            <a:r>
              <a:rPr lang="de-DE" dirty="0"/>
              <a:t>3GPP TSG-RAN WG4 #99-e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R4-2111467, “</a:t>
            </a:r>
            <a:r>
              <a:rPr lang="en-US" dirty="0"/>
              <a:t>R17 BWs REFSENS</a:t>
            </a:r>
            <a:r>
              <a:rPr lang="en-GB" dirty="0"/>
              <a:t>”, Qualcomm Incorporated, </a:t>
            </a:r>
            <a:r>
              <a:rPr lang="de-DE" dirty="0"/>
              <a:t>3GPP TSG-RAN WG4 #99-e</a:t>
            </a:r>
            <a:endParaRPr lang="en-GB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prstClr val="black"/>
                </a:solidFill>
              </a:rPr>
              <a:t>R4-2111532</a:t>
            </a:r>
            <a:r>
              <a:rPr lang="en-GB" dirty="0"/>
              <a:t>, “</a:t>
            </a:r>
            <a:r>
              <a:rPr lang="en-US" dirty="0"/>
              <a:t>n5 25MHz REFSENS</a:t>
            </a:r>
            <a:r>
              <a:rPr lang="en-GB" dirty="0"/>
              <a:t>”, Skyworks Solutions Inc., </a:t>
            </a:r>
            <a:r>
              <a:rPr lang="de-DE" dirty="0"/>
              <a:t>3GPP TSG-RAN WG4 #99-e</a:t>
            </a:r>
            <a:endParaRPr lang="en-GB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362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佈景主題</vt:lpstr>
      <vt:lpstr> Way forward on adding 25 MHz channel BW to band n5</vt:lpstr>
      <vt:lpstr>Background</vt:lpstr>
      <vt:lpstr>WF on UL Channel BW</vt:lpstr>
      <vt:lpstr>WF on Asymmetric UL Channel Location</vt:lpstr>
      <vt:lpstr>Way Forward on REFSENS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2020-11-09T20:09:55Z</dcterms:created>
  <dcterms:modified xsi:type="dcterms:W3CDTF">2021-05-26T00:22:19Z</dcterms:modified>
</cp:coreProperties>
</file>