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66" r:id="rId3"/>
    <p:sldId id="270" r:id="rId4"/>
    <p:sldId id="258" r:id="rId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0000FF"/>
    <a:srgbClr val="EC6725"/>
    <a:srgbClr val="006600"/>
    <a:srgbClr val="00CC00"/>
    <a:srgbClr val="009900"/>
    <a:srgbClr val="339933"/>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37" autoAdjust="0"/>
    <p:restoredTop sz="94660"/>
  </p:normalViewPr>
  <p:slideViewPr>
    <p:cSldViewPr>
      <p:cViewPr varScale="1">
        <p:scale>
          <a:sx n="102" d="100"/>
          <a:sy n="102" d="100"/>
        </p:scale>
        <p:origin x="81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506E83-A4F0-4036-B6AA-0B83DE1EF351}" type="datetimeFigureOut">
              <a:rPr lang="zh-CN" altLang="en-US" smtClean="0"/>
              <a:pPr/>
              <a:t>2021/5/24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E711F3-6A42-4C0C-99C4-F13856A258EC}" type="slidenum">
              <a:rPr lang="zh-CN" altLang="en-US" smtClean="0"/>
              <a:pPr/>
              <a:t>‹#›</a:t>
            </a:fld>
            <a:endParaRPr lang="zh-CN" altLang="en-US"/>
          </a:p>
        </p:txBody>
      </p:sp>
    </p:spTree>
    <p:extLst>
      <p:ext uri="{BB962C8B-B14F-4D97-AF65-F5344CB8AC3E}">
        <p14:creationId xmlns:p14="http://schemas.microsoft.com/office/powerpoint/2010/main" val="972082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1</a:t>
            </a:fld>
            <a:endParaRPr lang="zh-CN" altLang="en-US"/>
          </a:p>
        </p:txBody>
      </p:sp>
    </p:spTree>
    <p:extLst>
      <p:ext uri="{BB962C8B-B14F-4D97-AF65-F5344CB8AC3E}">
        <p14:creationId xmlns:p14="http://schemas.microsoft.com/office/powerpoint/2010/main" val="2136705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2</a:t>
            </a:fld>
            <a:endParaRPr lang="zh-CN" altLang="en-US"/>
          </a:p>
        </p:txBody>
      </p:sp>
    </p:spTree>
    <p:extLst>
      <p:ext uri="{BB962C8B-B14F-4D97-AF65-F5344CB8AC3E}">
        <p14:creationId xmlns:p14="http://schemas.microsoft.com/office/powerpoint/2010/main" val="4135693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3</a:t>
            </a:fld>
            <a:endParaRPr lang="zh-CN" altLang="en-US"/>
          </a:p>
        </p:txBody>
      </p:sp>
    </p:spTree>
    <p:extLst>
      <p:ext uri="{BB962C8B-B14F-4D97-AF65-F5344CB8AC3E}">
        <p14:creationId xmlns:p14="http://schemas.microsoft.com/office/powerpoint/2010/main" val="3417178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50E711F3-6A42-4C0C-99C4-F13856A258EC}" type="slidenum">
              <a:rPr lang="zh-CN" altLang="en-US" smtClean="0"/>
              <a:pPr/>
              <a:t>4</a:t>
            </a:fld>
            <a:endParaRPr lang="zh-CN" altLang="en-US"/>
          </a:p>
        </p:txBody>
      </p:sp>
    </p:spTree>
    <p:extLst>
      <p:ext uri="{BB962C8B-B14F-4D97-AF65-F5344CB8AC3E}">
        <p14:creationId xmlns:p14="http://schemas.microsoft.com/office/powerpoint/2010/main" val="1997206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2021/5/24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2021/5/24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2021/5/24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2021/5/24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2021/5/24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2021/5/24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2021/5/24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2021/5/24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2021/5/24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2021/5/24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2021/5/24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2021/5/24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11560" y="2391023"/>
            <a:ext cx="8062664" cy="1470025"/>
          </a:xfrm>
        </p:spPr>
        <p:txBody>
          <a:bodyPr>
            <a:normAutofit/>
          </a:bodyPr>
          <a:lstStyle/>
          <a:p>
            <a:r>
              <a:rPr lang="en-US" altLang="zh-CN" dirty="0"/>
              <a:t>WF on </a:t>
            </a:r>
            <a:r>
              <a:rPr lang="en-US" altLang="zh-CN" dirty="0" smtClean="0"/>
              <a:t>transient position and related requirements in Rel-16</a:t>
            </a:r>
            <a:endParaRPr lang="zh-CN" altLang="en-US" dirty="0"/>
          </a:p>
        </p:txBody>
      </p:sp>
      <p:sp>
        <p:nvSpPr>
          <p:cNvPr id="3" name="副标题 2"/>
          <p:cNvSpPr>
            <a:spLocks noGrp="1"/>
          </p:cNvSpPr>
          <p:nvPr>
            <p:ph type="subTitle" idx="1"/>
          </p:nvPr>
        </p:nvSpPr>
        <p:spPr>
          <a:xfrm>
            <a:off x="1371600" y="4581128"/>
            <a:ext cx="6400800" cy="1057672"/>
          </a:xfrm>
        </p:spPr>
        <p:txBody>
          <a:bodyPr>
            <a:normAutofit/>
          </a:bodyPr>
          <a:lstStyle/>
          <a:p>
            <a:r>
              <a:rPr lang="en-US" altLang="zh-CN" sz="2800" dirty="0">
                <a:solidFill>
                  <a:schemeClr val="tx1"/>
                </a:solidFill>
              </a:rPr>
              <a:t>Agenda item: </a:t>
            </a:r>
            <a:r>
              <a:rPr lang="en-US" altLang="zh-CN" sz="2800" dirty="0" smtClean="0">
                <a:solidFill>
                  <a:schemeClr val="tx1"/>
                </a:solidFill>
              </a:rPr>
              <a:t>6.2.1</a:t>
            </a:r>
            <a:endParaRPr lang="en-US" altLang="zh-CN" sz="2800" dirty="0">
              <a:solidFill>
                <a:schemeClr val="tx1"/>
              </a:solidFill>
            </a:endParaRPr>
          </a:p>
          <a:p>
            <a:r>
              <a:rPr lang="en-US" altLang="zh-CN" sz="2800" dirty="0">
                <a:solidFill>
                  <a:schemeClr val="tx1"/>
                </a:solidFill>
              </a:rPr>
              <a:t>Source: LG Electronics</a:t>
            </a:r>
            <a:endParaRPr lang="zh-CN" altLang="en-US" sz="2800" dirty="0">
              <a:solidFill>
                <a:schemeClr val="tx1"/>
              </a:solidFill>
            </a:endParaRPr>
          </a:p>
        </p:txBody>
      </p:sp>
      <p:sp>
        <p:nvSpPr>
          <p:cNvPr id="4" name="正方形/長方形 4"/>
          <p:cNvSpPr/>
          <p:nvPr/>
        </p:nvSpPr>
        <p:spPr>
          <a:xfrm>
            <a:off x="164942" y="116632"/>
            <a:ext cx="8824423" cy="830997"/>
          </a:xfrm>
          <a:prstGeom prst="rect">
            <a:avLst/>
          </a:prstGeom>
        </p:spPr>
        <p:txBody>
          <a:bodyPr wrap="square">
            <a:spAutoFit/>
          </a:bodyPr>
          <a:lstStyle/>
          <a:p>
            <a:r>
              <a:rPr lang="en-GB" altLang="zh-CN" sz="2400" b="1" dirty="0"/>
              <a:t>3GPP TSG-RAN WG4 Meeting #</a:t>
            </a:r>
            <a:r>
              <a:rPr lang="en-GB" altLang="zh-CN" sz="2400" b="1" dirty="0" smtClean="0"/>
              <a:t>99-e</a:t>
            </a:r>
            <a:r>
              <a:rPr lang="en-GB" altLang="zh-CN" sz="2400" b="1" dirty="0"/>
              <a:t>	                        </a:t>
            </a:r>
            <a:r>
              <a:rPr lang="en-GB" altLang="zh-CN" sz="2400" b="1" dirty="0" smtClean="0"/>
              <a:t>	          R4-2107746</a:t>
            </a:r>
            <a:endParaRPr lang="zh-CN" altLang="zh-CN" sz="2400" dirty="0"/>
          </a:p>
          <a:p>
            <a:r>
              <a:rPr lang="en-GB" altLang="zh-CN" sz="2400" b="1" dirty="0"/>
              <a:t>Electronic Meeting, </a:t>
            </a:r>
            <a:r>
              <a:rPr lang="en-GB" altLang="zh-CN" sz="2400" b="1" dirty="0" smtClean="0"/>
              <a:t>19</a:t>
            </a:r>
            <a:r>
              <a:rPr lang="en-GB" altLang="zh-CN" sz="2400" b="1" baseline="30000" dirty="0" smtClean="0"/>
              <a:t>th</a:t>
            </a:r>
            <a:r>
              <a:rPr lang="en-GB" altLang="zh-CN" sz="2400" b="1" dirty="0" smtClean="0"/>
              <a:t> </a:t>
            </a:r>
            <a:r>
              <a:rPr lang="en-GB" altLang="zh-CN" sz="2400" b="1" dirty="0"/>
              <a:t>– </a:t>
            </a:r>
            <a:r>
              <a:rPr lang="en-GB" altLang="zh-CN" sz="2400" b="1" dirty="0" smtClean="0"/>
              <a:t>27</a:t>
            </a:r>
            <a:r>
              <a:rPr lang="en-GB" altLang="zh-CN" sz="2400" b="1" baseline="30000" dirty="0" smtClean="0"/>
              <a:t>th</a:t>
            </a:r>
            <a:r>
              <a:rPr lang="en-GB" altLang="zh-CN" sz="2400" b="1" dirty="0" smtClean="0"/>
              <a:t> May, </a:t>
            </a:r>
            <a:r>
              <a:rPr lang="en-GB" altLang="zh-CN" sz="2400" b="1" dirty="0"/>
              <a:t>2021</a:t>
            </a:r>
            <a:endParaRPr lang="zh-CN" altLang="zh-CN"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0648"/>
            <a:ext cx="8229600" cy="922114"/>
          </a:xfrm>
        </p:spPr>
        <p:txBody>
          <a:bodyPr/>
          <a:lstStyle/>
          <a:p>
            <a:r>
              <a:rPr lang="en-US" altLang="zh-CN" dirty="0"/>
              <a:t>Background</a:t>
            </a:r>
            <a:endParaRPr lang="zh-CN" altLang="en-US" dirty="0"/>
          </a:p>
        </p:txBody>
      </p:sp>
      <p:sp>
        <p:nvSpPr>
          <p:cNvPr id="3" name="内容占位符 2"/>
          <p:cNvSpPr>
            <a:spLocks noGrp="1"/>
          </p:cNvSpPr>
          <p:nvPr>
            <p:ph idx="1"/>
          </p:nvPr>
        </p:nvSpPr>
        <p:spPr>
          <a:xfrm>
            <a:off x="457200" y="1268760"/>
            <a:ext cx="8229600" cy="5400600"/>
          </a:xfrm>
        </p:spPr>
        <p:txBody>
          <a:bodyPr>
            <a:normAutofit fontScale="92500" lnSpcReduction="20000"/>
          </a:bodyPr>
          <a:lstStyle/>
          <a:p>
            <a:r>
              <a:rPr lang="en-US" altLang="ko-KR" sz="2400" dirty="0" smtClean="0"/>
              <a:t>In </a:t>
            </a:r>
            <a:r>
              <a:rPr lang="en-US" altLang="ko-KR" sz="2400" dirty="0"/>
              <a:t>RAN4 #97-e </a:t>
            </a:r>
            <a:r>
              <a:rPr lang="en-US" altLang="ko-KR" sz="2400" dirty="0" smtClean="0"/>
              <a:t>meeting, RAN4 </a:t>
            </a:r>
            <a:r>
              <a:rPr lang="en-US" altLang="ko-KR" sz="2400" dirty="0"/>
              <a:t>already agreed as follow in </a:t>
            </a:r>
            <a:r>
              <a:rPr lang="en-US" altLang="ko-KR" sz="2400" dirty="0" smtClean="0"/>
              <a:t>R4-2016806</a:t>
            </a:r>
            <a:endParaRPr lang="en-US" altLang="ko-KR" sz="2400" dirty="0"/>
          </a:p>
          <a:p>
            <a:pPr lvl="1"/>
            <a:r>
              <a:rPr lang="en-US" altLang="ko-KR" sz="2300" dirty="0">
                <a:solidFill>
                  <a:srgbClr val="FF0000"/>
                </a:solidFill>
              </a:rPr>
              <a:t>Due to large switching period defined in RRM spec, no need to consider the RF test for switching time requirement if defined</a:t>
            </a:r>
          </a:p>
          <a:p>
            <a:pPr lvl="1"/>
            <a:r>
              <a:rPr lang="en-US" altLang="ko-KR" sz="2300" dirty="0">
                <a:solidFill>
                  <a:srgbClr val="FF0000"/>
                </a:solidFill>
              </a:rPr>
              <a:t>Specific switching time 150us is captured in TR </a:t>
            </a:r>
            <a:r>
              <a:rPr lang="en-US" altLang="ko-KR" sz="2300" dirty="0" smtClean="0">
                <a:solidFill>
                  <a:srgbClr val="FF0000"/>
                </a:solidFill>
              </a:rPr>
              <a:t>only</a:t>
            </a:r>
          </a:p>
          <a:p>
            <a:pPr marL="457200" lvl="1" indent="0">
              <a:buNone/>
            </a:pPr>
            <a:endParaRPr lang="en-US" altLang="ko-KR" sz="2300" dirty="0">
              <a:solidFill>
                <a:srgbClr val="FF0000"/>
              </a:solidFill>
            </a:endParaRPr>
          </a:p>
          <a:p>
            <a:pPr algn="just"/>
            <a:r>
              <a:rPr lang="en-US" altLang="zh-CN" sz="2400" dirty="0" smtClean="0"/>
              <a:t>In RAN4#99-e meeting, </a:t>
            </a:r>
            <a:r>
              <a:rPr lang="en-US" altLang="zh-CN" sz="2400" dirty="0"/>
              <a:t>RAN4 discussed </a:t>
            </a:r>
            <a:r>
              <a:rPr lang="en-US" altLang="zh-CN" sz="2400" dirty="0" smtClean="0"/>
              <a:t>the transient position for TDM operation between LTE V2X and NR V2X in ITS spectrum.</a:t>
            </a:r>
            <a:endParaRPr lang="en-US" altLang="zh-CN" sz="2400" dirty="0"/>
          </a:p>
          <a:p>
            <a:pPr lvl="1"/>
            <a:r>
              <a:rPr lang="en-GB" altLang="ko-KR" sz="1900" u="sng" dirty="0" smtClean="0"/>
              <a:t>In 1</a:t>
            </a:r>
            <a:r>
              <a:rPr lang="en-GB" altLang="ko-KR" sz="1900" u="sng" baseline="30000" dirty="0" smtClean="0"/>
              <a:t>st</a:t>
            </a:r>
            <a:r>
              <a:rPr lang="en-GB" altLang="ko-KR" sz="1900" u="sng" dirty="0" smtClean="0"/>
              <a:t> Round, RAN4 agreed the principle as follow</a:t>
            </a:r>
            <a:endParaRPr lang="en-GB" altLang="ko-KR" sz="1900" u="sng" dirty="0"/>
          </a:p>
          <a:p>
            <a:pPr marL="914400" lvl="2" indent="0">
              <a:buNone/>
            </a:pPr>
            <a:r>
              <a:rPr lang="en-US" altLang="ko-KR" sz="1900" dirty="0" smtClean="0"/>
              <a:t>Agreement </a:t>
            </a:r>
            <a:endParaRPr lang="en-US" altLang="ko-KR" sz="1900" dirty="0"/>
          </a:p>
          <a:p>
            <a:pPr lvl="2"/>
            <a:r>
              <a:rPr lang="en-US" altLang="ko-KR" sz="1900" dirty="0" smtClean="0">
                <a:solidFill>
                  <a:srgbClr val="FF0000"/>
                </a:solidFill>
              </a:rPr>
              <a:t>Based </a:t>
            </a:r>
            <a:r>
              <a:rPr lang="en-US" altLang="ko-KR" sz="1900" dirty="0">
                <a:solidFill>
                  <a:srgbClr val="FF0000"/>
                </a:solidFill>
              </a:rPr>
              <a:t>on RAN1 reply LS, RAN4 can agree that the switching position will be decided by comparison each LTE SL and NR SL packet priority when the priority is not same in ITS spectrum</a:t>
            </a:r>
            <a:r>
              <a:rPr lang="en-US" altLang="ko-KR" sz="1900" dirty="0" smtClean="0">
                <a:solidFill>
                  <a:srgbClr val="FF0000"/>
                </a:solidFill>
              </a:rPr>
              <a:t>.</a:t>
            </a:r>
          </a:p>
          <a:p>
            <a:pPr lvl="2"/>
            <a:r>
              <a:rPr lang="en-US" altLang="ko-KR" sz="1900" dirty="0" smtClean="0">
                <a:solidFill>
                  <a:srgbClr val="FF0000"/>
                </a:solidFill>
              </a:rPr>
              <a:t>When </a:t>
            </a:r>
            <a:r>
              <a:rPr lang="en-US" altLang="ko-KR" sz="1900" dirty="0">
                <a:solidFill>
                  <a:srgbClr val="FF0000"/>
                </a:solidFill>
              </a:rPr>
              <a:t>they have same </a:t>
            </a:r>
            <a:r>
              <a:rPr lang="en-US" altLang="ko-KR" sz="1900" dirty="0" smtClean="0">
                <a:solidFill>
                  <a:srgbClr val="FF0000"/>
                </a:solidFill>
              </a:rPr>
              <a:t>priority between LTE SL and NR SL, it </a:t>
            </a:r>
            <a:r>
              <a:rPr lang="en-US" altLang="ko-KR" sz="1900" dirty="0">
                <a:solidFill>
                  <a:srgbClr val="FF0000"/>
                </a:solidFill>
              </a:rPr>
              <a:t>is up to UE implementation. But, it is still open issue how to apply the switching </a:t>
            </a:r>
            <a:r>
              <a:rPr lang="en-US" altLang="ko-KR" sz="1900" dirty="0" smtClean="0">
                <a:solidFill>
                  <a:srgbClr val="FF0000"/>
                </a:solidFill>
              </a:rPr>
              <a:t>position.</a:t>
            </a:r>
            <a:endParaRPr lang="en-US" altLang="ko-KR" sz="1600" dirty="0" smtClean="0"/>
          </a:p>
          <a:p>
            <a:r>
              <a:rPr lang="en-US" altLang="ko-KR" sz="2400" dirty="0" smtClean="0"/>
              <a:t>RAN4 still discuss whether or not specify the On/Off time mask with switching time in TS38.101-3.</a:t>
            </a:r>
          </a:p>
        </p:txBody>
      </p:sp>
    </p:spTree>
    <p:extLst>
      <p:ext uri="{BB962C8B-B14F-4D97-AF65-F5344CB8AC3E}">
        <p14:creationId xmlns:p14="http://schemas.microsoft.com/office/powerpoint/2010/main" val="907854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274638"/>
            <a:ext cx="8568952" cy="850106"/>
          </a:xfrm>
        </p:spPr>
        <p:txBody>
          <a:bodyPr>
            <a:noAutofit/>
          </a:bodyPr>
          <a:lstStyle/>
          <a:p>
            <a:pPr lvl="1" algn="ctr" rtl="0">
              <a:spcBef>
                <a:spcPct val="0"/>
              </a:spcBef>
            </a:pPr>
            <a:r>
              <a:rPr lang="en-US" altLang="zh-CN" sz="4400" kern="1200" dirty="0">
                <a:solidFill>
                  <a:schemeClr val="tx1"/>
                </a:solidFill>
                <a:latin typeface="+mj-lt"/>
                <a:ea typeface="+mj-ea"/>
                <a:cs typeface="+mj-cs"/>
              </a:rPr>
              <a:t>WF: </a:t>
            </a:r>
            <a:r>
              <a:rPr lang="en-GB" altLang="ko-KR" sz="4400" kern="1200" dirty="0">
                <a:solidFill>
                  <a:schemeClr val="tx1"/>
                </a:solidFill>
                <a:latin typeface="+mj-lt"/>
                <a:ea typeface="+mj-ea"/>
                <a:cs typeface="+mj-cs"/>
              </a:rPr>
              <a:t>On/Off time mask in TS38.101-3</a:t>
            </a:r>
            <a:endParaRPr lang="zh-CN" altLang="en-US" sz="4400" kern="1200" dirty="0">
              <a:solidFill>
                <a:schemeClr val="tx1"/>
              </a:solidFill>
              <a:latin typeface="+mj-lt"/>
              <a:ea typeface="+mj-ea"/>
              <a:cs typeface="+mj-cs"/>
            </a:endParaRPr>
          </a:p>
        </p:txBody>
      </p:sp>
      <p:sp>
        <p:nvSpPr>
          <p:cNvPr id="3" name="内容占位符 2"/>
          <p:cNvSpPr>
            <a:spLocks noGrp="1"/>
          </p:cNvSpPr>
          <p:nvPr>
            <p:ph idx="1"/>
          </p:nvPr>
        </p:nvSpPr>
        <p:spPr>
          <a:xfrm>
            <a:off x="395536" y="1196752"/>
            <a:ext cx="8352928" cy="5380310"/>
          </a:xfrm>
        </p:spPr>
        <p:txBody>
          <a:bodyPr>
            <a:normAutofit/>
          </a:bodyPr>
          <a:lstStyle/>
          <a:p>
            <a:pPr lvl="0" hangingPunct="0"/>
            <a:r>
              <a:rPr lang="en-US" altLang="zh-CN" sz="2400" dirty="0"/>
              <a:t>In </a:t>
            </a:r>
            <a:r>
              <a:rPr lang="en-US" altLang="zh-CN" sz="2400" dirty="0" smtClean="0"/>
              <a:t>2</a:t>
            </a:r>
            <a:r>
              <a:rPr lang="en-US" altLang="zh-CN" sz="2400" baseline="30000" dirty="0" smtClean="0"/>
              <a:t>nd</a:t>
            </a:r>
            <a:r>
              <a:rPr lang="en-US" altLang="zh-CN" sz="2400" dirty="0" smtClean="0"/>
              <a:t> round e-mail </a:t>
            </a:r>
            <a:r>
              <a:rPr lang="en-US" altLang="zh-CN" sz="2400" dirty="0"/>
              <a:t>discussion, moderator proposed two options as follow</a:t>
            </a:r>
          </a:p>
          <a:p>
            <a:r>
              <a:rPr lang="en-US" altLang="ko-KR" sz="2400" u="sng" dirty="0"/>
              <a:t>Issue 1-1-3: </a:t>
            </a:r>
            <a:r>
              <a:rPr lang="en-US" altLang="ko-KR" sz="2400" dirty="0"/>
              <a:t>RAN4 specification perspective, is it beneficial to specify the On/Off time mask in TS38.101-3 for TDM operation in ITS spectrum?</a:t>
            </a:r>
            <a:endParaRPr lang="ko-KR" altLang="ko-KR" sz="3800"/>
          </a:p>
          <a:p>
            <a:pPr lvl="1"/>
            <a:r>
              <a:rPr lang="en-US" altLang="ko-KR" sz="1900" dirty="0" smtClean="0"/>
              <a:t>Option </a:t>
            </a:r>
            <a:r>
              <a:rPr lang="en-US" altLang="ko-KR" sz="1900" dirty="0"/>
              <a:t>1: In case </a:t>
            </a:r>
            <a:r>
              <a:rPr lang="en-US" altLang="ko-KR" sz="1900" dirty="0" smtClean="0"/>
              <a:t>of the </a:t>
            </a:r>
            <a:r>
              <a:rPr lang="en-US" altLang="ko-KR" sz="1900" dirty="0"/>
              <a:t>priorities of LTE SL and NR SL are the same, this is up to UE implementation for the switching position. So, it is not needed to specify RF requirements. The RRM requirements in clause 12.9.1 in TS38.133 can be considered.</a:t>
            </a:r>
            <a:endParaRPr lang="ko-KR" altLang="ko-KR" sz="1900"/>
          </a:p>
          <a:p>
            <a:pPr lvl="1"/>
            <a:r>
              <a:rPr lang="en-US" altLang="ko-KR" sz="1900" dirty="0"/>
              <a:t>Option 2: RAN4 specify the On/Off time mask in TS38.101-3.</a:t>
            </a:r>
            <a:endParaRPr lang="ko-KR" altLang="ko-KR" sz="1900"/>
          </a:p>
          <a:p>
            <a:pPr marL="0" lvl="0" indent="0" hangingPunct="0">
              <a:buNone/>
            </a:pPr>
            <a:endParaRPr lang="en-US" altLang="zh-CN" sz="2400" dirty="0"/>
          </a:p>
          <a:p>
            <a:pPr lvl="0" hangingPunct="0"/>
            <a:r>
              <a:rPr lang="en-US" altLang="zh-CN" sz="2400" dirty="0" smtClean="0"/>
              <a:t>WF: Option 1. The additional RF requirements is not needed.</a:t>
            </a:r>
            <a:endParaRPr lang="zh-CN" altLang="zh-CN" sz="2400" dirty="0"/>
          </a:p>
          <a:p>
            <a:endParaRPr lang="zh-CN" altLang="en-US" sz="1800" dirty="0"/>
          </a:p>
        </p:txBody>
      </p:sp>
    </p:spTree>
    <p:extLst>
      <p:ext uri="{BB962C8B-B14F-4D97-AF65-F5344CB8AC3E}">
        <p14:creationId xmlns:p14="http://schemas.microsoft.com/office/powerpoint/2010/main" val="3912447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Reference</a:t>
            </a:r>
            <a:endParaRPr lang="zh-CN" altLang="en-US" dirty="0"/>
          </a:p>
        </p:txBody>
      </p:sp>
      <p:sp>
        <p:nvSpPr>
          <p:cNvPr id="3" name="내용 개체 틀 2"/>
          <p:cNvSpPr>
            <a:spLocks noGrp="1"/>
          </p:cNvSpPr>
          <p:nvPr>
            <p:ph idx="1"/>
          </p:nvPr>
        </p:nvSpPr>
        <p:spPr>
          <a:xfrm>
            <a:off x="457200" y="1484784"/>
            <a:ext cx="8435280" cy="4525963"/>
          </a:xfrm>
        </p:spPr>
        <p:txBody>
          <a:bodyPr>
            <a:normAutofit/>
          </a:bodyPr>
          <a:lstStyle/>
          <a:p>
            <a:r>
              <a:rPr lang="en-US" altLang="ko-KR" sz="2000" dirty="0" smtClean="0"/>
              <a:t>R4-2107634, </a:t>
            </a:r>
            <a:r>
              <a:rPr lang="en-US" altLang="ko-KR" sz="2000" dirty="0"/>
              <a:t>“</a:t>
            </a:r>
            <a:r>
              <a:rPr lang="en-US" altLang="ko-KR" sz="2000" dirty="0" smtClean="0"/>
              <a:t>RAN4#99-e_summary_108_5G V2X maintenance,” </a:t>
            </a:r>
            <a:r>
              <a:rPr lang="en-US" altLang="ko-KR" sz="2000" dirty="0"/>
              <a:t>Moderator (LG Electronics)</a:t>
            </a:r>
          </a:p>
          <a:p>
            <a:r>
              <a:rPr lang="en-US" altLang="ko-KR" sz="2000" dirty="0" smtClean="0"/>
              <a:t>R4-2109044, “</a:t>
            </a:r>
            <a:r>
              <a:rPr lang="en-US" altLang="ko-KR" sz="2000" dirty="0"/>
              <a:t>Discussion on time mask for NR V2X and LTE V2X switching in ITS band</a:t>
            </a:r>
            <a:r>
              <a:rPr lang="en-US" altLang="ko-KR" sz="2000" dirty="0" smtClean="0"/>
              <a:t>,” CATT</a:t>
            </a:r>
          </a:p>
          <a:p>
            <a:r>
              <a:rPr lang="en-US" altLang="ko-KR" sz="2000" dirty="0" smtClean="0"/>
              <a:t>R4-2109688, “Discussion </a:t>
            </a:r>
            <a:r>
              <a:rPr lang="en-US" altLang="ko-KR" sz="2000" dirty="0"/>
              <a:t>on the switching period position between LTE SL and NR </a:t>
            </a:r>
            <a:r>
              <a:rPr lang="en-US" altLang="ko-KR" sz="2000" dirty="0" smtClean="0"/>
              <a:t>SL,” vivo</a:t>
            </a:r>
            <a:endParaRPr lang="en-US" altLang="ko-KR" sz="2000" dirty="0"/>
          </a:p>
          <a:p>
            <a:r>
              <a:rPr lang="en-US" altLang="ko-KR" sz="2000" dirty="0" smtClean="0"/>
              <a:t>R4-2109919, “</a:t>
            </a:r>
            <a:r>
              <a:rPr lang="en-US" altLang="ko-KR" sz="2000" dirty="0"/>
              <a:t>Switching position for TDM operation between LTE V2X and NR V2X in ITS spectrum </a:t>
            </a:r>
            <a:r>
              <a:rPr lang="en-US" altLang="ko-KR" sz="2000" dirty="0" smtClean="0"/>
              <a:t>,” LGE</a:t>
            </a:r>
          </a:p>
          <a:p>
            <a:r>
              <a:rPr lang="en-US" altLang="ko-KR" sz="2000" dirty="0" smtClean="0"/>
              <a:t>R4-2110027, “</a:t>
            </a:r>
            <a:r>
              <a:rPr lang="en-US" altLang="ko-KR" sz="2000" dirty="0"/>
              <a:t>on switching </a:t>
            </a:r>
            <a:r>
              <a:rPr lang="en-US" altLang="ko-KR" sz="2000" dirty="0" smtClean="0"/>
              <a:t>period,” </a:t>
            </a:r>
            <a:r>
              <a:rPr lang="en-US" altLang="ko-KR" sz="2000" dirty="0" err="1" smtClean="0"/>
              <a:t>Xiaomi</a:t>
            </a:r>
            <a:endParaRPr lang="en-US" altLang="ko-KR" sz="2000" dirty="0" smtClean="0"/>
          </a:p>
          <a:p>
            <a:r>
              <a:rPr lang="en-US" altLang="ko-KR" sz="2000" dirty="0" smtClean="0"/>
              <a:t>R4-2111437, “</a:t>
            </a:r>
            <a:r>
              <a:rPr lang="en-US" altLang="ko-KR" sz="2000" dirty="0"/>
              <a:t>On SL switching </a:t>
            </a:r>
            <a:r>
              <a:rPr lang="en-US" altLang="ko-KR" sz="2000" dirty="0" smtClean="0"/>
              <a:t>period,” Huawei</a:t>
            </a:r>
          </a:p>
          <a:p>
            <a:r>
              <a:rPr lang="en-US" altLang="ko-KR" sz="2000" dirty="0" smtClean="0"/>
              <a:t>R4-2109045, “</a:t>
            </a:r>
            <a:r>
              <a:rPr lang="en-US" altLang="ko-KR" sz="2000" dirty="0"/>
              <a:t>CR for TS 38.101-3, Time mask for NR V2X and LTE V2X switching in ITS </a:t>
            </a:r>
            <a:r>
              <a:rPr lang="en-US" altLang="ko-KR" sz="2000" dirty="0" smtClean="0"/>
              <a:t>band,” CATT</a:t>
            </a:r>
            <a:endParaRPr lang="en-US" altLang="ko-KR" sz="2000" dirty="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11024</TotalTime>
  <Words>420</Words>
  <Application>Microsoft Office PowerPoint</Application>
  <PresentationFormat>화면 슬라이드 쇼(4:3)</PresentationFormat>
  <Paragraphs>35</Paragraphs>
  <Slides>4</Slides>
  <Notes>4</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4</vt:i4>
      </vt:variant>
    </vt:vector>
  </HeadingPairs>
  <TitlesOfParts>
    <vt:vector size="9" baseType="lpstr">
      <vt:lpstr>宋体</vt:lpstr>
      <vt:lpstr>맑은 고딕</vt:lpstr>
      <vt:lpstr>Arial</vt:lpstr>
      <vt:lpstr>Calibri</vt:lpstr>
      <vt:lpstr>Office 主题</vt:lpstr>
      <vt:lpstr>WF on transient position and related requirements in Rel-16</vt:lpstr>
      <vt:lpstr>Background</vt:lpstr>
      <vt:lpstr>WF: On/Off time mask in TS38.101-3</vt:lpstr>
      <vt:lpstr>Reference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 forward on performance metric for PC-5 based V2V system</dc:title>
  <dc:creator>임수환/책임연구원/미래기술센터 C&amp;M표준(연)5G무선통신표준Task(suhwan.lim@lge.com)</dc:creator>
  <cp:lastModifiedBy>임수환/책임연구원/미래기술센터 C&amp;M표준(연)5G무선통신표준Task(suhwan.lim@lge.com)</cp:lastModifiedBy>
  <cp:revision>145</cp:revision>
  <dcterms:modified xsi:type="dcterms:W3CDTF">2021-05-24T09:36:37Z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(3)tjsyV03Vw82e8N0z2DAOqO8Xlep3FcgseZXlUzLQOdWwUQpj/hmbXP63uW3YNKC6K9S6up4P
ecYz2e/rfLwu2rgCVZe6zeK5IkNwL8PpYApPpRLW/aeRgQFICpu0eWll/f9UeeUyJiPUQXS5
o7CRMWa9v8eGPUNDACXAsExxvwjKNn7L6/pjQlsgZ/5OIz2SbLOMq2isIDHZGRAqopXmoAxI
2lmwiCq2u/fzZT7Bgp</vt:lpwstr>
  </property>
  <property fmtid="{D5CDD505-2E9C-101B-9397-08002B2CF9AE}" pid="3" name="_2015_ms_pID_7253431">
    <vt:lpwstr>GCDvmMTJBYrQSbEO0au1wmWLzJwLyTyTlmnYf0yV7NmZZSnyw93iGS
LRlWzkkXO8xSKsPpTdPaDwXgll02b/9i//yRKkeHcDRrjtHOk7jBvf/Z8Uq8Q0KWJPRqbNi3
KuFe9X1ag5s++4H7grkIou+AfRHLtTFQMfl4wCoALXc9Al1KO6NagHA74Joa7/OjXGQjoF1X
meaSYsbEI7TP0J7h0gcx4uXMNxm8uFs0E9qi</vt:lpwstr>
  </property>
  <property fmtid="{D5CDD505-2E9C-101B-9397-08002B2CF9AE}" pid="4" name="_2015_ms_pID_7253432">
    <vt:lpwstr>Tg==</vt:lpwstr>
  </property>
</Properties>
</file>