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301" r:id="rId4"/>
    <p:sldId id="30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3986" autoAdjust="0"/>
  </p:normalViewPr>
  <p:slideViewPr>
    <p:cSldViewPr snapToGrid="0">
      <p:cViewPr varScale="1">
        <p:scale>
          <a:sx n="86" d="100"/>
          <a:sy n="86" d="100"/>
        </p:scale>
        <p:origin x="37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4724-7F04-4CDB-93C8-442B05B3BF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29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5/25/2021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A-MPR revision for both NS_33 and </a:t>
            </a:r>
            <a:r>
              <a:rPr lang="en-US" altLang="zh-CN" sz="4800" dirty="0" smtClean="0"/>
              <a:t>NS_52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Huawei, </a:t>
            </a:r>
            <a:r>
              <a:rPr lang="en-US" altLang="zh-CN" sz="2800" dirty="0" err="1" smtClean="0"/>
              <a:t>HiSilicon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9-e</a:t>
            </a:r>
            <a:r>
              <a:rPr lang="en-US" altLang="zh-CN" sz="2400" b="1" dirty="0" smtClean="0">
                <a:cs typeface="Arial" panose="020B0604020202020204" pitchFamily="34" charset="0"/>
              </a:rPr>
              <a:t>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                                                              R4-2107745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May 19 </a:t>
            </a:r>
            <a:r>
              <a:rPr lang="en-US" altLang="zh-CN" sz="2400" b="1" dirty="0"/>
              <a:t>– </a:t>
            </a:r>
            <a:r>
              <a:rPr lang="en-US" altLang="zh-CN" sz="2400" b="1" dirty="0" smtClean="0"/>
              <a:t>27, </a:t>
            </a:r>
            <a:r>
              <a:rPr lang="en-US" altLang="zh-CN" sz="2400" b="1" dirty="0"/>
              <a:t>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9673"/>
          </a:xfrm>
        </p:spPr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7927" y="914399"/>
            <a:ext cx="11416145" cy="471747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issues for NS_33 and NS_52 are identified based on the contribution [1].</a:t>
            </a:r>
          </a:p>
          <a:p>
            <a:pPr lvl="1"/>
            <a:r>
              <a:rPr lang="en-US" altLang="zh-CN" dirty="0" smtClean="0"/>
              <a:t>For NS_33</a:t>
            </a:r>
            <a:r>
              <a:rPr lang="en-US" altLang="zh-CN" dirty="0"/>
              <a:t>, </a:t>
            </a:r>
            <a:r>
              <a:rPr lang="en-US" altLang="zh-CN" dirty="0" smtClean="0"/>
              <a:t>as </a:t>
            </a:r>
            <a:r>
              <a:rPr lang="en-US" altLang="zh-CN" dirty="0"/>
              <a:t>RAN1 update the RB allocation rules, the allowed RB allocation can be found as below</a:t>
            </a:r>
            <a:r>
              <a:rPr lang="en-US" altLang="zh-CN" dirty="0" smtClean="0"/>
              <a:t>. The AMPR requirements for missing allocation (12, 24, 36 and 48) should be added in RAN4.</a:t>
            </a:r>
          </a:p>
          <a:p>
            <a:pPr lvl="1"/>
            <a:r>
              <a:rPr lang="en-US" altLang="zh-CN" dirty="0"/>
              <a:t>For NS_52, AMPR value for region 1 is too stringent to meet the ASEM </a:t>
            </a:r>
            <a:r>
              <a:rPr lang="en-US" altLang="zh-CN" dirty="0" smtClean="0"/>
              <a:t>requirement. Furthermore</a:t>
            </a:r>
            <a:r>
              <a:rPr lang="en-US" altLang="zh-CN" dirty="0"/>
              <a:t>, </a:t>
            </a:r>
            <a:r>
              <a:rPr lang="en-US" altLang="zh-CN" dirty="0" smtClean="0"/>
              <a:t>the </a:t>
            </a:r>
            <a:r>
              <a:rPr lang="en-US" altLang="zh-CN" dirty="0"/>
              <a:t>specified emissions limits in </a:t>
            </a:r>
            <a:r>
              <a:rPr lang="en-US" altLang="zh-CN" dirty="0" smtClean="0"/>
              <a:t>the latest FCC regulation [2] </a:t>
            </a:r>
            <a:r>
              <a:rPr lang="en-US" altLang="zh-CN" dirty="0"/>
              <a:t>are not what RAN4 specified in clause 6.5E.2.3.2 from TS 38.101-1.</a:t>
            </a:r>
            <a:endParaRPr lang="en-US" altLang="zh-CN" dirty="0" smtClean="0"/>
          </a:p>
          <a:p>
            <a:r>
              <a:rPr lang="en-US" altLang="zh-CN" dirty="0" smtClean="0"/>
              <a:t>In this meeting, RAN4 need to further discuss this issue and how to address them.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7" y="31013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for NS_33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4293" y="924792"/>
            <a:ext cx="11612794" cy="112221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Proposal 1: It’s proposed </a:t>
            </a:r>
            <a:r>
              <a:rPr lang="en-US" altLang="zh-CN" dirty="0"/>
              <a:t>to </a:t>
            </a:r>
            <a:r>
              <a:rPr lang="en-US" altLang="zh-CN" dirty="0" smtClean="0"/>
              <a:t>update </a:t>
            </a:r>
            <a:r>
              <a:rPr lang="en-US" altLang="zh-CN" dirty="0"/>
              <a:t>the AMPR requirements for NS_33 PSSCH/PSCCH (at Fc =5860MHz</a:t>
            </a:r>
            <a:r>
              <a:rPr lang="en-US" altLang="zh-CN" dirty="0" smtClean="0"/>
              <a:t>) as below.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833858"/>
              </p:ext>
            </p:extLst>
          </p:nvPr>
        </p:nvGraphicFramePr>
        <p:xfrm>
          <a:off x="2761013" y="1847015"/>
          <a:ext cx="4417515" cy="4947023"/>
        </p:xfrm>
        <a:graphic>
          <a:graphicData uri="http://schemas.openxmlformats.org/drawingml/2006/table">
            <a:tbl>
              <a:tblPr firstRow="1" firstCol="1" bandRow="1"/>
              <a:tblGrid>
                <a:gridCol w="674840"/>
                <a:gridCol w="899183"/>
                <a:gridCol w="839478"/>
                <a:gridCol w="835860"/>
                <a:gridCol w="508391"/>
                <a:gridCol w="659763"/>
              </a:tblGrid>
              <a:tr h="391979"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Carrier frequency [MHz]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Resources Blocks (</a:t>
                      </a:r>
                      <a:r>
                        <a:rPr lang="en-GB" sz="9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L</a:t>
                      </a:r>
                      <a:r>
                        <a:rPr lang="en-GB" sz="900" b="1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CRB</a:t>
                      </a: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)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Start Resource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Block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A-MPR</a:t>
                      </a:r>
                      <a:r>
                        <a:rPr lang="en-GB" sz="900" b="1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Base</a:t>
                      </a: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(dB)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3957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QPSK/16QAM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64QAM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256QAM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34"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5860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10 and ≤ 15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159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 and ≤ 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≤19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0553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10 and ≤ 15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26 and ≤ 38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2090"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10 and ≤ 15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u="sng" strike="sng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</a:t>
                      </a:r>
                      <a:r>
                        <a:rPr lang="en-GB" sz="900" u="sng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&gt;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38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 u="sng" strike="sng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7</a:t>
                      </a:r>
                      <a:r>
                        <a:rPr lang="en-US" sz="9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</a:t>
                      </a:r>
                      <a:r>
                        <a:rPr lang="en-US" altLang="zh-CN" sz="9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0553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10 and ≤ 20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12 and ≤ 14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≤11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0553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15 and ≤ 19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≤9.5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0553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20 and ≤ 25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≤8.0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35934"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 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&gt; 15 and &lt; 25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25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3957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539750"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10 and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&lt;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4 and ≤7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16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159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8 and ≤ 11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13.5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3957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20 and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&lt;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0 and ≤ 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22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3272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539750" algn="ctr" latinLnBrk="0" hangingPunct="0"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25 and 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&lt;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3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16 and ≤ 21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9.5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0553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22 and ≤ 27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8.0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84068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2</a:t>
                      </a:r>
                      <a:r>
                        <a:rPr lang="en-GB" sz="90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r>
                        <a:rPr lang="en-GB" sz="900" strike="sng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</a:t>
                      </a: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and ≤ 40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12 and ≤ 15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159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39750" indent="-539750" algn="ctr" latinLnBrk="0" hangingPunct="0">
                        <a:spcAft>
                          <a:spcPts val="0"/>
                        </a:spcAft>
                      </a:pPr>
                      <a:r>
                        <a:rPr lang="en-GB" sz="900" u="sng" strike="sng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40 and </a:t>
                      </a:r>
                      <a:r>
                        <a:rPr lang="en-GB" sz="900" u="sng" strike="sngStrike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0 and 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19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159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2 and ≤ 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16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159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6 and ≤ 11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13.5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0159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6" marR="8476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 strike="sng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</a:t>
                      </a:r>
                      <a:r>
                        <a:rPr lang="en-US" sz="900" strike="sng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50</a:t>
                      </a:r>
                      <a:r>
                        <a:rPr lang="en-GB" sz="900" u="sng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&gt;45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≥ 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0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 hangingPunct="0"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≤ 16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1024" marR="61024" marT="847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1979">
                <a:tc gridSpan="6">
                  <a:txBody>
                    <a:bodyPr/>
                    <a:lstStyle/>
                    <a:p>
                      <a:pPr marL="539750" indent="-539750" algn="l" latinLnBrk="0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NOTE 1:    A-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MPR</a:t>
                      </a:r>
                      <a:r>
                        <a:rPr lang="en-GB" sz="900" baseline="-25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step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=1.2 dB is applied for 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RB</a:t>
                      </a:r>
                      <a:r>
                        <a:rPr lang="en-GB" sz="900" baseline="-25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start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0 and 1 and A-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MPR</a:t>
                      </a:r>
                      <a:r>
                        <a:rPr lang="en-GB" sz="900" baseline="-25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step</a:t>
                      </a:r>
                      <a:r>
                        <a:rPr lang="en-GB" sz="9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=0.7 dB is applied for all other </a:t>
                      </a:r>
                      <a:r>
                        <a:rPr lang="en-GB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RB</a:t>
                      </a:r>
                      <a:r>
                        <a:rPr lang="en-GB" sz="900" baseline="-250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start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  <a:p>
                      <a:pPr marL="539750" indent="-539750" algn="l" latinLnBrk="0"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NOTE 2:    Applicable for Channel Bandwidth = 10 MHz</a:t>
                      </a:r>
                      <a:endParaRPr lang="ko-KR" sz="10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8476" marR="8476" marT="84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6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253458"/>
            <a:ext cx="11804072" cy="74311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WF for NS_52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0232" y="2246750"/>
            <a:ext cx="10682809" cy="162143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Revise </a:t>
            </a:r>
            <a:r>
              <a:rPr lang="en-US" altLang="zh-CN" dirty="0" smtClean="0"/>
              <a:t>the current AMPR value as 15dB for NS_52 region 1 </a:t>
            </a:r>
            <a:r>
              <a:rPr lang="en-US" altLang="zh-CN" dirty="0"/>
              <a:t>and </a:t>
            </a:r>
            <a:r>
              <a:rPr lang="en-US" altLang="zh-CN" dirty="0" smtClean="0"/>
              <a:t>analyze the </a:t>
            </a:r>
            <a:r>
              <a:rPr lang="en-US" altLang="zh-CN" dirty="0"/>
              <a:t>status of </a:t>
            </a:r>
            <a:r>
              <a:rPr lang="en-US" altLang="zh-CN" dirty="0" smtClean="0"/>
              <a:t>FCC </a:t>
            </a:r>
            <a:r>
              <a:rPr lang="en-US" altLang="zh-CN" dirty="0"/>
              <a:t>regulation </a:t>
            </a:r>
            <a:r>
              <a:rPr lang="en-US" altLang="zh-CN" dirty="0" smtClean="0"/>
              <a:t>about the use </a:t>
            </a:r>
            <a:r>
              <a:rPr lang="en-US" altLang="zh-CN" dirty="0"/>
              <a:t>of the 5.850-5.925 GHz </a:t>
            </a:r>
            <a:r>
              <a:rPr lang="en-US" altLang="zh-CN" dirty="0" smtClean="0"/>
              <a:t>Band until </a:t>
            </a:r>
            <a:r>
              <a:rPr lang="en-US" altLang="zh-CN" dirty="0"/>
              <a:t>Aug. RAN4 meeting</a:t>
            </a:r>
            <a:r>
              <a:rPr lang="en-US" altLang="zh-CN" dirty="0" smtClean="0"/>
              <a:t>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3430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7575"/>
            <a:ext cx="10515600" cy="597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140971"/>
              </p:ext>
            </p:extLst>
          </p:nvPr>
        </p:nvGraphicFramePr>
        <p:xfrm>
          <a:off x="1653613" y="2102640"/>
          <a:ext cx="8884774" cy="2152573"/>
        </p:xfrm>
        <a:graphic>
          <a:graphicData uri="http://schemas.openxmlformats.org/drawingml/2006/table">
            <a:tbl>
              <a:tblPr firstRow="1" firstCol="1" bandRow="1"/>
              <a:tblGrid>
                <a:gridCol w="497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3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991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38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#</a:t>
                      </a:r>
                      <a:r>
                        <a:rPr lang="ko-KR" sz="16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　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TDoc</a:t>
                      </a:r>
                      <a:endParaRPr lang="ko-KR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Title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Source</a:t>
                      </a:r>
                      <a:endParaRPr lang="ko-KR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9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R4-2110400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Discussion on Rel-16 NR V2X AMPR value for both NS_33 and NS_52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Huawei,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HiSilicon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2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https://www.federalregister.gov/documents/2021/05/03/2021-08801/use-of-the-5850-5925-ghz-band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+mn-cs"/>
                        </a:rPr>
                        <a:t>3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5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27242" marR="27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12422</TotalTime>
  <Words>425</Words>
  <Application>Microsoft Office PowerPoint</Application>
  <PresentationFormat>宽屏</PresentationFormat>
  <Paragraphs>89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굴림</vt:lpstr>
      <vt:lpstr>맑은 고딕</vt:lpstr>
      <vt:lpstr>宋体</vt:lpstr>
      <vt:lpstr>宋体</vt:lpstr>
      <vt:lpstr>Arial</vt:lpstr>
      <vt:lpstr>Calibri</vt:lpstr>
      <vt:lpstr>Calibri Light</vt:lpstr>
      <vt:lpstr>Times New Roman</vt:lpstr>
      <vt:lpstr>Office Theme</vt:lpstr>
      <vt:lpstr>WF on A-MPR revision for both NS_33 and NS_52</vt:lpstr>
      <vt:lpstr>Background</vt:lpstr>
      <vt:lpstr>WF for NS_33</vt:lpstr>
      <vt:lpstr>WF for NS_52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임수환/책임연구원/미래기술센터 C&amp;M표준(연)5G무선통신표준Task(suhwan.lim@lge.com)</dc:creator>
  <cp:lastModifiedBy>Huawei</cp:lastModifiedBy>
  <cp:revision>348</cp:revision>
  <dcterms:created xsi:type="dcterms:W3CDTF">2017-01-18T06:26:21Z</dcterms:created>
  <dcterms:modified xsi:type="dcterms:W3CDTF">2021-05-25T07:04:39Z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(3)VJFT1fQ9kqllOQLgs98UOTVMVGMivDW2evj8jdEqby/3gNFOG95aLnfjvn1HPBZ2073XCDlV
fgyZCxartlTBg0xjZt48+0Mwo6brvzuYd3PCYoxbX9ur+X8mrAK1gD7+Ae2v7BZrQec+Z4jZ
EB+FX5ild1XuzHMlvwxqVSXmw44fvaRdgZZu8Pbg2uZzzKFjP5ZmDP//zFkYND65xVTPC4v5
Mnu5rNKjgrZyjSPTq4</vt:lpwstr>
  </property>
  <property fmtid="{D5CDD505-2E9C-101B-9397-08002B2CF9AE}" pid="4" name="_2015_ms_pID_7253431">
    <vt:lpwstr>veoX8CGIfJqcQ5GnpAKFt+b2rQQsuMZMYS/aH3FALY76P31KYL7z60
t5N1Qh/69BYTdJiVvbh5+/7q//SCGgFfm8JUiBZWCyXZH5AXUBdb0jwzv5Q4Z8k5gcsMzQFL
s0UnQ+GXHzKyvOXGQ+4aGBsXotXvJuaMm5hiVH+IlDfbqz8oEI8/P1ssM+kcx0wgF57rmh/9
3tDTAmqRHl6xC/vi96HdP4qs9TizXxhtQIRX</vt:lpwstr>
  </property>
  <property fmtid="{D5CDD505-2E9C-101B-9397-08002B2CF9AE}" pid="5" name="_2015_ms_pID_7253432">
    <vt:lpwstr>Jg==</vt:lpwstr>
  </property>
</Properties>
</file>