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301" r:id="rId4"/>
    <p:sldId id="303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5" autoAdjust="0"/>
    <p:restoredTop sz="89505" autoAdjust="0"/>
  </p:normalViewPr>
  <p:slideViewPr>
    <p:cSldViewPr snapToGrid="0">
      <p:cViewPr varScale="1">
        <p:scale>
          <a:sx n="92" d="100"/>
          <a:sy n="92" d="100"/>
        </p:scale>
        <p:origin x="159" y="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60252-6908-4DD9-87D2-501A27CEB095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C4724-7F04-4CDB-93C8-442B05B3B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1377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C4724-7F04-4CDB-93C8-442B05B3BF4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3295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178" y="2272825"/>
            <a:ext cx="9358604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/>
              <a:t>WF on A-MPR revision for both NS_33 and </a:t>
            </a:r>
            <a:r>
              <a:rPr lang="en-US" altLang="zh-CN" sz="4800" dirty="0" smtClean="0"/>
              <a:t>NS_52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Huawei, </a:t>
            </a:r>
            <a:r>
              <a:rPr lang="en-US" altLang="zh-CN" sz="2800" dirty="0" err="1" smtClean="0"/>
              <a:t>HiSilicon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 smtClean="0"/>
              <a:t>#9</a:t>
            </a:r>
            <a:r>
              <a:rPr lang="en-US" altLang="zh-CN" sz="2400" b="1" dirty="0" smtClean="0"/>
              <a:t>9-e</a:t>
            </a:r>
            <a:r>
              <a:rPr lang="en-US" altLang="zh-CN" sz="2400" b="1" dirty="0" smtClean="0">
                <a:cs typeface="Arial" panose="020B0604020202020204" pitchFamily="34" charset="0"/>
              </a:rPr>
              <a:t>                   </a:t>
            </a:r>
            <a:r>
              <a:rPr lang="en-US" altLang="sv-SE" sz="2400" b="1" dirty="0" smtClean="0">
                <a:cs typeface="Arial" panose="020B0604020202020204" pitchFamily="34" charset="0"/>
              </a:rPr>
              <a:t>                                                              </a:t>
            </a:r>
            <a:r>
              <a:rPr lang="en-US" altLang="sv-SE" sz="2400" b="1" dirty="0" smtClean="0">
                <a:cs typeface="Arial" panose="020B0604020202020204" pitchFamily="34" charset="0"/>
              </a:rPr>
              <a:t>R4-2107745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zh-CN" sz="2400" b="1" dirty="0"/>
              <a:t>Electronic Meeting, </a:t>
            </a:r>
            <a:r>
              <a:rPr lang="en-US" altLang="zh-CN" sz="2400" b="1" dirty="0" smtClean="0"/>
              <a:t>May 19 </a:t>
            </a:r>
            <a:r>
              <a:rPr lang="en-US" altLang="zh-CN" sz="2400" b="1" dirty="0"/>
              <a:t>– </a:t>
            </a:r>
            <a:r>
              <a:rPr lang="en-US" altLang="zh-CN" sz="2400" b="1" dirty="0" smtClean="0"/>
              <a:t>27, </a:t>
            </a:r>
            <a:r>
              <a:rPr lang="en-US" altLang="zh-CN" sz="2400" b="1" dirty="0"/>
              <a:t>2021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29673"/>
          </a:xfrm>
        </p:spPr>
        <p:txBody>
          <a:bodyPr/>
          <a:lstStyle/>
          <a:p>
            <a:pPr algn="ctr"/>
            <a:r>
              <a:rPr lang="en-US" dirty="0"/>
              <a:t>Backgroun</a:t>
            </a:r>
            <a:r>
              <a:rPr lang="en-US" altLang="zh-CN" dirty="0"/>
              <a:t>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7927" y="914399"/>
            <a:ext cx="11416145" cy="471747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Some issues for NS_33 and NS_52 are identified based on the contribution [1].</a:t>
            </a:r>
          </a:p>
          <a:p>
            <a:pPr lvl="1"/>
            <a:r>
              <a:rPr lang="en-US" altLang="zh-CN" dirty="0" smtClean="0"/>
              <a:t>For NS_33</a:t>
            </a:r>
            <a:r>
              <a:rPr lang="en-US" altLang="zh-CN" dirty="0"/>
              <a:t>, </a:t>
            </a:r>
            <a:r>
              <a:rPr lang="en-US" altLang="zh-CN" dirty="0" smtClean="0"/>
              <a:t>as </a:t>
            </a:r>
            <a:r>
              <a:rPr lang="en-US" altLang="zh-CN" dirty="0"/>
              <a:t>RAN1 update the RB allocation rules, the allowed RB allocation can be found as below</a:t>
            </a:r>
            <a:r>
              <a:rPr lang="en-US" altLang="zh-CN" dirty="0" smtClean="0"/>
              <a:t>. The AMPR requirements for missing allocation (12, 24, 36 and 48) should be added in RAN4.</a:t>
            </a:r>
          </a:p>
          <a:p>
            <a:pPr lvl="1"/>
            <a:r>
              <a:rPr lang="en-US" altLang="zh-CN" dirty="0"/>
              <a:t>For NS_52, AMPR value for region 1 is too stringent to meet the ASEM </a:t>
            </a:r>
            <a:r>
              <a:rPr lang="en-US" altLang="zh-CN" dirty="0" smtClean="0"/>
              <a:t>requirement. Furthermore</a:t>
            </a:r>
            <a:r>
              <a:rPr lang="en-US" altLang="zh-CN" dirty="0"/>
              <a:t>, </a:t>
            </a:r>
            <a:r>
              <a:rPr lang="en-US" altLang="zh-CN" dirty="0" smtClean="0"/>
              <a:t>the </a:t>
            </a:r>
            <a:r>
              <a:rPr lang="en-US" altLang="zh-CN" dirty="0"/>
              <a:t>specified emissions limits in </a:t>
            </a:r>
            <a:r>
              <a:rPr lang="en-US" altLang="zh-CN" dirty="0" smtClean="0"/>
              <a:t>the latest FCC regulation [2] </a:t>
            </a:r>
            <a:r>
              <a:rPr lang="en-US" altLang="zh-CN" dirty="0"/>
              <a:t>are not what RAN4 specified in clause 6.5E.2.3.2 from TS 38.101-1.</a:t>
            </a:r>
            <a:endParaRPr lang="en-US" altLang="zh-CN" dirty="0" smtClean="0"/>
          </a:p>
          <a:p>
            <a:r>
              <a:rPr lang="en-US" altLang="zh-CN" dirty="0" smtClean="0"/>
              <a:t>In this meeting, RAN4 need to further discuss this issue and how to address them.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21440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7" y="31013"/>
            <a:ext cx="11804072" cy="74311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WF for NS_33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4293" y="924792"/>
            <a:ext cx="11612794" cy="1122217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Proposal 1: It’s proposed </a:t>
            </a:r>
            <a:r>
              <a:rPr lang="en-US" altLang="zh-CN" dirty="0"/>
              <a:t>to </a:t>
            </a:r>
            <a:r>
              <a:rPr lang="en-US" altLang="zh-CN" dirty="0" smtClean="0"/>
              <a:t>update </a:t>
            </a:r>
            <a:r>
              <a:rPr lang="en-US" altLang="zh-CN" dirty="0"/>
              <a:t>the AMPR requirements for NS_33 PSSCH/PSCCH (at Fc =5860MHz</a:t>
            </a:r>
            <a:r>
              <a:rPr lang="en-US" altLang="zh-CN" dirty="0" smtClean="0"/>
              <a:t>) as below.</a:t>
            </a:r>
          </a:p>
          <a:p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altLang="zh-CN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643453"/>
              </p:ext>
            </p:extLst>
          </p:nvPr>
        </p:nvGraphicFramePr>
        <p:xfrm>
          <a:off x="3710622" y="2014379"/>
          <a:ext cx="4770755" cy="397383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55345"/>
                <a:gridCol w="900430"/>
                <a:gridCol w="924560"/>
                <a:gridCol w="887095"/>
                <a:gridCol w="560705"/>
                <a:gridCol w="642620"/>
              </a:tblGrid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Carrier frequency [MHz]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Resources Blocks (</a:t>
                      </a:r>
                      <a:r>
                        <a:rPr lang="en-GB" sz="900" b="1" i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GB" sz="900" b="1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CRB</a:t>
                      </a: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Start Resource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Block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A-MPR</a:t>
                      </a:r>
                      <a:r>
                        <a:rPr lang="en-GB" sz="900" b="1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Base</a:t>
                      </a: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(dB)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QPSK/16QAM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64QAM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256QAM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5860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10 and ≤ 15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1 and ≤ 3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≤19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10 and ≤ 15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26 and ≤ 38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10 and ≤ 15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38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10 and ≤ 20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12 and ≤ 14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≤11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15 and ≤ 19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≤9.5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20 and ≤ 25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≤8.0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15 and &lt; 25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25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40385" indent="-540385" algn="ctr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10 and </a:t>
                      </a:r>
                      <a:r>
                        <a:rPr lang="en-GB" sz="9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</a:t>
                      </a: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en-GB" sz="9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4 and ≤7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16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8 and ≤ 11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13.5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20 and </a:t>
                      </a:r>
                      <a:r>
                        <a:rPr lang="en-GB" sz="9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GB" sz="9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0 and ≤ 3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22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40385" indent="-540385" algn="ctr" hangingPunct="0"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and </a:t>
                      </a: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GB" sz="9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16 and ≤ 21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9.5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22 and ≤ 27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8.0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25 and ≤ 40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12 and ≤ 15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40385" indent="-540385" algn="ctr" hangingPunct="0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and </a:t>
                      </a: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and 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19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2 and ≤ 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16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6 and ≤ 11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13.5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en-US" sz="9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&gt;45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16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 gridSpan="6">
                  <a:txBody>
                    <a:bodyPr/>
                    <a:lstStyle/>
                    <a:p>
                      <a:pPr marL="540385" indent="-540385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NOTE 1: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A-</a:t>
                      </a:r>
                      <a:r>
                        <a:rPr lang="en-GB" sz="9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MPR</a:t>
                      </a:r>
                      <a:r>
                        <a:rPr lang="en-GB" sz="900" baseline="-25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step</a:t>
                      </a:r>
                      <a:r>
                        <a:rPr lang="en-GB" sz="9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=1.2 dB is applied for </a:t>
                      </a:r>
                      <a:r>
                        <a:rPr lang="en-GB" sz="9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RB</a:t>
                      </a:r>
                      <a:r>
                        <a:rPr lang="en-GB" sz="900" baseline="-25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start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 and 1 and A-</a:t>
                      </a:r>
                      <a:r>
                        <a:rPr lang="en-GB" sz="9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MPR</a:t>
                      </a:r>
                      <a:r>
                        <a:rPr lang="en-GB" sz="900" baseline="-25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step</a:t>
                      </a:r>
                      <a:r>
                        <a:rPr lang="en-GB" sz="9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=0.7 dB is applied for all other </a:t>
                      </a:r>
                      <a:r>
                        <a:rPr lang="en-GB" sz="9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RB</a:t>
                      </a:r>
                      <a:r>
                        <a:rPr lang="en-GB" sz="900" baseline="-25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start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40385" indent="-540385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NOTE 2: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Applicable for Channel Bandwidth = 10 MHz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06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601" y="253458"/>
            <a:ext cx="11804072" cy="74311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WF for NS_52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0232" y="1642692"/>
            <a:ext cx="10682809" cy="3204667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Option 1: Revise the current AMPR value as 15dB for NS_52 region 1 </a:t>
            </a:r>
            <a:r>
              <a:rPr lang="en-US" altLang="zh-CN" dirty="0"/>
              <a:t>and </a:t>
            </a:r>
            <a:r>
              <a:rPr lang="en-US" altLang="zh-CN" dirty="0" smtClean="0"/>
              <a:t>analyze the </a:t>
            </a:r>
            <a:r>
              <a:rPr lang="en-US" altLang="zh-CN" dirty="0"/>
              <a:t>status of </a:t>
            </a:r>
            <a:r>
              <a:rPr lang="en-US" altLang="zh-CN" dirty="0" smtClean="0"/>
              <a:t>FCC </a:t>
            </a:r>
            <a:r>
              <a:rPr lang="en-US" altLang="zh-CN" dirty="0"/>
              <a:t>regulation </a:t>
            </a:r>
            <a:r>
              <a:rPr lang="en-US" altLang="zh-CN" dirty="0" smtClean="0"/>
              <a:t>about the use </a:t>
            </a:r>
            <a:r>
              <a:rPr lang="en-US" altLang="zh-CN" dirty="0"/>
              <a:t>of the 5.850-5.925 GHz </a:t>
            </a:r>
            <a:r>
              <a:rPr lang="en-US" altLang="zh-CN" dirty="0" smtClean="0"/>
              <a:t>Band until </a:t>
            </a:r>
            <a:r>
              <a:rPr lang="en-US" altLang="zh-CN" dirty="0"/>
              <a:t>Aug. RAN4 meeting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Option 2</a:t>
            </a:r>
            <a:r>
              <a:rPr lang="en-US" altLang="zh-CN" dirty="0"/>
              <a:t>: Revise the </a:t>
            </a:r>
            <a:r>
              <a:rPr lang="en-US" altLang="zh-CN" dirty="0" smtClean="0"/>
              <a:t>current AMPR </a:t>
            </a:r>
            <a:r>
              <a:rPr lang="en-US" altLang="zh-CN" dirty="0"/>
              <a:t>value as 15dB for NS_52 region </a:t>
            </a:r>
            <a:r>
              <a:rPr lang="en-US" altLang="zh-CN" dirty="0" smtClean="0"/>
              <a:t>1. RAN4 shall send </a:t>
            </a:r>
            <a:r>
              <a:rPr lang="en-US" altLang="zh-CN" dirty="0"/>
              <a:t>FCC a LS and ask what the accurate FCC regulation for NR V2X </a:t>
            </a:r>
            <a:r>
              <a:rPr lang="en-US" altLang="zh-CN" dirty="0" smtClean="0"/>
              <a:t>is.</a:t>
            </a:r>
          </a:p>
        </p:txBody>
      </p:sp>
    </p:spTree>
    <p:extLst>
      <p:ext uri="{BB962C8B-B14F-4D97-AF65-F5344CB8AC3E}">
        <p14:creationId xmlns:p14="http://schemas.microsoft.com/office/powerpoint/2010/main" val="2134308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7575"/>
            <a:ext cx="10515600" cy="5974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References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140971"/>
              </p:ext>
            </p:extLst>
          </p:nvPr>
        </p:nvGraphicFramePr>
        <p:xfrm>
          <a:off x="1653613" y="2102640"/>
          <a:ext cx="8884774" cy="2152573"/>
        </p:xfrm>
        <a:graphic>
          <a:graphicData uri="http://schemas.openxmlformats.org/drawingml/2006/table">
            <a:tbl>
              <a:tblPr firstRow="1" firstCol="1" bandRow="1"/>
              <a:tblGrid>
                <a:gridCol w="4973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3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8991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638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7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#</a:t>
                      </a:r>
                      <a:r>
                        <a:rPr lang="ko-KR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　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TDoc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Title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Source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9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R4-2110400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Discussion on Rel-16 NR V2X AMPR value for both NS_33 and NS_52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Huawei,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HiSilicon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https://www.federalregister.gov/documents/2021/05/03/2021-08801/use-of-the-5850-5925-ghz-band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CN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CN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78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12414</TotalTime>
  <Words>457</Words>
  <Application>Microsoft Office PowerPoint</Application>
  <PresentationFormat>宽屏</PresentationFormat>
  <Paragraphs>90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Malgun Gothic</vt:lpstr>
      <vt:lpstr>宋体</vt:lpstr>
      <vt:lpstr>宋体</vt:lpstr>
      <vt:lpstr>Arial</vt:lpstr>
      <vt:lpstr>Calibri</vt:lpstr>
      <vt:lpstr>Calibri Light</vt:lpstr>
      <vt:lpstr>Times New Roman</vt:lpstr>
      <vt:lpstr>Office Theme</vt:lpstr>
      <vt:lpstr>WF on A-MPR revision for both NS_33 and NS_52</vt:lpstr>
      <vt:lpstr>Background</vt:lpstr>
      <vt:lpstr>WF for NS_33</vt:lpstr>
      <vt:lpstr>WF for NS_52</vt:lpstr>
      <vt:lpstr>References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/>
  <cp:lastModifiedBy>Huawei</cp:lastModifiedBy>
  <cp:revision>345</cp:revision>
  <dcterms:created xsi:type="dcterms:W3CDTF">2017-01-18T06:26:21Z</dcterms:created>
  <dcterms:modified xsi:type="dcterms:W3CDTF">2021-05-24T12:53:34Z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(3)VJFT1fQ9kqllOQLgs98UOTVMVGMivDW2evj8jdEqby/3gNFOG95aLnfjvn1HPBZ2073XCDlV
fgyZCxartlTBg0xjZt48+0Mwo6brvzuYd3PCYoxbX9ur+X8mrAK1gD7+Ae2v7BZrQec+Z4jZ
EB+FX5ild1XuzHMlvwxqVSXmw44fvaRdgZZu8Pbg2uZzzKFjP5ZmDP//zFkYND65xVTPC4v5
Mnu5rNKjgrZyjSPTq4</vt:lpwstr>
  </property>
  <property fmtid="{D5CDD505-2E9C-101B-9397-08002B2CF9AE}" pid="4" name="_2015_ms_pID_7253431">
    <vt:lpwstr>veoX8CGIfJqcQ5GnpAKFt+b2rQQsuMZMYS/aH3FALY76P31KYL7z60
t5N1Qh/69BYTdJiVvbh5+/7q//SCGgFfm8JUiBZWCyXZH5AXUBdb0jwzv5Q4Z8k5gcsMzQFL
s0UnQ+GXHzKyvOXGQ+4aGBsXotXvJuaMm5hiVH+IlDfbqz8oEI8/P1ssM+kcx0wgF57rmh/9
3tDTAmqRHl6xC/vi96HdP4qs9TizXxhtQIRX</vt:lpwstr>
  </property>
  <property fmtid="{D5CDD505-2E9C-101B-9397-08002B2CF9AE}" pid="5" name="_2015_ms_pID_7253432">
    <vt:lpwstr>Jg==</vt:lpwstr>
  </property>
</Properties>
</file>