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1" r:id="rId9"/>
    <p:sldId id="262" r:id="rId10"/>
    <p:sldId id="263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a Lopez, Aida L" userId="14001aaa-5bc5-45aa-918d-40f9db653a53" providerId="ADAL" clId="{E9125A15-9920-450E-95FA-7F24AC446630}"/>
    <pc:docChg chg="modSld">
      <pc:chgData name="Vera Lopez, Aida L" userId="14001aaa-5bc5-45aa-918d-40f9db653a53" providerId="ADAL" clId="{E9125A15-9920-450E-95FA-7F24AC446630}" dt="2021-05-26T02:47:27.034" v="1" actId="20577"/>
      <pc:docMkLst>
        <pc:docMk/>
      </pc:docMkLst>
      <pc:sldChg chg="modSp mod">
        <pc:chgData name="Vera Lopez, Aida L" userId="14001aaa-5bc5-45aa-918d-40f9db653a53" providerId="ADAL" clId="{E9125A15-9920-450E-95FA-7F24AC446630}" dt="2021-05-26T02:47:27.034" v="1" actId="20577"/>
        <pc:sldMkLst>
          <pc:docMk/>
          <pc:sldMk cId="1113832927" sldId="256"/>
        </pc:sldMkLst>
        <pc:spChg chg="mod">
          <ac:chgData name="Vera Lopez, Aida L" userId="14001aaa-5bc5-45aa-918d-40f9db653a53" providerId="ADAL" clId="{E9125A15-9920-450E-95FA-7F24AC446630}" dt="2021-05-26T02:47:27.034" v="1" actId="20577"/>
          <ac:spMkLst>
            <pc:docMk/>
            <pc:sldMk cId="1113832927" sldId="256"/>
            <ac:spMk id="3" creationId="{7B6F252C-79EC-4C4C-91FF-70400F659BB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FFD28-F613-4E1E-BEB5-B9ED4962F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90A7CB-DED0-4B95-9586-372CA6768B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AE745-BC6D-4150-861A-3C124D9AA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C9F53-E717-4F3C-B128-3DEB57AFE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9FBC1-65D2-4F9A-9FCD-11204508A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5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4EA3C-8E50-476E-B5A9-ADB1610FE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AFDFED-1B82-417E-8AE9-E72FCBC6A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776B3-3D5F-411F-89E0-4FC2ED3EE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AA1BB-5E10-4ABE-9508-E9B04EC02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56A95-D622-49BE-B621-81D5163E2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0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40F9F0-3BE4-4F5A-9AFD-D28C4874D3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12CC82-FBDB-45DF-BCAC-22B654D6B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47E46-FFA1-461B-ABF7-FE8759F5D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1E4D3-F011-42B2-B1E7-B2D12C8CF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7C803-6493-4620-84BB-C88476BD4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20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C4188-9613-4007-81E9-BEA58A7A5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6668C-FBD5-4B21-B9E1-523A12933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AB9A8-B0BB-43B1-AE7B-E0B5C1B68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DC862-A5E2-4E4E-A11B-2F469902C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3474F-AC1C-433A-AE60-459B2AF6D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1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CD3BF-3422-407D-9318-AB95D5669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AC1EDA-20B8-45C0-B642-58F06396D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5F33D-E69F-4CB3-9CDC-0628648ED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A9CE0-0E9F-4842-AC64-2ED0A405A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4DF34-D8AB-4118-93FD-E1281A2FD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76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6C805-A6CC-46BD-A3F7-6FDE48826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8EA29-4781-49D0-9D92-C07528C6C6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189B69-2779-444E-9A1C-9733442683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D4CECC-44F5-4557-8E6A-0BCCA85D9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DAEBF-50A9-4C22-AB4A-6E00CFC8D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B8B968-4B2F-44C4-A842-D4773829F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5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A2E85-757A-4CA7-B47E-6D515F8CA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D7C17-99C2-46F6-A262-412398266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085DC8-F384-409D-853B-E506C5F9E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14E4D6-859A-42E8-A103-D0D19FD619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ACA0AB-CB75-49AE-97F6-CE5A839044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EC8495-DC22-46B3-A88D-4F11135A1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ADBDEA-9121-4677-9A24-0C18EBEC9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229D08-5A0A-4252-9C16-D78B2BB25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30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D74B7-8F78-4536-8FD7-9A47B8227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C8E487-56D9-4830-9FDB-EC28F13D6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1F2687-29D9-4016-8C2D-D831764BF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948661-6FC0-40E4-BC53-7501E9C5C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0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E5DF77-5AA0-44DB-A0E7-D20122E54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3EDB17-CE93-47A3-BA6E-C7C7C0236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D923C7-46B4-4C9F-9F1C-F103746D6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3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C3474-AD3D-4558-AA37-B871E3EF6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B70C3-E405-4F60-9368-FA1E5A374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253C90-C1E4-4195-AC67-BD3C1471BD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DF7125-2CEA-4768-B40A-077E55FD8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315F90-640C-459F-92F1-9E509A0D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C47FAA-2497-45ED-B66A-E6F1833D8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94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5FFDB-20CA-45DD-A983-D6C115783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4F5A1A-993E-451B-BADB-8A90709A32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79074-139C-4803-A528-5B39ED33A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BC5EC0-05B7-4293-9FC6-9ACD51D89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F06FBB-3293-480C-AC9B-1EF6490D3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3E6676-096F-4C00-B8A3-7BF3CA17E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67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7BB25F-0065-4C87-83AD-A7D068614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675FE-2948-4668-A487-C83C2FD0F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0865C-36D7-4DB2-A8EE-97D565A04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96ACB-8133-446A-BF30-A3B497CEE6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E4B5E-9F55-4E0C-B001-684047A7E9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5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4B833-7A40-4681-8032-2FAD8E401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60588"/>
            <a:ext cx="9144000" cy="2387600"/>
          </a:xfrm>
        </p:spPr>
        <p:txBody>
          <a:bodyPr/>
          <a:lstStyle/>
          <a:p>
            <a:r>
              <a:rPr lang="en-US" dirty="0"/>
              <a:t>WF on 60 GHz UE Tx requirements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6F252C-79EC-4C4C-91FF-70400F659B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40263"/>
            <a:ext cx="9144000" cy="1655762"/>
          </a:xfrm>
        </p:spPr>
        <p:txBody>
          <a:bodyPr/>
          <a:lstStyle/>
          <a:p>
            <a:r>
              <a:rPr lang="en-US"/>
              <a:t>Intel Corporation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612496-DDA6-40FD-A525-14DD154BB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" y="342900"/>
            <a:ext cx="1094232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b="1" dirty="0">
                <a:cs typeface="Arial" panose="020B0604020202020204" pitchFamily="34" charset="0"/>
              </a:rPr>
              <a:t>3GPP TSG-RAN WG4</a:t>
            </a:r>
            <a:r>
              <a:rPr lang="en-GB" altLang="zh-CN" sz="2400" b="1" dirty="0"/>
              <a:t>#99</a:t>
            </a:r>
            <a:r>
              <a:rPr lang="en-US" altLang="zh-CN" sz="2400" b="1" dirty="0"/>
              <a:t>-e</a:t>
            </a:r>
            <a:r>
              <a:rPr lang="en-US" altLang="sv-SE" sz="2400" b="1" dirty="0">
                <a:cs typeface="Arial" panose="020B0604020202020204" pitchFamily="34" charset="0"/>
              </a:rPr>
              <a:t> Meeting                                                                       R4-2107973</a:t>
            </a:r>
            <a:endParaRPr lang="en-US" altLang="zh-CN" sz="2400" b="1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altLang="zh-CN" sz="2400" b="1" dirty="0"/>
              <a:t>Electronic Meeting, May </a:t>
            </a:r>
            <a:r>
              <a:rPr lang="en-US" altLang="zh-CN" sz="2400" b="1" dirty="0"/>
              <a:t>19 – 27, 2021</a:t>
            </a:r>
            <a:endParaRPr lang="sv-SE" altLang="sv-SE" sz="24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832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6BF01-8913-4528-ADED-1F8314F93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 power class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43715-885D-44EA-97C8-685F0ADED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ighlight>
                  <a:srgbClr val="00FF00"/>
                </a:highlight>
              </a:rPr>
              <a:t>Agreement:</a:t>
            </a:r>
            <a:r>
              <a:rPr lang="en-US" dirty="0"/>
              <a:t> Power classes will be a package of four parameters</a:t>
            </a:r>
          </a:p>
          <a:p>
            <a:pPr lvl="1"/>
            <a:r>
              <a:rPr lang="en-US" dirty="0"/>
              <a:t>Minimum peak EIRP</a:t>
            </a:r>
          </a:p>
          <a:p>
            <a:pPr lvl="1"/>
            <a:r>
              <a:rPr lang="en-US" dirty="0"/>
              <a:t>EIRP spherical coverage</a:t>
            </a:r>
          </a:p>
          <a:p>
            <a:pPr lvl="1"/>
            <a:r>
              <a:rPr lang="en-US" dirty="0"/>
              <a:t>Maximum TRP</a:t>
            </a:r>
          </a:p>
          <a:p>
            <a:pPr lvl="1"/>
            <a:r>
              <a:rPr lang="en-US" dirty="0"/>
              <a:t>Maximum EIRP (regulatory defined, captured for reference)</a:t>
            </a:r>
          </a:p>
          <a:p>
            <a:r>
              <a:rPr lang="en-US" dirty="0"/>
              <a:t>FFS whether EIRP PSD limit needs to be included</a:t>
            </a:r>
          </a:p>
        </p:txBody>
      </p:sp>
    </p:spTree>
    <p:extLst>
      <p:ext uri="{BB962C8B-B14F-4D97-AF65-F5344CB8AC3E}">
        <p14:creationId xmlns:p14="http://schemas.microsoft.com/office/powerpoint/2010/main" val="1225596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4249B-765F-4C25-A4FF-6FFF13AE6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 Power classes for spec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C2F11-47CF-47D6-AEEA-1A2E6B181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1" dirty="0"/>
              <a:t>Proposal 1:</a:t>
            </a:r>
            <a:r>
              <a:rPr lang="en-US" dirty="0"/>
              <a:t> to adopt the maximum EIRP/TRP and PSD in ETSI EN 303 753 for UE power class definition in unlicensed operation;</a:t>
            </a:r>
          </a:p>
          <a:p>
            <a:pPr algn="just"/>
            <a:r>
              <a:rPr lang="en-US" b="1" dirty="0"/>
              <a:t>Proposal 2:</a:t>
            </a:r>
            <a:r>
              <a:rPr lang="en-US" dirty="0"/>
              <a:t> to start with maximum TRP/EIRP in the existing TS 38.101-2 PC3 for UE power class definition in licensed operation;</a:t>
            </a:r>
          </a:p>
          <a:p>
            <a:pPr algn="just"/>
            <a:r>
              <a:rPr lang="en-US" b="1" dirty="0"/>
              <a:t>Proposal 3:</a:t>
            </a:r>
            <a:r>
              <a:rPr lang="en-US" dirty="0"/>
              <a:t> For an unlicensed NR band adopt the power limits given in Table 2 as a baseline (R4-2110686)</a:t>
            </a:r>
          </a:p>
          <a:p>
            <a:pPr algn="just"/>
            <a:r>
              <a:rPr lang="en-US" b="1" dirty="0">
                <a:highlight>
                  <a:srgbClr val="FFFF00"/>
                </a:highlight>
              </a:rPr>
              <a:t>Proposal 4:</a:t>
            </a:r>
            <a:r>
              <a:rPr lang="en-US" dirty="0"/>
              <a:t> Further discuss which, if any, of the existing power classes in 38.101-2 can be reused for an unlicensed NR band or a new power class is needed. As basis for power class definition, it is beneficial to discuss what are representative antenna array sizes in this frequency range.</a:t>
            </a:r>
          </a:p>
          <a:p>
            <a:pPr algn="just"/>
            <a:r>
              <a:rPr lang="en-US" b="1" dirty="0"/>
              <a:t>Proposal 5:</a:t>
            </a:r>
            <a:r>
              <a:rPr lang="en-US" dirty="0"/>
              <a:t> Postpone discussing RF output limits for a licensed band until spectrum and regulations becomes available.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Agreement:</a:t>
            </a:r>
            <a:r>
              <a:rPr lang="en-US" dirty="0"/>
              <a:t> </a:t>
            </a:r>
            <a:r>
              <a:rPr lang="en-US" dirty="0">
                <a:highlight>
                  <a:srgbClr val="FFFF00"/>
                </a:highlight>
              </a:rPr>
              <a:t>TBD</a:t>
            </a:r>
          </a:p>
          <a:p>
            <a:pPr marL="0" indent="0">
              <a:buNone/>
            </a:pPr>
            <a:r>
              <a:rPr lang="en-US" dirty="0"/>
              <a:t>Most companies are ok with proposal 4</a:t>
            </a:r>
          </a:p>
          <a:p>
            <a:pPr marL="0" indent="0">
              <a:buNone/>
            </a:pP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462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0B7F9-22F7-417A-9990-033C5E7B0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FC4DF-A3A7-4127-93A6-AD7763811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trike="sngStrike" dirty="0"/>
              <a:t>Agreement: Prioritize handheld and fixed wireless access terminal types</a:t>
            </a:r>
          </a:p>
          <a:p>
            <a:pPr lvl="1"/>
            <a:r>
              <a:rPr lang="en-US" strike="sngStrike" dirty="0"/>
              <a:t>Discussions can happen in parallel</a:t>
            </a:r>
          </a:p>
        </p:txBody>
      </p:sp>
    </p:spTree>
    <p:extLst>
      <p:ext uri="{BB962C8B-B14F-4D97-AF65-F5344CB8AC3E}">
        <p14:creationId xmlns:p14="http://schemas.microsoft.com/office/powerpoint/2010/main" val="2094264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0B7F9-22F7-417A-9990-033C5E7B0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Regulatory limits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FC4DF-A3A7-4127-93A6-AD7763811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Further discussion and review is needed</a:t>
            </a:r>
          </a:p>
          <a:p>
            <a:pPr lvl="1"/>
            <a:r>
              <a:rPr lang="en-US" dirty="0"/>
              <a:t>Alignment on which values to include is encouraged</a:t>
            </a:r>
          </a:p>
          <a:p>
            <a:pPr lvl="2" algn="just"/>
            <a:r>
              <a:rPr lang="en-US" dirty="0"/>
              <a:t>Review content available in TR38.805 (FCC 47 CFR 15.255), and latest ETSI EN 302 567, ETSI EN 303 722, and ETSI EN 303 753</a:t>
            </a:r>
          </a:p>
          <a:p>
            <a:pPr lvl="2"/>
            <a:r>
              <a:rPr lang="en-US" dirty="0"/>
              <a:t>Other relevant sources are not precluded</a:t>
            </a:r>
          </a:p>
          <a:p>
            <a:pPr lvl="1"/>
            <a:r>
              <a:rPr lang="en-US" dirty="0"/>
              <a:t>Max EIRP</a:t>
            </a:r>
          </a:p>
          <a:p>
            <a:pPr lvl="2"/>
            <a:r>
              <a:rPr lang="en-US" dirty="0"/>
              <a:t>Discuss whether to include peak EIRP, or avg/mean EIRP</a:t>
            </a:r>
          </a:p>
          <a:p>
            <a:pPr lvl="1"/>
            <a:r>
              <a:rPr lang="en-US" dirty="0"/>
              <a:t>Max TRP</a:t>
            </a:r>
          </a:p>
          <a:p>
            <a:pPr lvl="2"/>
            <a:r>
              <a:rPr lang="en-US" dirty="0"/>
              <a:t>Consider whether 23 dBm can continue to used</a:t>
            </a:r>
          </a:p>
          <a:p>
            <a:pPr lvl="1"/>
            <a:r>
              <a:rPr lang="en-GB" dirty="0"/>
              <a:t>Maximum spectral power density (EIRP)</a:t>
            </a:r>
            <a:endParaRPr lang="en-US" dirty="0"/>
          </a:p>
          <a:p>
            <a:pPr lvl="2"/>
            <a:r>
              <a:rPr lang="en-GB" dirty="0"/>
              <a:t>Review latest applicable limits (23 dBm/MHz, 13 dBm/MHz)</a:t>
            </a:r>
            <a:endParaRPr lang="en-US" dirty="0"/>
          </a:p>
          <a:p>
            <a:pPr lvl="2"/>
            <a:r>
              <a:rPr lang="en-US" dirty="0"/>
              <a:t>Discuss whether this limit needs to be included</a:t>
            </a:r>
          </a:p>
          <a:p>
            <a:pPr algn="just"/>
            <a:r>
              <a:rPr lang="en-US" dirty="0"/>
              <a:t>Companies are encouraged to share their views of current proposals, current regulatory limits and provide further inputs during the next RAN4 meeting</a:t>
            </a:r>
          </a:p>
        </p:txBody>
      </p:sp>
    </p:spTree>
    <p:extLst>
      <p:ext uri="{BB962C8B-B14F-4D97-AF65-F5344CB8AC3E}">
        <p14:creationId xmlns:p14="http://schemas.microsoft.com/office/powerpoint/2010/main" val="747296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03115-9161-487C-85A6-4F6384127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access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6C742-8EF4-4339-BA2D-20FE4B558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en-GB" dirty="0"/>
              <a:t>Whether UE open loop power control can always be set to Pmax during the initial access</a:t>
            </a:r>
          </a:p>
          <a:p>
            <a:pPr lvl="0"/>
            <a:r>
              <a:rPr lang="en-GB" dirty="0"/>
              <a:t>Proposals</a:t>
            </a:r>
            <a:endParaRPr lang="en-US" dirty="0"/>
          </a:p>
          <a:p>
            <a:pPr lvl="1" algn="just"/>
            <a:r>
              <a:rPr lang="en-GB" b="1" dirty="0"/>
              <a:t>Option 1: </a:t>
            </a:r>
            <a:r>
              <a:rPr lang="en-GB" dirty="0"/>
              <a:t>Agree UE initial access power is set at Pmax (Apple, MediaTek)</a:t>
            </a:r>
            <a:endParaRPr lang="en-US" dirty="0"/>
          </a:p>
          <a:p>
            <a:pPr lvl="1"/>
            <a:r>
              <a:rPr lang="en-GB" b="1" dirty="0"/>
              <a:t>Option 2:</a:t>
            </a:r>
            <a:r>
              <a:rPr lang="en-GB" dirty="0"/>
              <a:t> This is RAN1 issue (Ericsson, Intel, Qualcomm, Nokia, MediaTek, LGE)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Agreement: </a:t>
            </a:r>
            <a:r>
              <a:rPr lang="en-US" dirty="0">
                <a:highlight>
                  <a:srgbClr val="FFFF00"/>
                </a:highlight>
              </a:rPr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2175079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03115-9161-487C-85A6-4F6384127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UL modulation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6C742-8EF4-4339-BA2D-20FE4B558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/>
              <a:t>Higher order modulation would result in challenging RF requirement, i.e., ACLR, due to RF impairments in 60 GHz, and RAN4 needs to consider a reduced max UL modulation order compared to FR2</a:t>
            </a:r>
          </a:p>
          <a:p>
            <a:pPr algn="just"/>
            <a:r>
              <a:rPr lang="en-US" dirty="0"/>
              <a:t>To decide the max UL modulation order, companies are encouraged to study the following:</a:t>
            </a:r>
          </a:p>
          <a:p>
            <a:pPr lvl="1"/>
            <a:r>
              <a:rPr lang="en-US" dirty="0"/>
              <a:t>MPR analysis for different modulation schemes</a:t>
            </a:r>
          </a:p>
          <a:p>
            <a:pPr lvl="1"/>
            <a:r>
              <a:rPr lang="en-US" dirty="0"/>
              <a:t>Link level performance comparison of achievable throughput for different modulation schemes for high SNR region</a:t>
            </a:r>
          </a:p>
          <a:p>
            <a:pPr algn="just"/>
            <a:r>
              <a:rPr lang="en-US" dirty="0"/>
              <a:t>Optionality of 64 QAM is FFS, depending on the outcome of the above study</a:t>
            </a:r>
            <a:endParaRPr lang="en-US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340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FD9D8-6EA1-4952-9DB7-B92030AF8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8EA7C-913C-4D15-B247-D9866F0F4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R4-2107672, “Email discussion summary for [99-e][146] NR_ext_to_71GHz_Part_2,” Qualcomm (moderator), RAN4 #99-e, May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460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CD0FA50A3E3F4D932F2BF2E70C5F41" ma:contentTypeVersion="10" ma:contentTypeDescription="Create a new document." ma:contentTypeScope="" ma:versionID="e46bb25c97cb4c0919083b5f03b72357">
  <xsd:schema xmlns:xsd="http://www.w3.org/2001/XMLSchema" xmlns:xs="http://www.w3.org/2001/XMLSchema" xmlns:p="http://schemas.microsoft.com/office/2006/metadata/properties" xmlns:ns3="d6e6f469-a56c-47ed-96e6-bb6b64bca8f8" targetNamespace="http://schemas.microsoft.com/office/2006/metadata/properties" ma:root="true" ma:fieldsID="ae32e22f407af515f5e5c56f5383b965" ns3:_="">
    <xsd:import namespace="d6e6f469-a56c-47ed-96e6-bb6b64bca8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e6f469-a56c-47ed-96e6-bb6b64bca8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F6F6F83-48C4-44FA-BB60-BCA97B1A76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e6f469-a56c-47ed-96e6-bb6b64bca8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9BF4B6-E0A1-4A2D-AC12-2AAB14D8FB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EE7D08-030D-45B9-AF82-8C83F66103E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6e6f469-a56c-47ed-96e6-bb6b64bca8f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563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WF on 60 GHz UE Tx requirements</vt:lpstr>
      <vt:lpstr>UE power class framework</vt:lpstr>
      <vt:lpstr>Tx Power classes for spec</vt:lpstr>
      <vt:lpstr>UE types</vt:lpstr>
      <vt:lpstr>Regulatory limits</vt:lpstr>
      <vt:lpstr>Initial access power</vt:lpstr>
      <vt:lpstr>Maximum UL modulation order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60 GHz UE Tx requirements</dc:title>
  <dc:creator>Intel</dc:creator>
  <cp:lastModifiedBy>Intel</cp:lastModifiedBy>
  <cp:revision>48</cp:revision>
  <dcterms:created xsi:type="dcterms:W3CDTF">2021-05-23T19:41:21Z</dcterms:created>
  <dcterms:modified xsi:type="dcterms:W3CDTF">2021-05-26T02:47:29Z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0x01010027CD0FA50A3E3F4D932F2BF2E70C5F41</vt:lpwstr>
  </property>
</Properties>
</file>