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-1776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21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anose="020F0502020204030204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WF on UE PC2 SAR solutions and UE </a:t>
            </a:r>
            <a:r>
              <a:rPr lang="en-US" altLang="zh-CN" sz="4400" dirty="0" smtClean="0"/>
              <a:t>maximum </a:t>
            </a:r>
            <a:r>
              <a:rPr lang="en-US" altLang="zh-CN" sz="4400" dirty="0"/>
              <a:t>power</a:t>
            </a:r>
            <a:endParaRPr lang="fi-FI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Telecom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R4-21xxxxx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TSG-RAN WG4 Meeting # </a:t>
            </a:r>
            <a:r>
              <a:rPr lang="en-US" dirty="0" smtClean="0"/>
              <a:t>99-e</a:t>
            </a:r>
            <a:r>
              <a:rPr lang="en-US" dirty="0"/>
              <a:t>	</a:t>
            </a:r>
          </a:p>
          <a:p>
            <a:r>
              <a:rPr lang="en-US" dirty="0"/>
              <a:t>Electronic Meeting, May. 19-27, </a:t>
            </a:r>
            <a:r>
              <a:rPr lang="en-US" dirty="0" smtClean="0"/>
              <a:t>2021</a:t>
            </a:r>
          </a:p>
          <a:p>
            <a:r>
              <a:rPr lang="en-GB" altLang="zh-CN" dirty="0" smtClean="0"/>
              <a:t>Agenda: 8.35.1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5544"/>
            <a:ext cx="11353801" cy="4935255"/>
          </a:xfrm>
        </p:spPr>
        <p:txBody>
          <a:bodyPr>
            <a:noAutofit/>
          </a:bodyPr>
          <a:lstStyle/>
          <a:p>
            <a:r>
              <a:rPr lang="en-US" sz="2000" dirty="0"/>
              <a:t>The contributions submitted in RAN4 #</a:t>
            </a:r>
            <a:r>
              <a:rPr lang="en-US" sz="2000" dirty="0" smtClean="0"/>
              <a:t>99e meeting for SAR solutions and UE maximum power:</a:t>
            </a:r>
            <a:endParaRPr lang="en-US" sz="2000" dirty="0"/>
          </a:p>
          <a:p>
            <a:pPr lvl="1"/>
            <a:r>
              <a:rPr lang="en-US" sz="1600" dirty="0" smtClean="0"/>
              <a:t>R4-2108805, On </a:t>
            </a:r>
            <a:r>
              <a:rPr lang="en-US" sz="1600" dirty="0"/>
              <a:t>UL Duty Cycle method for NR uplink inter band </a:t>
            </a:r>
            <a:r>
              <a:rPr lang="en-US" sz="1600" dirty="0" smtClean="0"/>
              <a:t>CA, Nokia</a:t>
            </a:r>
            <a:r>
              <a:rPr lang="en-US" sz="1600" dirty="0"/>
              <a:t>, Nokia Shanghai Bell</a:t>
            </a:r>
          </a:p>
          <a:p>
            <a:pPr lvl="1"/>
            <a:r>
              <a:rPr lang="en-US" sz="1600" dirty="0" smtClean="0"/>
              <a:t>R4-2108806, On </a:t>
            </a:r>
            <a:r>
              <a:rPr lang="en-US" sz="1600" dirty="0"/>
              <a:t>increasing UE maximum power high limit for NR uplink inter band </a:t>
            </a:r>
            <a:r>
              <a:rPr lang="en-US" sz="1600" dirty="0" smtClean="0"/>
              <a:t>CA, Nokia</a:t>
            </a:r>
            <a:r>
              <a:rPr lang="en-US" sz="1600" dirty="0"/>
              <a:t>, Nokia Shanghai Bell</a:t>
            </a:r>
          </a:p>
          <a:p>
            <a:pPr lvl="1"/>
            <a:r>
              <a:rPr lang="en-US" sz="1600" dirty="0" smtClean="0"/>
              <a:t>R4-2109173, Discussion </a:t>
            </a:r>
            <a:r>
              <a:rPr lang="en-US" sz="1600" dirty="0"/>
              <a:t>on increasing maximum output power for UE PC2 </a:t>
            </a:r>
            <a:r>
              <a:rPr lang="en-US" sz="1600" dirty="0" smtClean="0"/>
              <a:t>CA, 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 </a:t>
            </a:r>
            <a:r>
              <a:rPr lang="en-US" sz="1600" dirty="0"/>
              <a:t>India Technology Pvt.</a:t>
            </a:r>
          </a:p>
          <a:p>
            <a:pPr lvl="1"/>
            <a:r>
              <a:rPr lang="en-US" sz="1600" dirty="0" smtClean="0"/>
              <a:t>R4-2109676, Discussion </a:t>
            </a:r>
            <a:r>
              <a:rPr lang="en-US" sz="1600" dirty="0"/>
              <a:t>on SAR ratio in duty cycle </a:t>
            </a:r>
            <a:r>
              <a:rPr lang="en-US" sz="1600" dirty="0" smtClean="0"/>
              <a:t>solution, vivo</a:t>
            </a:r>
            <a:endParaRPr lang="en-US" sz="1600" dirty="0"/>
          </a:p>
          <a:p>
            <a:pPr lvl="1"/>
            <a:r>
              <a:rPr lang="en-US" sz="1600" dirty="0" smtClean="0"/>
              <a:t>R4-2109975, More </a:t>
            </a:r>
            <a:r>
              <a:rPr lang="en-US" sz="1600" dirty="0"/>
              <a:t>on methods for </a:t>
            </a:r>
            <a:r>
              <a:rPr lang="en-US" sz="1600" dirty="0" err="1"/>
              <a:t>faciliating</a:t>
            </a:r>
            <a:r>
              <a:rPr lang="en-US" sz="1600" dirty="0"/>
              <a:t> SAR compliance for inter-band UL </a:t>
            </a:r>
            <a:r>
              <a:rPr lang="en-US" sz="1600" dirty="0" smtClean="0"/>
              <a:t>CA, Ericsson</a:t>
            </a:r>
            <a:endParaRPr lang="en-US" sz="1600" dirty="0"/>
          </a:p>
          <a:p>
            <a:pPr lvl="1"/>
            <a:r>
              <a:rPr lang="en-US" sz="1600" dirty="0" smtClean="0"/>
              <a:t>R4-2109976, Higher </a:t>
            </a:r>
            <a:r>
              <a:rPr lang="en-US" sz="1600" dirty="0"/>
              <a:t>BC power class for UL </a:t>
            </a:r>
            <a:r>
              <a:rPr lang="en-US" sz="1600" dirty="0" smtClean="0"/>
              <a:t>CA, Ericsson</a:t>
            </a:r>
            <a:endParaRPr lang="en-US" sz="1600" dirty="0"/>
          </a:p>
          <a:p>
            <a:pPr lvl="1"/>
            <a:r>
              <a:rPr lang="en-US" sz="1600" dirty="0" smtClean="0"/>
              <a:t>R4-2110049, Further </a:t>
            </a:r>
            <a:r>
              <a:rPr lang="en-US" sz="1600" dirty="0"/>
              <a:t>discussion on SAR schemes for UE power class 2 NR inter-band CA with </a:t>
            </a:r>
            <a:r>
              <a:rPr lang="en-US" sz="1600" dirty="0" smtClean="0"/>
              <a:t>2UL, China </a:t>
            </a:r>
            <a:r>
              <a:rPr lang="en-US" sz="1600" dirty="0"/>
              <a:t>Telecom</a:t>
            </a:r>
          </a:p>
          <a:p>
            <a:pPr lvl="1"/>
            <a:r>
              <a:rPr lang="en-US" sz="1600" dirty="0" smtClean="0"/>
              <a:t>R4-2110050, Further </a:t>
            </a:r>
            <a:r>
              <a:rPr lang="en-US" sz="1600" dirty="0"/>
              <a:t>discussion on SAR schemes for UE power class 2 NR SUL </a:t>
            </a:r>
            <a:r>
              <a:rPr lang="en-US" sz="1600" dirty="0" smtClean="0"/>
              <a:t>configurations, China </a:t>
            </a:r>
            <a:r>
              <a:rPr lang="en-US" sz="1600" dirty="0"/>
              <a:t>Telecom</a:t>
            </a:r>
          </a:p>
          <a:p>
            <a:pPr lvl="1"/>
            <a:r>
              <a:rPr lang="en-US" sz="1600" dirty="0" smtClean="0"/>
              <a:t>R4-2110192, Discussion </a:t>
            </a:r>
            <a:r>
              <a:rPr lang="en-US" sz="1600" dirty="0"/>
              <a:t>on SAR issue for HP UE inter-band UL </a:t>
            </a:r>
            <a:r>
              <a:rPr lang="en-US" sz="1600" dirty="0" smtClean="0"/>
              <a:t>CA, </a:t>
            </a:r>
            <a:r>
              <a:rPr lang="en-US" sz="1600" dirty="0" err="1" smtClean="0"/>
              <a:t>Xiaomi</a:t>
            </a:r>
            <a:endParaRPr lang="en-US" sz="1600" dirty="0"/>
          </a:p>
          <a:p>
            <a:pPr lvl="1"/>
            <a:r>
              <a:rPr lang="en-US" sz="1600" dirty="0" smtClean="0"/>
              <a:t>R4-2110438, Further </a:t>
            </a:r>
            <a:r>
              <a:rPr lang="en-US" sz="1600" dirty="0"/>
              <a:t>discussion on SAR solution for NR PC2 inter-band </a:t>
            </a:r>
            <a:r>
              <a:rPr lang="en-US" sz="1600" dirty="0" smtClean="0"/>
              <a:t>CA, ZTE </a:t>
            </a:r>
            <a:r>
              <a:rPr lang="en-US" sz="1600" dirty="0"/>
              <a:t>Corporation</a:t>
            </a:r>
          </a:p>
          <a:p>
            <a:pPr lvl="1"/>
            <a:r>
              <a:rPr lang="en-US" sz="1600" dirty="0" smtClean="0"/>
              <a:t>R4-2110830, R17 </a:t>
            </a:r>
            <a:r>
              <a:rPr lang="en-US" sz="1600" dirty="0"/>
              <a:t>Inter band CA HPUE </a:t>
            </a:r>
            <a:r>
              <a:rPr lang="en-US" sz="1600" dirty="0" smtClean="0"/>
              <a:t>SAR, OPPO</a:t>
            </a:r>
            <a:endParaRPr lang="en-US" sz="1600" dirty="0"/>
          </a:p>
          <a:p>
            <a:pPr lvl="1"/>
            <a:r>
              <a:rPr lang="en-US" sz="1600" dirty="0" smtClean="0"/>
              <a:t>R4-2110831, R17 </a:t>
            </a:r>
            <a:r>
              <a:rPr lang="en-US" sz="1600" dirty="0"/>
              <a:t>power class report for NR in </a:t>
            </a:r>
            <a:r>
              <a:rPr lang="en-US" sz="1600" dirty="0" smtClean="0"/>
              <a:t>CA, OPPO</a:t>
            </a:r>
            <a:endParaRPr lang="en-US" sz="1600" dirty="0"/>
          </a:p>
          <a:p>
            <a:pPr lvl="1"/>
            <a:r>
              <a:rPr lang="en-US" sz="1600" dirty="0" smtClean="0"/>
              <a:t>R4-2111298, Discussion </a:t>
            </a:r>
            <a:r>
              <a:rPr lang="en-US" sz="1600" dirty="0"/>
              <a:t>on New Power Limits for Inter-band CA or </a:t>
            </a:r>
            <a:r>
              <a:rPr lang="en-US" sz="1600" dirty="0" smtClean="0"/>
              <a:t>DC, </a:t>
            </a:r>
            <a:r>
              <a:rPr lang="en-US" sz="1600" dirty="0" err="1" smtClean="0"/>
              <a:t>Huawei,HiSilicon</a:t>
            </a:r>
            <a:endParaRPr lang="en-US" sz="1600" dirty="0"/>
          </a:p>
          <a:p>
            <a:pPr lvl="1"/>
            <a:r>
              <a:rPr lang="en-US" sz="1600" dirty="0" smtClean="0"/>
              <a:t>R4-2111501, Power </a:t>
            </a:r>
            <a:r>
              <a:rPr lang="en-US" sz="1600" dirty="0"/>
              <a:t>class consideration for NR inter-band UL </a:t>
            </a:r>
            <a:r>
              <a:rPr lang="en-US" sz="1600" dirty="0" smtClean="0"/>
              <a:t>CA, Apple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SAR solutions</a:t>
            </a:r>
            <a:endParaRPr lang="zh-CN" altLang="en-US" strike="sngStrike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77862"/>
            <a:ext cx="10515600" cy="5185775"/>
          </a:xfrm>
        </p:spPr>
        <p:txBody>
          <a:bodyPr>
            <a:normAutofit/>
          </a:bodyPr>
          <a:lstStyle/>
          <a:p>
            <a:r>
              <a:rPr lang="en-GB" altLang="zh-CN" dirty="0"/>
              <a:t>Duty Cycle based solutions</a:t>
            </a:r>
          </a:p>
          <a:p>
            <a:pPr lvl="1"/>
            <a:r>
              <a:rPr lang="en-GB" altLang="zh-CN" dirty="0" smtClean="0"/>
              <a:t>Report </a:t>
            </a:r>
            <a:r>
              <a:rPr lang="en-GB" altLang="zh-CN" dirty="0"/>
              <a:t>the </a:t>
            </a:r>
            <a:r>
              <a:rPr lang="en-GB" altLang="zh-CN" dirty="0" smtClean="0"/>
              <a:t>total duty </a:t>
            </a:r>
            <a:r>
              <a:rPr lang="en-GB" altLang="zh-CN" dirty="0"/>
              <a:t>cycle capability per band combination with </a:t>
            </a:r>
            <a:r>
              <a:rPr lang="en-GB" altLang="zh-CN" dirty="0" err="1"/>
              <a:t>SARratio</a:t>
            </a:r>
            <a:r>
              <a:rPr lang="en-GB" altLang="zh-CN" dirty="0"/>
              <a:t> factor consideration and not need to report </a:t>
            </a:r>
            <a:r>
              <a:rPr lang="en-GB" altLang="zh-CN" dirty="0" err="1" smtClean="0"/>
              <a:t>SARratio</a:t>
            </a:r>
            <a:endParaRPr lang="en-GB" altLang="zh-CN" dirty="0" smtClean="0"/>
          </a:p>
          <a:p>
            <a:pPr lvl="2"/>
            <a:r>
              <a:rPr lang="en-GB" altLang="zh-CN" dirty="0" err="1" smtClean="0"/>
              <a:t>Dutycycle</a:t>
            </a:r>
            <a:r>
              <a:rPr lang="en-GB" altLang="zh-CN" dirty="0" smtClean="0"/>
              <a:t> threshold calculation procedure, which is to be specified in the spec.</a:t>
            </a:r>
          </a:p>
          <a:p>
            <a:pPr lvl="3">
              <a:lnSpc>
                <a:spcPct val="110000"/>
              </a:lnSpc>
            </a:pPr>
            <a:r>
              <a:rPr lang="en-US" altLang="zh-CN" sz="1700" dirty="0" smtClean="0"/>
              <a:t>Option1: </a:t>
            </a:r>
            <a:r>
              <a:rPr lang="en-US" altLang="zh-CN" sz="1700" dirty="0" err="1" smtClean="0"/>
              <a:t>Duty</a:t>
            </a:r>
            <a:r>
              <a:rPr lang="en-US" altLang="zh-CN" sz="1700" baseline="-25000" dirty="0" err="1" smtClean="0"/>
              <a:t>NR</a:t>
            </a:r>
            <a:r>
              <a:rPr lang="en-US" altLang="zh-CN" sz="1700" baseline="-25000" dirty="0"/>
              <a:t>, x </a:t>
            </a:r>
            <a:r>
              <a:rPr lang="en-US" altLang="zh-CN" sz="1700" dirty="0"/>
              <a:t>*( </a:t>
            </a:r>
            <a:r>
              <a:rPr lang="en-US" altLang="zh-CN" sz="1700" dirty="0" err="1"/>
              <a:t>P</a:t>
            </a:r>
            <a:r>
              <a:rPr lang="en-US" altLang="zh-CN" sz="1700" baseline="-25000" dirty="0" err="1"/>
              <a:t>NR,x</a:t>
            </a:r>
            <a:r>
              <a:rPr lang="en-US" altLang="zh-CN" sz="1700" dirty="0"/>
              <a:t>/ P</a:t>
            </a:r>
            <a:r>
              <a:rPr lang="en-US" altLang="zh-CN" sz="1700" baseline="-25000" dirty="0"/>
              <a:t>26</a:t>
            </a:r>
            <a:r>
              <a:rPr lang="en-US" altLang="zh-CN" sz="1700" dirty="0" smtClean="0"/>
              <a:t>)*</a:t>
            </a:r>
            <a:r>
              <a:rPr lang="en-US" altLang="zh-CN" sz="1700" dirty="0" err="1" smtClean="0"/>
              <a:t>SARratio</a:t>
            </a:r>
            <a:r>
              <a:rPr lang="en-US" altLang="zh-CN" sz="1700" baseline="-25000" dirty="0" err="1" smtClean="0"/>
              <a:t>NR</a:t>
            </a:r>
            <a:r>
              <a:rPr lang="en-US" altLang="zh-CN" sz="1700" baseline="-25000" dirty="0"/>
              <a:t>, x</a:t>
            </a:r>
            <a:r>
              <a:rPr lang="en-US" altLang="zh-CN" sz="1700" dirty="0"/>
              <a:t> + </a:t>
            </a:r>
            <a:r>
              <a:rPr lang="en-US" altLang="zh-CN" sz="1700" dirty="0" err="1"/>
              <a:t>Duty</a:t>
            </a:r>
            <a:r>
              <a:rPr lang="en-US" altLang="zh-CN" sz="1700" baseline="-25000" dirty="0" err="1"/>
              <a:t>NR</a:t>
            </a:r>
            <a:r>
              <a:rPr lang="en-US" altLang="zh-CN" sz="1700" baseline="-25000" dirty="0"/>
              <a:t>, y</a:t>
            </a:r>
            <a:r>
              <a:rPr lang="en-US" altLang="zh-CN" sz="1700" dirty="0"/>
              <a:t> *(P</a:t>
            </a:r>
            <a:r>
              <a:rPr lang="en-US" altLang="zh-CN" sz="1700" baseline="-25000" dirty="0"/>
              <a:t>NR, y</a:t>
            </a:r>
            <a:r>
              <a:rPr lang="en-US" altLang="zh-CN" sz="1700" dirty="0"/>
              <a:t>/ P</a:t>
            </a:r>
            <a:r>
              <a:rPr lang="en-US" altLang="zh-CN" sz="1700" baseline="-25000" dirty="0"/>
              <a:t>26</a:t>
            </a:r>
            <a:r>
              <a:rPr lang="en-US" altLang="zh-CN" sz="1700" dirty="0"/>
              <a:t>)* </a:t>
            </a:r>
            <a:r>
              <a:rPr lang="en-US" altLang="zh-CN" sz="1700" dirty="0" err="1" smtClean="0"/>
              <a:t>SARratio</a:t>
            </a:r>
            <a:r>
              <a:rPr lang="en-US" altLang="zh-CN" sz="1700" baseline="-25000" dirty="0" err="1" smtClean="0"/>
              <a:t>NR</a:t>
            </a:r>
            <a:r>
              <a:rPr lang="en-US" altLang="zh-CN" sz="1700" baseline="-25000" dirty="0"/>
              <a:t>, </a:t>
            </a:r>
            <a:r>
              <a:rPr lang="en-US" altLang="zh-CN" sz="1700" baseline="-25000" dirty="0" smtClean="0"/>
              <a:t>y</a:t>
            </a:r>
            <a:r>
              <a:rPr lang="en-US" altLang="zh-CN" sz="1700" dirty="0"/>
              <a:t> </a:t>
            </a:r>
            <a:r>
              <a:rPr lang="en-US" altLang="zh-CN" sz="1700" dirty="0" smtClean="0"/>
              <a:t> </a:t>
            </a:r>
            <a:r>
              <a:rPr lang="en-US" altLang="zh-CN" sz="1700" dirty="0"/>
              <a:t>≤ </a:t>
            </a:r>
            <a:r>
              <a:rPr lang="en-US" altLang="zh-CN" sz="1700" i="1" dirty="0"/>
              <a:t>Duty </a:t>
            </a:r>
            <a:r>
              <a:rPr lang="en-US" altLang="zh-CN" sz="1700" i="1" dirty="0" smtClean="0"/>
              <a:t>threshold </a:t>
            </a:r>
          </a:p>
          <a:p>
            <a:pPr marL="1371600" lvl="3" indent="0">
              <a:lnSpc>
                <a:spcPct val="110000"/>
              </a:lnSpc>
              <a:buNone/>
            </a:pPr>
            <a:r>
              <a:rPr lang="en-US" altLang="zh-CN" sz="1700" dirty="0" smtClean="0"/>
              <a:t>	            where, </a:t>
            </a:r>
            <a:r>
              <a:rPr lang="en-US" altLang="zh-CN" sz="1700" dirty="0" err="1" smtClean="0"/>
              <a:t>SARratio</a:t>
            </a:r>
            <a:r>
              <a:rPr lang="en-US" altLang="zh-CN" sz="1700" baseline="-25000" dirty="0" err="1" smtClean="0"/>
              <a:t>NR</a:t>
            </a:r>
            <a:r>
              <a:rPr lang="en-US" altLang="zh-CN" sz="1700" baseline="-25000" dirty="0"/>
              <a:t>, x</a:t>
            </a:r>
            <a:r>
              <a:rPr lang="en-US" altLang="zh-CN" sz="1700" dirty="0"/>
              <a:t> = 50%/</a:t>
            </a:r>
            <a:r>
              <a:rPr lang="en-US" altLang="zh-CN" sz="1700" dirty="0" err="1"/>
              <a:t>Dutycycle</a:t>
            </a:r>
            <a:r>
              <a:rPr lang="en-US" altLang="zh-CN" sz="1700" baseline="-25000" dirty="0" err="1"/>
              <a:t>NR</a:t>
            </a:r>
            <a:r>
              <a:rPr lang="en-US" altLang="zh-CN" sz="1700" baseline="-25000" dirty="0"/>
              <a:t>, x</a:t>
            </a:r>
            <a:r>
              <a:rPr lang="en-US" altLang="zh-CN" sz="1700" dirty="0"/>
              <a:t>   ; </a:t>
            </a:r>
            <a:r>
              <a:rPr lang="en-US" altLang="zh-CN" sz="1700" dirty="0" err="1"/>
              <a:t>SARratio</a:t>
            </a:r>
            <a:r>
              <a:rPr lang="en-US" altLang="zh-CN" sz="1700" baseline="-25000" dirty="0" err="1"/>
              <a:t>NR</a:t>
            </a:r>
            <a:r>
              <a:rPr lang="en-US" altLang="zh-CN" sz="1700" baseline="-25000" dirty="0"/>
              <a:t>, y</a:t>
            </a:r>
            <a:r>
              <a:rPr lang="en-US" altLang="zh-CN" sz="1700" dirty="0"/>
              <a:t> = 50%/</a:t>
            </a:r>
            <a:r>
              <a:rPr lang="en-US" altLang="zh-CN" sz="1700" dirty="0" err="1"/>
              <a:t>Dutycycle</a:t>
            </a:r>
            <a:r>
              <a:rPr lang="en-US" altLang="zh-CN" sz="1700" baseline="-25000" dirty="0" err="1"/>
              <a:t>NR</a:t>
            </a:r>
            <a:r>
              <a:rPr lang="en-US" altLang="zh-CN" sz="1700" baseline="-25000" dirty="0"/>
              <a:t>, </a:t>
            </a:r>
            <a:r>
              <a:rPr lang="en-US" altLang="zh-CN" sz="1700" baseline="-25000" dirty="0" smtClean="0"/>
              <a:t>y</a:t>
            </a:r>
          </a:p>
          <a:p>
            <a:pPr lvl="3">
              <a:lnSpc>
                <a:spcPct val="110000"/>
              </a:lnSpc>
            </a:pPr>
            <a:r>
              <a:rPr lang="en-US" altLang="zh-CN" sz="1700" dirty="0" smtClean="0"/>
              <a:t>Option2: </a:t>
            </a:r>
            <a:r>
              <a:rPr lang="en-US" altLang="zh-CN" sz="1600" dirty="0" err="1"/>
              <a:t>Duty</a:t>
            </a:r>
            <a:r>
              <a:rPr lang="en-US" altLang="zh-CN" sz="1600" baseline="-25000" dirty="0" err="1"/>
              <a:t>NR</a:t>
            </a:r>
            <a:r>
              <a:rPr lang="en-US" altLang="zh-CN" sz="1600" baseline="-25000" dirty="0"/>
              <a:t>, x </a:t>
            </a:r>
            <a:r>
              <a:rPr lang="en-US" altLang="zh-CN" sz="1600" dirty="0"/>
              <a:t>*( </a:t>
            </a:r>
            <a:r>
              <a:rPr lang="en-US" altLang="zh-CN" sz="1600" dirty="0" err="1"/>
              <a:t>P</a:t>
            </a:r>
            <a:r>
              <a:rPr lang="en-US" altLang="zh-CN" sz="1600" baseline="-25000" dirty="0" err="1"/>
              <a:t>NR,x</a:t>
            </a:r>
            <a:r>
              <a:rPr lang="en-US" altLang="zh-CN" sz="1600" dirty="0"/>
              <a:t>/ P</a:t>
            </a:r>
            <a:r>
              <a:rPr lang="en-US" altLang="zh-CN" sz="1600" baseline="-25000" dirty="0"/>
              <a:t>26</a:t>
            </a:r>
            <a:r>
              <a:rPr lang="en-US" altLang="zh-CN" sz="1600" dirty="0"/>
              <a:t>) + </a:t>
            </a:r>
            <a:r>
              <a:rPr lang="en-US" altLang="zh-CN" sz="1600" dirty="0" err="1"/>
              <a:t>Duty</a:t>
            </a:r>
            <a:r>
              <a:rPr lang="en-US" altLang="zh-CN" sz="1600" baseline="-25000" dirty="0" err="1"/>
              <a:t>NR</a:t>
            </a:r>
            <a:r>
              <a:rPr lang="en-US" altLang="zh-CN" sz="1600" baseline="-25000" dirty="0"/>
              <a:t>, y</a:t>
            </a:r>
            <a:r>
              <a:rPr lang="en-US" altLang="zh-CN" sz="1600" dirty="0"/>
              <a:t> *(P</a:t>
            </a:r>
            <a:r>
              <a:rPr lang="en-US" altLang="zh-CN" sz="1600" baseline="-25000" dirty="0"/>
              <a:t>NR, y</a:t>
            </a:r>
            <a:r>
              <a:rPr lang="en-US" altLang="zh-CN" sz="1600" dirty="0"/>
              <a:t>/ P</a:t>
            </a:r>
            <a:r>
              <a:rPr lang="en-US" altLang="zh-CN" sz="1600" baseline="-25000" dirty="0"/>
              <a:t>26</a:t>
            </a:r>
            <a:r>
              <a:rPr lang="en-US" altLang="zh-CN" sz="1600" dirty="0"/>
              <a:t>) *</a:t>
            </a:r>
            <a:r>
              <a:rPr lang="en-US" altLang="zh-CN" sz="1600" dirty="0" err="1"/>
              <a:t>SARratio</a:t>
            </a:r>
            <a:r>
              <a:rPr lang="en-US" altLang="zh-CN" sz="1600" baseline="-25000" dirty="0" err="1"/>
              <a:t>NR</a:t>
            </a:r>
            <a:r>
              <a:rPr lang="en-US" altLang="zh-CN" sz="1600" dirty="0"/>
              <a:t> ≤ </a:t>
            </a:r>
            <a:r>
              <a:rPr lang="en-US" altLang="zh-CN" sz="1600" i="1" dirty="0"/>
              <a:t>Duty </a:t>
            </a:r>
            <a:r>
              <a:rPr lang="en-US" altLang="zh-CN" sz="1600" i="1" dirty="0" smtClean="0"/>
              <a:t>threshold</a:t>
            </a:r>
          </a:p>
          <a:p>
            <a:pPr marL="1371600" lvl="3" indent="0">
              <a:lnSpc>
                <a:spcPct val="110000"/>
              </a:lnSpc>
              <a:buNone/>
            </a:pPr>
            <a:r>
              <a:rPr lang="en-US" altLang="zh-CN" sz="1600" i="1" dirty="0" smtClean="0"/>
              <a:t> 	             </a:t>
            </a:r>
            <a:r>
              <a:rPr lang="en-US" altLang="zh-CN" sz="1600" dirty="0" smtClean="0"/>
              <a:t>Where, </a:t>
            </a:r>
            <a:r>
              <a:rPr lang="en-US" altLang="zh-CN" sz="1600" dirty="0" err="1" smtClean="0"/>
              <a:t>SARratio</a:t>
            </a:r>
            <a:r>
              <a:rPr lang="en-US" altLang="zh-CN" sz="1600" baseline="-25000" dirty="0" err="1" smtClean="0"/>
              <a:t>NR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= </a:t>
            </a:r>
            <a:r>
              <a:rPr lang="en-US" altLang="zh-CN" sz="1600" dirty="0" err="1"/>
              <a:t>Dutycycle</a:t>
            </a:r>
            <a:r>
              <a:rPr lang="en-US" altLang="zh-CN" sz="1600" baseline="-25000" dirty="0" err="1"/>
              <a:t>NR</a:t>
            </a:r>
            <a:r>
              <a:rPr lang="en-US" altLang="zh-CN" sz="1600" baseline="-25000" dirty="0"/>
              <a:t>, x</a:t>
            </a:r>
            <a:r>
              <a:rPr lang="en-US" altLang="zh-CN" sz="1600" dirty="0"/>
              <a:t> /</a:t>
            </a:r>
            <a:r>
              <a:rPr lang="en-US" altLang="zh-CN" sz="1600" dirty="0" err="1"/>
              <a:t>Dutycycle</a:t>
            </a:r>
            <a:r>
              <a:rPr lang="en-US" altLang="zh-CN" sz="1600" baseline="-25000" dirty="0" err="1"/>
              <a:t>NR</a:t>
            </a:r>
            <a:r>
              <a:rPr lang="en-US" altLang="zh-CN" sz="1600" baseline="-25000" dirty="0"/>
              <a:t>, </a:t>
            </a:r>
            <a:r>
              <a:rPr lang="en-US" altLang="zh-CN" sz="1600" baseline="-25000" dirty="0" smtClean="0"/>
              <a:t>y</a:t>
            </a:r>
          </a:p>
          <a:p>
            <a:pPr lvl="3">
              <a:lnSpc>
                <a:spcPct val="100000"/>
              </a:lnSpc>
            </a:pPr>
            <a:r>
              <a:rPr lang="en-US" altLang="zh-CN" sz="1700" dirty="0"/>
              <a:t>Agreement: Option 1</a:t>
            </a:r>
            <a:endParaRPr lang="en-GB" altLang="zh-CN" sz="1700" dirty="0"/>
          </a:p>
          <a:p>
            <a:pPr lvl="2"/>
            <a:r>
              <a:rPr lang="en-US" altLang="zh-CN" dirty="0" err="1" smtClean="0"/>
              <a:t>Dutycycle</a:t>
            </a:r>
            <a:r>
              <a:rPr lang="en-US" altLang="zh-CN" dirty="0" smtClean="0"/>
              <a:t> </a:t>
            </a:r>
            <a:r>
              <a:rPr lang="en-US" altLang="zh-CN" dirty="0"/>
              <a:t>capability </a:t>
            </a:r>
            <a:r>
              <a:rPr lang="en-US" altLang="zh-CN" dirty="0" smtClean="0"/>
              <a:t>reporting</a:t>
            </a:r>
          </a:p>
          <a:p>
            <a:pPr lvl="3"/>
            <a:r>
              <a:rPr lang="en-US" altLang="zh-CN" sz="1700" dirty="0"/>
              <a:t>Option 1: Report only one total </a:t>
            </a:r>
            <a:r>
              <a:rPr lang="en-US" altLang="zh-CN" sz="1700" dirty="0" err="1"/>
              <a:t>dutycycle</a:t>
            </a:r>
            <a:r>
              <a:rPr lang="en-US" altLang="zh-CN" sz="1700" dirty="0"/>
              <a:t> capability independent of power class cases</a:t>
            </a:r>
            <a:endParaRPr lang="zh-CN" altLang="zh-CN" sz="1700" dirty="0"/>
          </a:p>
          <a:p>
            <a:pPr lvl="3"/>
            <a:r>
              <a:rPr lang="en-US" altLang="zh-CN" sz="1700" dirty="0"/>
              <a:t>Option 2: Report total </a:t>
            </a:r>
            <a:r>
              <a:rPr lang="en-US" altLang="zh-CN" sz="1700" dirty="0" err="1"/>
              <a:t>dutycycle</a:t>
            </a:r>
            <a:r>
              <a:rPr lang="en-US" altLang="zh-CN" sz="1700" dirty="0"/>
              <a:t> capabilities based on power class </a:t>
            </a:r>
            <a:r>
              <a:rPr lang="en-US" altLang="zh-CN" sz="1700" dirty="0" smtClean="0"/>
              <a:t>cases</a:t>
            </a:r>
          </a:p>
          <a:p>
            <a:pPr lvl="3"/>
            <a:r>
              <a:rPr lang="en-US" altLang="zh-CN" sz="1700" dirty="0"/>
              <a:t>Agreement: Option </a:t>
            </a:r>
            <a:r>
              <a:rPr lang="en-US" altLang="zh-CN" sz="1700" dirty="0" smtClean="0"/>
              <a:t>1</a:t>
            </a:r>
            <a:endParaRPr lang="en-GB" altLang="zh-CN" dirty="0"/>
          </a:p>
          <a:p>
            <a:r>
              <a:rPr lang="en-GB" altLang="zh-CN" dirty="0"/>
              <a:t>“Blind scheme” solution can be discussed </a:t>
            </a:r>
            <a:r>
              <a:rPr lang="en-GB" altLang="zh-CN" dirty="0" smtClean="0"/>
              <a:t>further</a:t>
            </a:r>
            <a:endParaRPr lang="en-GB" altLang="zh-CN" dirty="0"/>
          </a:p>
          <a:p>
            <a:endParaRPr lang="en-GB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UE maximum power</a:t>
            </a:r>
            <a:endParaRPr lang="zh-CN" altLang="en-US" strike="sngStrike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77863"/>
            <a:ext cx="10515600" cy="4799100"/>
          </a:xfrm>
        </p:spPr>
        <p:txBody>
          <a:bodyPr>
            <a:normAutofit/>
          </a:bodyPr>
          <a:lstStyle/>
          <a:p>
            <a:r>
              <a:rPr lang="en-US" altLang="zh-CN" dirty="0"/>
              <a:t>How to increase UE maximum power high </a:t>
            </a:r>
            <a:r>
              <a:rPr lang="en-US" altLang="zh-CN" dirty="0" smtClean="0"/>
              <a:t>limit</a:t>
            </a:r>
            <a:endParaRPr lang="en-GB" altLang="zh-CN" dirty="0"/>
          </a:p>
          <a:p>
            <a:pPr lvl="1"/>
            <a:r>
              <a:rPr lang="en-GB" altLang="zh-CN" dirty="0"/>
              <a:t>Option 1: Remove </a:t>
            </a:r>
            <a:r>
              <a:rPr lang="en-GB" altLang="zh-CN" dirty="0" err="1"/>
              <a:t>P</a:t>
            </a:r>
            <a:r>
              <a:rPr lang="en-GB" altLang="zh-CN" baseline="-25000" dirty="0" err="1"/>
              <a:t>PowerClass</a:t>
            </a:r>
            <a:r>
              <a:rPr lang="en-GB" altLang="zh-CN" dirty="0"/>
              <a:t> constraint from P</a:t>
            </a:r>
            <a:r>
              <a:rPr lang="en-GB" altLang="zh-CN" baseline="-25000" dirty="0"/>
              <a:t>CMAX_H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2: Replace </a:t>
            </a:r>
            <a:r>
              <a:rPr lang="en-GB" altLang="zh-CN" dirty="0" err="1"/>
              <a:t>P</a:t>
            </a:r>
            <a:r>
              <a:rPr lang="en-GB" altLang="zh-CN" baseline="-25000" dirty="0" err="1"/>
              <a:t>PowerClass</a:t>
            </a:r>
            <a:r>
              <a:rPr lang="en-GB" altLang="zh-CN" dirty="0"/>
              <a:t>  with sum or modified sum in both P</a:t>
            </a:r>
            <a:r>
              <a:rPr lang="en-GB" altLang="zh-CN" baseline="-25000" dirty="0"/>
              <a:t>CMAX_H</a:t>
            </a:r>
            <a:r>
              <a:rPr lang="en-GB" altLang="zh-CN" dirty="0"/>
              <a:t> and P</a:t>
            </a:r>
            <a:r>
              <a:rPr lang="en-GB" altLang="zh-CN" baseline="-25000" dirty="0"/>
              <a:t>CMAX_L</a:t>
            </a:r>
            <a:r>
              <a:rPr lang="en-GB" altLang="zh-CN" dirty="0"/>
              <a:t> 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2a: Define a new power class where the requirements are based on per-band power capability (no need to further define separate MSD requirements)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3: Define a new power class per band-combination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4: Consider power boosting approach</a:t>
            </a:r>
          </a:p>
          <a:p>
            <a:pPr lvl="1"/>
            <a:endParaRPr lang="en-GB" altLang="zh-CN" dirty="0" smtClean="0"/>
          </a:p>
          <a:p>
            <a:pPr lvl="1"/>
            <a:r>
              <a:rPr lang="en-GB" altLang="zh-CN" dirty="0" smtClean="0"/>
              <a:t>Agreement: </a:t>
            </a:r>
            <a:r>
              <a:rPr lang="en-US" altLang="zh-CN" dirty="0" smtClean="0"/>
              <a:t>Down-select </a:t>
            </a:r>
            <a:r>
              <a:rPr lang="en-US" altLang="zh-CN" dirty="0"/>
              <a:t>to Option 2 and Option 3</a:t>
            </a:r>
            <a:endParaRPr lang="en-GB" altLang="zh-CN" dirty="0"/>
          </a:p>
          <a:p>
            <a:endParaRPr lang="en-GB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031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UE maximum power</a:t>
            </a:r>
            <a:endParaRPr lang="zh-CN" altLang="en-US" strike="sngStrike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77863"/>
            <a:ext cx="10515600" cy="4799100"/>
          </a:xfrm>
        </p:spPr>
        <p:txBody>
          <a:bodyPr>
            <a:normAutofit/>
          </a:bodyPr>
          <a:lstStyle/>
          <a:p>
            <a:r>
              <a:rPr lang="en-US" altLang="zh-CN" dirty="0"/>
              <a:t>WI scope for increasing UE maximum power high limit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Focus on increasing UE maximum power high limit for NR uplink inter band CA under this WI and revise the WID to accommodate this topic in the objective accordingly</a:t>
            </a:r>
            <a:r>
              <a:rPr lang="en-US" altLang="zh-CN" dirty="0" smtClean="0"/>
              <a:t>.</a:t>
            </a:r>
            <a:r>
              <a:rPr lang="en-US" altLang="zh-CN" dirty="0"/>
              <a:t> </a:t>
            </a:r>
            <a:endParaRPr lang="zh-CN" altLang="zh-CN" dirty="0"/>
          </a:p>
          <a:p>
            <a:pPr lvl="1"/>
            <a:r>
              <a:rPr lang="en-GB" altLang="zh-CN" dirty="0"/>
              <a:t>Option 2: </a:t>
            </a:r>
            <a:r>
              <a:rPr lang="en-US" altLang="zh-CN" dirty="0"/>
              <a:t>Discuss the topic in a dedicated SI in Rel-18.</a:t>
            </a:r>
            <a:endParaRPr lang="zh-CN" altLang="zh-CN" dirty="0"/>
          </a:p>
          <a:p>
            <a:pPr lvl="1"/>
            <a:endParaRPr lang="en-GB" altLang="zh-CN" dirty="0" smtClean="0"/>
          </a:p>
          <a:p>
            <a:pPr lvl="1"/>
            <a:r>
              <a:rPr lang="en-GB" altLang="zh-CN" dirty="0" smtClean="0"/>
              <a:t>Agreement</a:t>
            </a:r>
            <a:r>
              <a:rPr lang="en-GB" altLang="zh-CN" dirty="0" smtClean="0"/>
              <a:t>:</a:t>
            </a:r>
            <a:endParaRPr lang="en-GB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929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451</Words>
  <Application>Microsoft Office PowerPoint</Application>
  <PresentationFormat>自定义</PresentationFormat>
  <Paragraphs>51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WF on UE PC2 SAR solutions and UE maximum power</vt:lpstr>
      <vt:lpstr>Background</vt:lpstr>
      <vt:lpstr>WF on SAR solutions</vt:lpstr>
      <vt:lpstr>WF on UE maximum power</vt:lpstr>
      <vt:lpstr>WF on UE maximum power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SAR solutions for PC2 NR inter-band CA and SUL configurations</dc:title>
  <dc:creator>China Telecom</dc:creator>
  <cp:lastModifiedBy>Bo Liu, CTC</cp:lastModifiedBy>
  <cp:revision>205</cp:revision>
  <dcterms:created xsi:type="dcterms:W3CDTF">2019-05-15T02:20:00Z</dcterms:created>
  <dcterms:modified xsi:type="dcterms:W3CDTF">2021-05-25T09:08:16Z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KSOProductBuildVer">
    <vt:lpwstr>2052-11.8.2.9022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1612258269</vt:lpwstr>
  </property>
</Properties>
</file>